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A65"/>
    <a:srgbClr val="DA291C"/>
    <a:srgbClr val="ED8B00"/>
    <a:srgbClr val="FFC72C"/>
    <a:srgbClr val="FFC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3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8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6A6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63B7-0114-4138-AEB8-2C692B43657D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2C16-BBAF-4AD6-8E67-42D2DDC08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81400" cy="1905000"/>
          </a:xfrm>
          <a:prstGeom prst="rect">
            <a:avLst/>
          </a:prstGeom>
          <a:solidFill>
            <a:srgbClr val="FFC72C"/>
          </a:solidFill>
          <a:ln>
            <a:solidFill>
              <a:srgbClr val="FFC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80%</a:t>
            </a:r>
          </a:p>
          <a:p>
            <a:r>
              <a:rPr lang="en-US" sz="1600" dirty="0" smtClean="0">
                <a:latin typeface="Corbel" panose="020B0503020204020204" pitchFamily="34" charset="0"/>
              </a:rPr>
              <a:t>Percentage of health that health behaviors, socioeconomic factors and the physical environment account for. </a:t>
            </a:r>
          </a:p>
          <a:p>
            <a:endParaRPr lang="en-US" sz="1200" dirty="0" smtClean="0">
              <a:latin typeface="Corbel" panose="020B0503020204020204" pitchFamily="34" charset="0"/>
            </a:endParaRPr>
          </a:p>
          <a:p>
            <a:r>
              <a:rPr lang="en-US" sz="1200" dirty="0" smtClean="0">
                <a:latin typeface="Corbel" panose="020B0503020204020204" pitchFamily="34" charset="0"/>
              </a:rPr>
              <a:t>Source: County Health Rankings and Roadmaps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562600"/>
            <a:ext cx="1611682" cy="123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1524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Community Health Improvement Week 2019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at Children’s National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198" y="5628382"/>
            <a:ext cx="685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86A65"/>
                </a:solidFill>
                <a:latin typeface="Corbel" panose="020B0503020204020204" pitchFamily="34" charset="0"/>
              </a:rPr>
              <a:t>The Child </a:t>
            </a:r>
            <a:r>
              <a:rPr lang="en-US" sz="1600" dirty="0">
                <a:solidFill>
                  <a:srgbClr val="786A65"/>
                </a:solidFill>
                <a:latin typeface="Corbel" panose="020B0503020204020204" pitchFamily="34" charset="0"/>
              </a:rPr>
              <a:t>Health Advocacy Institute (</a:t>
            </a:r>
            <a:r>
              <a:rPr lang="en-US" sz="1600" dirty="0" smtClean="0">
                <a:solidFill>
                  <a:srgbClr val="786A65"/>
                </a:solidFill>
                <a:latin typeface="Corbel" panose="020B0503020204020204" pitchFamily="34" charset="0"/>
              </a:rPr>
              <a:t>CHAI) at Children’s National celebrates </a:t>
            </a:r>
            <a:r>
              <a:rPr lang="en-US" sz="1600" dirty="0">
                <a:solidFill>
                  <a:srgbClr val="786A65"/>
                </a:solidFill>
                <a:latin typeface="Corbel" panose="020B0503020204020204" pitchFamily="34" charset="0"/>
              </a:rPr>
              <a:t>community health improvement </a:t>
            </a:r>
            <a:r>
              <a:rPr lang="en-US" sz="1600" dirty="0" smtClean="0">
                <a:solidFill>
                  <a:srgbClr val="786A65"/>
                </a:solidFill>
                <a:latin typeface="Corbel" panose="020B0503020204020204" pitchFamily="34" charset="0"/>
              </a:rPr>
              <a:t>to raise awareness, demonstrate impact and increase the understanding of the vital role of community health improvement strategies to advance the health and well-being of our communities.</a:t>
            </a:r>
            <a:endParaRPr lang="en-US" sz="1600" dirty="0">
              <a:solidFill>
                <a:srgbClr val="786A65"/>
              </a:solidFill>
              <a:latin typeface="Corbel" panose="020B05030202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1676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Grand Rounds focused on collaborative models to advance mental health in schools</a:t>
            </a:r>
          </a:p>
          <a:p>
            <a:endParaRPr lang="en-US" sz="1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200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sandwiches delivered to Martha’s Table</a:t>
            </a:r>
          </a:p>
          <a:p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ommunity-based partners led activities throughout the week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32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Clinical and Translational Science Institute and Children’s National leaders educated about the social determinants of health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r="22537" b="13831"/>
          <a:stretch/>
        </p:blipFill>
        <p:spPr>
          <a:xfrm>
            <a:off x="123844" y="2057400"/>
            <a:ext cx="1857356" cy="2311020"/>
          </a:xfrm>
          <a:prstGeom prst="rect">
            <a:avLst/>
          </a:prstGeom>
          <a:ln>
            <a:solidFill>
              <a:srgbClr val="786A65"/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4975" r="28060" b="14229"/>
          <a:stretch/>
        </p:blipFill>
        <p:spPr>
          <a:xfrm>
            <a:off x="1547882" y="3160586"/>
            <a:ext cx="2033518" cy="2249614"/>
          </a:xfrm>
          <a:prstGeom prst="rect">
            <a:avLst/>
          </a:prstGeom>
          <a:ln>
            <a:solidFill>
              <a:srgbClr val="786A65"/>
            </a:solidFill>
          </a:ln>
        </p:spPr>
      </p:pic>
    </p:spTree>
    <p:extLst>
      <p:ext uri="{BB962C8B-B14F-4D97-AF65-F5344CB8AC3E}">
        <p14:creationId xmlns:p14="http://schemas.microsoft.com/office/powerpoint/2010/main" val="2007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8818" b="20414"/>
          <a:stretch/>
        </p:blipFill>
        <p:spPr>
          <a:xfrm>
            <a:off x="382137" y="305653"/>
            <a:ext cx="3594080" cy="4280848"/>
          </a:xfrm>
          <a:prstGeom prst="rect">
            <a:avLst/>
          </a:prstGeom>
          <a:ln>
            <a:solidFill>
              <a:srgbClr val="786A6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5653"/>
            <a:ext cx="4264926" cy="3198694"/>
          </a:xfrm>
          <a:prstGeom prst="rect">
            <a:avLst/>
          </a:prstGeom>
          <a:ln>
            <a:solidFill>
              <a:srgbClr val="786A6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06" y="3657600"/>
            <a:ext cx="3490794" cy="2618096"/>
          </a:xfrm>
          <a:prstGeom prst="rect">
            <a:avLst/>
          </a:prstGeom>
          <a:ln>
            <a:solidFill>
              <a:srgbClr val="786A65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4947314"/>
            <a:ext cx="3352800" cy="1905000"/>
          </a:xfrm>
          <a:prstGeom prst="rect">
            <a:avLst/>
          </a:prstGeom>
          <a:solidFill>
            <a:srgbClr val="FFC72C"/>
          </a:solidFill>
          <a:ln>
            <a:solidFill>
              <a:srgbClr val="FFC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Education</a:t>
            </a:r>
          </a:p>
          <a:p>
            <a:r>
              <a:rPr lang="en-US" sz="1600" dirty="0" smtClean="0">
                <a:latin typeface="Corbel" panose="020B0503020204020204" pitchFamily="34" charset="0"/>
              </a:rPr>
              <a:t>Lectures and roundtables throughout the week focused on mental health and wellness and community partnerships.</a:t>
            </a:r>
          </a:p>
        </p:txBody>
      </p:sp>
    </p:spTree>
    <p:extLst>
      <p:ext uri="{BB962C8B-B14F-4D97-AF65-F5344CB8AC3E}">
        <p14:creationId xmlns:p14="http://schemas.microsoft.com/office/powerpoint/2010/main" val="2427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0"/>
          <a:stretch/>
        </p:blipFill>
        <p:spPr>
          <a:xfrm>
            <a:off x="685800" y="391213"/>
            <a:ext cx="3648502" cy="3447174"/>
          </a:xfrm>
          <a:prstGeom prst="rect">
            <a:avLst/>
          </a:prstGeom>
          <a:ln>
            <a:solidFill>
              <a:srgbClr val="786A6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1213"/>
            <a:ext cx="3860800" cy="2895600"/>
          </a:xfrm>
          <a:prstGeom prst="rect">
            <a:avLst/>
          </a:prstGeom>
          <a:ln>
            <a:solidFill>
              <a:srgbClr val="786A6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67100"/>
            <a:ext cx="4419600" cy="3314700"/>
          </a:xfrm>
          <a:prstGeom prst="rect">
            <a:avLst/>
          </a:prstGeom>
          <a:ln>
            <a:solidFill>
              <a:srgbClr val="786A65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4191000"/>
            <a:ext cx="3657600" cy="2661314"/>
          </a:xfrm>
          <a:prstGeom prst="rect">
            <a:avLst/>
          </a:prstGeom>
          <a:solidFill>
            <a:srgbClr val="FFC72C"/>
          </a:solidFill>
          <a:ln>
            <a:solidFill>
              <a:srgbClr val="FFC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PhotoVoice </a:t>
            </a:r>
          </a:p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Exhibit</a:t>
            </a:r>
            <a:endParaRPr lang="en-US" sz="1600" dirty="0"/>
          </a:p>
          <a:p>
            <a:r>
              <a:rPr lang="en-US" sz="1600" dirty="0"/>
              <a:t>Y</a:t>
            </a:r>
            <a:r>
              <a:rPr lang="en-US" sz="1600" dirty="0" smtClean="0"/>
              <a:t>outh from the Latin American Youth Center expressed their voices and raised awareness about mental health and wellness </a:t>
            </a:r>
            <a:r>
              <a:rPr lang="en-US" sz="1600" dirty="0" smtClean="0"/>
              <a:t>through </a:t>
            </a:r>
            <a:r>
              <a:rPr lang="en-US" sz="1600" dirty="0"/>
              <a:t>photography. </a:t>
            </a:r>
          </a:p>
        </p:txBody>
      </p:sp>
    </p:spTree>
    <p:extLst>
      <p:ext uri="{BB962C8B-B14F-4D97-AF65-F5344CB8AC3E}">
        <p14:creationId xmlns:p14="http://schemas.microsoft.com/office/powerpoint/2010/main" val="2796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0621" b="5242"/>
          <a:stretch/>
        </p:blipFill>
        <p:spPr>
          <a:xfrm>
            <a:off x="1219200" y="531126"/>
            <a:ext cx="6648620" cy="4421874"/>
          </a:xfrm>
          <a:prstGeom prst="rect">
            <a:avLst/>
          </a:prstGeom>
          <a:ln>
            <a:solidFill>
              <a:srgbClr val="786A6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5562600"/>
            <a:ext cx="9144000" cy="1289714"/>
          </a:xfrm>
          <a:prstGeom prst="rect">
            <a:avLst/>
          </a:prstGeom>
          <a:solidFill>
            <a:srgbClr val="FFC72C"/>
          </a:solidFill>
          <a:ln>
            <a:solidFill>
              <a:srgbClr val="FFC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A Moving Conversation</a:t>
            </a:r>
            <a:endParaRPr lang="en-US" sz="1600" dirty="0"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Clinical and Translational Science Institute and Children’s National leaders </a:t>
            </a:r>
            <a:r>
              <a:rPr lang="en-US" sz="1600" dirty="0" smtClean="0">
                <a:latin typeface="Corbel" panose="020B0503020204020204" pitchFamily="34" charset="0"/>
              </a:rPr>
              <a:t>visited </a:t>
            </a:r>
            <a:r>
              <a:rPr lang="en-US" sz="1600" dirty="0">
                <a:latin typeface="Corbel" panose="020B0503020204020204" pitchFamily="34" charset="0"/>
              </a:rPr>
              <a:t>local neighborhoods on a guided bus trip </a:t>
            </a:r>
            <a:r>
              <a:rPr lang="en-US" sz="1600" dirty="0" smtClean="0">
                <a:latin typeface="Corbel" panose="020B0503020204020204" pitchFamily="34" charset="0"/>
              </a:rPr>
              <a:t>and site visit to </a:t>
            </a:r>
            <a:r>
              <a:rPr lang="en-US" sz="1600" dirty="0">
                <a:latin typeface="Corbel" panose="020B0503020204020204" pitchFamily="34" charset="0"/>
              </a:rPr>
              <a:t>learn first-hand about community characteristics, health needs, barriers, and assets in Washington, DC. 	</a:t>
            </a:r>
          </a:p>
        </p:txBody>
      </p:sp>
    </p:spTree>
    <p:extLst>
      <p:ext uri="{BB962C8B-B14F-4D97-AF65-F5344CB8AC3E}">
        <p14:creationId xmlns:p14="http://schemas.microsoft.com/office/powerpoint/2010/main" val="1480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32004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8768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62600"/>
            <a:ext cx="9144000" cy="1289714"/>
          </a:xfrm>
          <a:prstGeom prst="rect">
            <a:avLst/>
          </a:prstGeom>
          <a:solidFill>
            <a:srgbClr val="FFC72C"/>
          </a:solidFill>
          <a:ln>
            <a:solidFill>
              <a:srgbClr val="FFC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rbel" panose="020B0503020204020204" pitchFamily="34" charset="0"/>
              </a:rPr>
              <a:t>Community Service</a:t>
            </a:r>
          </a:p>
          <a:p>
            <a:r>
              <a:rPr lang="en-US" sz="1600" dirty="0" smtClean="0"/>
              <a:t>Staff participated </a:t>
            </a:r>
            <a:r>
              <a:rPr lang="en-US" sz="1600" dirty="0"/>
              <a:t>in a </a:t>
            </a:r>
            <a:r>
              <a:rPr lang="en-US" sz="1600" dirty="0" smtClean="0"/>
              <a:t>community service </a:t>
            </a:r>
            <a:r>
              <a:rPr lang="en-US" sz="1600" dirty="0"/>
              <a:t>project </a:t>
            </a:r>
            <a:r>
              <a:rPr lang="en-US" sz="1600" dirty="0" smtClean="0"/>
              <a:t>preparing 200 sandwiches for Martha’s Table children and families. 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9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222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</dc:creator>
  <cp:lastModifiedBy>Desiree</cp:lastModifiedBy>
  <cp:revision>14</cp:revision>
  <dcterms:created xsi:type="dcterms:W3CDTF">2019-06-10T23:16:21Z</dcterms:created>
  <dcterms:modified xsi:type="dcterms:W3CDTF">2019-06-11T01:59:04Z</dcterms:modified>
</cp:coreProperties>
</file>