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766" r:id="rId2"/>
    <p:sldId id="769" r:id="rId3"/>
    <p:sldId id="770" r:id="rId4"/>
    <p:sldId id="771" r:id="rId5"/>
    <p:sldId id="774" r:id="rId6"/>
    <p:sldId id="773" r:id="rId7"/>
    <p:sldId id="775" r:id="rId8"/>
    <p:sldId id="776" r:id="rId9"/>
    <p:sldId id="777" r:id="rId10"/>
    <p:sldId id="778" r:id="rId11"/>
    <p:sldId id="779" r:id="rId12"/>
    <p:sldId id="780" r:id="rId13"/>
    <p:sldId id="781" r:id="rId14"/>
    <p:sldId id="772" r:id="rId15"/>
    <p:sldId id="784" r:id="rId16"/>
    <p:sldId id="782" r:id="rId17"/>
    <p:sldId id="783" r:id="rId18"/>
    <p:sldId id="785" r:id="rId19"/>
  </p:sldIdLst>
  <p:sldSz cx="9144000" cy="6858000" type="screen4x3"/>
  <p:notesSz cx="7007225" cy="9288463"/>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976">
          <p15:clr>
            <a:srgbClr val="A4A3A4"/>
          </p15:clr>
        </p15:guide>
      </p15:sldGuideLst>
    </p:ext>
    <p:ext uri="{2D200454-40CA-4A62-9FC3-DE9A4176ACB9}">
      <p15:notesGuideLst xmlns:p15="http://schemas.microsoft.com/office/powerpoint/2012/main">
        <p15:guide id="1" orient="horz" pos="2925">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ising, Cynthia" initials="GC" lastIdx="21" clrIdx="0"/>
  <p:cmAuthor id="1" name="Erb, Natalie" initials="E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99C2FF"/>
    <a:srgbClr val="EA8B00"/>
    <a:srgbClr val="99FF99"/>
    <a:srgbClr val="FFFF99"/>
    <a:srgbClr val="66FF66"/>
    <a:srgbClr val="FFCC66"/>
    <a:srgbClr val="CC0000"/>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4" autoAdjust="0"/>
    <p:restoredTop sz="83500" autoAdjust="0"/>
  </p:normalViewPr>
  <p:slideViewPr>
    <p:cSldViewPr>
      <p:cViewPr varScale="1">
        <p:scale>
          <a:sx n="122" d="100"/>
          <a:sy n="122" d="100"/>
        </p:scale>
        <p:origin x="1650" y="96"/>
      </p:cViewPr>
      <p:guideLst>
        <p:guide orient="horz" pos="2208"/>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884" y="-90"/>
      </p:cViewPr>
      <p:guideLst>
        <p:guide orient="horz" pos="2925"/>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2" y="3"/>
            <a:ext cx="3036769"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defTabSz="931081">
              <a:defRPr sz="1200" dirty="0"/>
            </a:lvl1pPr>
          </a:lstStyle>
          <a:p>
            <a:pPr>
              <a:defRPr/>
            </a:pPr>
            <a:endParaRPr lang="en-US" dirty="0"/>
          </a:p>
        </p:txBody>
      </p:sp>
    </p:spTree>
    <p:extLst>
      <p:ext uri="{BB962C8B-B14F-4D97-AF65-F5344CB8AC3E}">
        <p14:creationId xmlns:p14="http://schemas.microsoft.com/office/powerpoint/2010/main" val="168745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3"/>
            <a:ext cx="3036769"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defTabSz="931081">
              <a:defRPr sz="1200" dirty="0"/>
            </a:lvl1pPr>
          </a:lstStyle>
          <a:p>
            <a:pPr>
              <a:defRPr/>
            </a:pPr>
            <a:endParaRPr lang="en-US" dirty="0"/>
          </a:p>
        </p:txBody>
      </p:sp>
      <p:sp>
        <p:nvSpPr>
          <p:cNvPr id="65539" name="Rectangle 3"/>
          <p:cNvSpPr>
            <a:spLocks noGrp="1" noChangeArrowheads="1"/>
          </p:cNvSpPr>
          <p:nvPr>
            <p:ph type="dt" idx="1"/>
          </p:nvPr>
        </p:nvSpPr>
        <p:spPr bwMode="auto">
          <a:xfrm>
            <a:off x="3970459" y="3"/>
            <a:ext cx="3036768"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algn="r" defTabSz="931081">
              <a:defRPr sz="1200" dirty="0"/>
            </a:lvl1pPr>
          </a:lstStyle>
          <a:p>
            <a:pPr>
              <a:defRPr/>
            </a:pPr>
            <a:endParaRPr lang="en-US" dirty="0"/>
          </a:p>
        </p:txBody>
      </p:sp>
      <p:sp>
        <p:nvSpPr>
          <p:cNvPr id="84996" name="Rectangle 4"/>
          <p:cNvSpPr>
            <a:spLocks noGrp="1" noRot="1" noChangeAspect="1" noChangeArrowheads="1" noTextEdit="1"/>
          </p:cNvSpPr>
          <p:nvPr>
            <p:ph type="sldImg" idx="2"/>
          </p:nvPr>
        </p:nvSpPr>
        <p:spPr bwMode="auto">
          <a:xfrm>
            <a:off x="1182688" y="695325"/>
            <a:ext cx="4643437" cy="3484563"/>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35212" y="4412330"/>
            <a:ext cx="5136807" cy="4180423"/>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2" y="8824657"/>
            <a:ext cx="3036769" cy="463809"/>
          </a:xfrm>
          <a:prstGeom prst="rect">
            <a:avLst/>
          </a:prstGeom>
          <a:noFill/>
          <a:ln w="9525">
            <a:noFill/>
            <a:miter lim="800000"/>
            <a:headEnd/>
            <a:tailEnd/>
          </a:ln>
          <a:effectLst/>
        </p:spPr>
        <p:txBody>
          <a:bodyPr vert="horz" wrap="square" lIns="93062" tIns="46532" rIns="93062" bIns="46532" numCol="1" anchor="b" anchorCtr="0" compatLnSpc="1">
            <a:prstTxWarp prst="textNoShape">
              <a:avLst/>
            </a:prstTxWarp>
          </a:bodyPr>
          <a:lstStyle>
            <a:lvl1pPr defTabSz="931081">
              <a:defRPr sz="1200" dirty="0"/>
            </a:lvl1pPr>
          </a:lstStyle>
          <a:p>
            <a:pPr>
              <a:defRPr/>
            </a:pPr>
            <a:endParaRPr lang="en-US" dirty="0"/>
          </a:p>
        </p:txBody>
      </p:sp>
      <p:sp>
        <p:nvSpPr>
          <p:cNvPr id="65543" name="Rectangle 7"/>
          <p:cNvSpPr>
            <a:spLocks noGrp="1" noChangeArrowheads="1"/>
          </p:cNvSpPr>
          <p:nvPr>
            <p:ph type="sldNum" sz="quarter" idx="5"/>
          </p:nvPr>
        </p:nvSpPr>
        <p:spPr bwMode="auto">
          <a:xfrm>
            <a:off x="3970459" y="8824657"/>
            <a:ext cx="3036768" cy="463809"/>
          </a:xfrm>
          <a:prstGeom prst="rect">
            <a:avLst/>
          </a:prstGeom>
          <a:noFill/>
          <a:ln w="9525">
            <a:noFill/>
            <a:miter lim="800000"/>
            <a:headEnd/>
            <a:tailEnd/>
          </a:ln>
          <a:effectLst/>
        </p:spPr>
        <p:txBody>
          <a:bodyPr vert="horz" wrap="square" lIns="93062" tIns="46532" rIns="93062" bIns="46532" numCol="1" anchor="b" anchorCtr="0" compatLnSpc="1">
            <a:prstTxWarp prst="textNoShape">
              <a:avLst/>
            </a:prstTxWarp>
          </a:bodyPr>
          <a:lstStyle>
            <a:lvl1pPr algn="r" defTabSz="931081">
              <a:defRPr sz="1200"/>
            </a:lvl1pPr>
          </a:lstStyle>
          <a:p>
            <a:pPr>
              <a:defRPr/>
            </a:pPr>
            <a:fld id="{F5AE0726-483A-414A-AAD6-C4BB6DAD8FAC}" type="slidenum">
              <a:rPr lang="en-US"/>
              <a:pPr>
                <a:defRPr/>
              </a:pPr>
              <a:t>‹#›</a:t>
            </a:fld>
            <a:endParaRPr lang="en-US" dirty="0"/>
          </a:p>
        </p:txBody>
      </p:sp>
    </p:spTree>
    <p:extLst>
      <p:ext uri="{BB962C8B-B14F-4D97-AF65-F5344CB8AC3E}">
        <p14:creationId xmlns:p14="http://schemas.microsoft.com/office/powerpoint/2010/main" val="2521625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3"/>
          <p:cNvSpPr>
            <a:spLocks noChangeArrowheads="1"/>
          </p:cNvSpPr>
          <p:nvPr/>
        </p:nvSpPr>
        <p:spPr bwMode="auto">
          <a:xfrm>
            <a:off x="0" y="0"/>
            <a:ext cx="9144000" cy="914400"/>
          </a:xfrm>
          <a:prstGeom prst="rect">
            <a:avLst/>
          </a:prstGeom>
          <a:solidFill>
            <a:srgbClr val="385EC8"/>
          </a:solidFill>
          <a:ln w="9525">
            <a:noFill/>
            <a:miter lim="800000"/>
            <a:headEnd/>
            <a:tailEnd/>
          </a:ln>
          <a:effectLst/>
        </p:spPr>
        <p:txBody>
          <a:bodyPr wrap="none" anchor="ctr"/>
          <a:lstStyle/>
          <a:p>
            <a:pPr>
              <a:defRPr/>
            </a:pPr>
            <a:endParaRPr lang="en-US" dirty="0"/>
          </a:p>
        </p:txBody>
      </p:sp>
      <p:sp>
        <p:nvSpPr>
          <p:cNvPr id="5" name="Rectangle 24"/>
          <p:cNvSpPr>
            <a:spLocks noChangeArrowheads="1"/>
          </p:cNvSpPr>
          <p:nvPr/>
        </p:nvSpPr>
        <p:spPr bwMode="auto">
          <a:xfrm>
            <a:off x="0" y="0"/>
            <a:ext cx="990600" cy="6858000"/>
          </a:xfrm>
          <a:prstGeom prst="rect">
            <a:avLst/>
          </a:prstGeom>
          <a:solidFill>
            <a:srgbClr val="EA8B00"/>
          </a:solidFill>
          <a:ln w="9525">
            <a:noFill/>
            <a:miter lim="800000"/>
            <a:headEnd/>
            <a:tailEnd/>
          </a:ln>
          <a:effectLst/>
        </p:spPr>
        <p:txBody>
          <a:bodyPr wrap="none" anchor="ctr"/>
          <a:lstStyle/>
          <a:p>
            <a:pPr>
              <a:defRPr/>
            </a:pPr>
            <a:endParaRPr lang="en-US" dirty="0"/>
          </a:p>
        </p:txBody>
      </p:sp>
      <p:sp>
        <p:nvSpPr>
          <p:cNvPr id="6" name="Rectangle 25"/>
          <p:cNvSpPr>
            <a:spLocks noChangeArrowheads="1"/>
          </p:cNvSpPr>
          <p:nvPr/>
        </p:nvSpPr>
        <p:spPr bwMode="auto">
          <a:xfrm>
            <a:off x="0" y="0"/>
            <a:ext cx="990600" cy="911225"/>
          </a:xfrm>
          <a:prstGeom prst="rect">
            <a:avLst/>
          </a:prstGeom>
          <a:solidFill>
            <a:srgbClr val="99C2FF"/>
          </a:solidFill>
          <a:ln w="9525">
            <a:noFill/>
            <a:miter lim="800000"/>
            <a:headEnd/>
            <a:tailEnd/>
          </a:ln>
          <a:effectLst/>
        </p:spPr>
        <p:txBody>
          <a:bodyPr wrap="none" anchor="ctr"/>
          <a:lstStyle/>
          <a:p>
            <a:pPr>
              <a:defRPr/>
            </a:pPr>
            <a:endParaRPr lang="en-US" baseline="-25000" dirty="0"/>
          </a:p>
        </p:txBody>
      </p:sp>
      <p:sp>
        <p:nvSpPr>
          <p:cNvPr id="4124" name="Rectangle 28"/>
          <p:cNvSpPr>
            <a:spLocks noGrp="1" noChangeArrowheads="1"/>
          </p:cNvSpPr>
          <p:nvPr>
            <p:ph type="subTitle" sz="quarter" idx="1"/>
          </p:nvPr>
        </p:nvSpPr>
        <p:spPr bwMode="auto">
          <a:xfrm>
            <a:off x="1219200" y="4419600"/>
            <a:ext cx="61722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1600" b="1">
                <a:latin typeface="Arial" pitchFamily="34" charset="0"/>
                <a:cs typeface="Arial" pitchFamily="34" charset="0"/>
              </a:defRPr>
            </a:lvl1pPr>
          </a:lstStyle>
          <a:p>
            <a:r>
              <a:rPr lang="en-US" dirty="0"/>
              <a:t>Click to edit Master subtitle style</a:t>
            </a:r>
          </a:p>
        </p:txBody>
      </p:sp>
      <p:sp>
        <p:nvSpPr>
          <p:cNvPr id="4123" name="Rectangle 27"/>
          <p:cNvSpPr>
            <a:spLocks noGrp="1" noChangeArrowheads="1"/>
          </p:cNvSpPr>
          <p:nvPr>
            <p:ph type="ctrTitle" sz="quarter" hasCustomPrompt="1"/>
          </p:nvPr>
        </p:nvSpPr>
        <p:spPr bwMode="auto">
          <a:xfrm>
            <a:off x="1219200" y="1143000"/>
            <a:ext cx="4876800" cy="3048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b="1">
                <a:solidFill>
                  <a:schemeClr val="tx1"/>
                </a:solidFill>
                <a:latin typeface="Arial" pitchFamily="34" charset="0"/>
                <a:cs typeface="Arial" pitchFamily="34" charset="0"/>
              </a:defRPr>
            </a:lvl1pPr>
          </a:lstStyle>
          <a:p>
            <a:r>
              <a:rPr lang="en-US" dirty="0"/>
              <a:t>Click to </a:t>
            </a:r>
            <a:r>
              <a:rPr lang="en-US" dirty="0" smtClean="0"/>
              <a:t>Edit </a:t>
            </a:r>
            <a:r>
              <a:rPr lang="en-US" dirty="0"/>
              <a:t>Master </a:t>
            </a:r>
            <a:r>
              <a:rPr lang="en-US" dirty="0" smtClean="0"/>
              <a:t>Title Style</a:t>
            </a:r>
            <a:endParaRPr lang="en-US" dirty="0"/>
          </a:p>
        </p:txBody>
      </p:sp>
      <p:pic>
        <p:nvPicPr>
          <p:cNvPr id="14" name="Picture 29" descr="hret logo without tagline 2004"/>
          <p:cNvPicPr>
            <a:picLocks noChangeAspect="1" noChangeArrowheads="1"/>
          </p:cNvPicPr>
          <p:nvPr userDrawn="1"/>
        </p:nvPicPr>
        <p:blipFill>
          <a:blip r:embed="rId2" cstate="print"/>
          <a:srcRect/>
          <a:stretch>
            <a:fillRect/>
          </a:stretch>
        </p:blipFill>
        <p:spPr bwMode="auto">
          <a:xfrm>
            <a:off x="7010400" y="5715000"/>
            <a:ext cx="1487850" cy="805919"/>
          </a:xfrm>
          <a:prstGeom prst="rect">
            <a:avLst/>
          </a:prstGeom>
          <a:noFill/>
          <a:ln w="9525">
            <a:noFill/>
            <a:miter lim="800000"/>
            <a:headEnd/>
            <a:tailEnd/>
          </a:ln>
        </p:spPr>
      </p:pic>
      <p:pic>
        <p:nvPicPr>
          <p:cNvPr id="15" name="Picture 2"/>
          <p:cNvPicPr>
            <a:picLocks noChangeAspect="1" noChangeArrowheads="1"/>
          </p:cNvPicPr>
          <p:nvPr userDrawn="1"/>
        </p:nvPicPr>
        <p:blipFill>
          <a:blip r:embed="rId3" cstate="print"/>
          <a:srcRect/>
          <a:stretch>
            <a:fillRect/>
          </a:stretch>
        </p:blipFill>
        <p:spPr bwMode="auto">
          <a:xfrm>
            <a:off x="4313952" y="5633037"/>
            <a:ext cx="1148065" cy="762000"/>
          </a:xfrm>
          <a:prstGeom prst="rect">
            <a:avLst/>
          </a:prstGeom>
          <a:noFill/>
          <a:ln w="9525">
            <a:noFill/>
            <a:miter lim="800000"/>
            <a:headEnd/>
            <a:tailEnd/>
          </a:ln>
          <a:effectLst/>
        </p:spPr>
      </p:pic>
      <p:pic>
        <p:nvPicPr>
          <p:cNvPr id="16" name="Picture 3"/>
          <p:cNvPicPr>
            <a:picLocks noChangeAspect="1" noChangeArrowheads="1"/>
          </p:cNvPicPr>
          <p:nvPr userDrawn="1"/>
        </p:nvPicPr>
        <p:blipFill>
          <a:blip r:embed="rId4" cstate="print"/>
          <a:srcRect/>
          <a:stretch>
            <a:fillRect/>
          </a:stretch>
        </p:blipFill>
        <p:spPr bwMode="auto">
          <a:xfrm>
            <a:off x="5500868" y="5631020"/>
            <a:ext cx="1142800" cy="758281"/>
          </a:xfrm>
          <a:prstGeom prst="rect">
            <a:avLst/>
          </a:prstGeom>
          <a:noFill/>
          <a:ln w="9525">
            <a:noFill/>
            <a:miter lim="800000"/>
            <a:headEnd/>
            <a:tailEnd/>
          </a:ln>
          <a:effectLst/>
        </p:spPr>
      </p:pic>
      <p:pic>
        <p:nvPicPr>
          <p:cNvPr id="17" name="Picture 4"/>
          <p:cNvPicPr>
            <a:picLocks noChangeAspect="1" noChangeArrowheads="1"/>
          </p:cNvPicPr>
          <p:nvPr userDrawn="1"/>
        </p:nvPicPr>
        <p:blipFill>
          <a:blip r:embed="rId5" cstate="print"/>
          <a:srcRect/>
          <a:stretch>
            <a:fillRect/>
          </a:stretch>
        </p:blipFill>
        <p:spPr bwMode="auto">
          <a:xfrm>
            <a:off x="3130297" y="5631020"/>
            <a:ext cx="1143000" cy="758414"/>
          </a:xfrm>
          <a:prstGeom prst="rect">
            <a:avLst/>
          </a:prstGeom>
          <a:noFill/>
          <a:ln w="9525">
            <a:noFill/>
            <a:miter lim="800000"/>
            <a:headEnd/>
            <a:tailEnd/>
          </a:ln>
          <a:effectLst/>
        </p:spPr>
      </p:pic>
      <p:sp>
        <p:nvSpPr>
          <p:cNvPr id="18" name="TextBox 17"/>
          <p:cNvSpPr txBox="1"/>
          <p:nvPr userDrawn="1"/>
        </p:nvSpPr>
        <p:spPr>
          <a:xfrm>
            <a:off x="3130297" y="6407009"/>
            <a:ext cx="3513372" cy="200055"/>
          </a:xfrm>
          <a:prstGeom prst="rect">
            <a:avLst/>
          </a:prstGeom>
          <a:noFill/>
        </p:spPr>
        <p:txBody>
          <a:bodyPr wrap="square" rtlCol="0">
            <a:spAutoFit/>
          </a:bodyPr>
          <a:lstStyle/>
          <a:p>
            <a:pPr algn="ctr"/>
            <a:r>
              <a:rPr lang="en-US" sz="700" b="0" dirty="0" smtClean="0">
                <a:solidFill>
                  <a:schemeClr val="tx1"/>
                </a:solidFill>
                <a:latin typeface="Arial Rounded MT Bold" pitchFamily="34" charset="0"/>
              </a:rPr>
              <a:t>TRANSFORMING</a:t>
            </a:r>
            <a:r>
              <a:rPr lang="en-US" sz="700" b="0" baseline="0" dirty="0" smtClean="0">
                <a:solidFill>
                  <a:schemeClr val="tx1"/>
                </a:solidFill>
                <a:latin typeface="Arial Rounded MT Bold" pitchFamily="34" charset="0"/>
              </a:rPr>
              <a:t> HEALTH CARE THROUGH RESEARCH AND EDUCATION</a:t>
            </a:r>
            <a:endParaRPr lang="en-US" sz="700" b="0" dirty="0">
              <a:solidFill>
                <a:schemeClr val="tx1"/>
              </a:solidFill>
              <a:latin typeface="Arial Rounded MT Bold" pitchFamily="34" charset="0"/>
            </a:endParaRPr>
          </a:p>
        </p:txBody>
      </p:sp>
      <p:pic>
        <p:nvPicPr>
          <p:cNvPr id="17410" name="Picture 2" descr="Hospitals in Pursuit of Excellence"/>
          <p:cNvPicPr>
            <a:picLocks noChangeAspect="1" noChangeArrowheads="1"/>
          </p:cNvPicPr>
          <p:nvPr userDrawn="1"/>
        </p:nvPicPr>
        <p:blipFill>
          <a:blip r:embed="rId6" cstate="print"/>
          <a:srcRect t="7619" r="4425" b="8571"/>
          <a:stretch>
            <a:fillRect/>
          </a:stretch>
        </p:blipFill>
        <p:spPr bwMode="auto">
          <a:xfrm>
            <a:off x="1066800" y="5760948"/>
            <a:ext cx="1752600" cy="714022"/>
          </a:xfrm>
          <a:prstGeom prst="rect">
            <a:avLst/>
          </a:prstGeom>
          <a:noFill/>
        </p:spPr>
      </p:pic>
      <p:pic>
        <p:nvPicPr>
          <p:cNvPr id="1026"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6411" r="9015" b="5801"/>
          <a:stretch/>
        </p:blipFill>
        <p:spPr bwMode="auto">
          <a:xfrm>
            <a:off x="0" y="0"/>
            <a:ext cx="544849"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userDrawn="1"/>
        </p:nvSpPr>
        <p:spPr>
          <a:xfrm rot="16200000">
            <a:off x="353549" y="261435"/>
            <a:ext cx="844264" cy="461665"/>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50" b="1" kern="1200" dirty="0" smtClean="0">
                <a:solidFill>
                  <a:schemeClr val="tx1"/>
                </a:solidFill>
                <a:effectLst/>
                <a:latin typeface="Arial" pitchFamily="34" charset="0"/>
                <a:ea typeface="+mn-ea"/>
                <a:cs typeface="+mn-cs"/>
              </a:rPr>
              <a:t>2012 Illinois Performance Excellence Bronze Award</a:t>
            </a:r>
            <a:endParaRPr lang="en-US" sz="750" dirty="0"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800000"/>
              </a:buClr>
              <a:defRPr b="0">
                <a:latin typeface="Arial" pitchFamily="34" charset="0"/>
                <a:cs typeface="Arial" pitchFamily="34" charset="0"/>
              </a:defRPr>
            </a:lvl1pPr>
            <a:lvl2pPr>
              <a:buClr>
                <a:srgbClr val="800000"/>
              </a:buClr>
              <a:defRPr b="0">
                <a:latin typeface="Arial" pitchFamily="34" charset="0"/>
                <a:cs typeface="Arial" pitchFamily="34" charset="0"/>
              </a:defRPr>
            </a:lvl2pPr>
            <a:lvl3pPr>
              <a:buClr>
                <a:srgbClr val="800000"/>
              </a:buClr>
              <a:defRPr b="0">
                <a:latin typeface="Arial" pitchFamily="34" charset="0"/>
                <a:cs typeface="Arial" pitchFamily="34" charset="0"/>
              </a:defRPr>
            </a:lvl3pPr>
            <a:lvl4pPr>
              <a:buClr>
                <a:srgbClr val="800000"/>
              </a:buClr>
              <a:defRPr b="0">
                <a:latin typeface="Arial" pitchFamily="34" charset="0"/>
                <a:cs typeface="Arial" pitchFamily="34" charset="0"/>
              </a:defRPr>
            </a:lvl4pPr>
            <a:lvl5pPr>
              <a:buClr>
                <a:srgbClr val="800000"/>
              </a:buCl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a:latin typeface="Arial" pitchFamily="34" charset="0"/>
                <a:cs typeface="Arial" pitchFamily="34" charset="0"/>
              </a:defRPr>
            </a:lvl1pPr>
            <a:lvl2pPr>
              <a:defRPr b="0">
                <a:latin typeface="Arial" pitchFamily="34" charset="0"/>
                <a:cs typeface="Arial" pitchFamily="34" charset="0"/>
              </a:defRPr>
            </a:lvl2pPr>
            <a:lvl3pPr>
              <a:defRPr b="0">
                <a:latin typeface="Arial" pitchFamily="34" charset="0"/>
                <a:cs typeface="Arial" pitchFamily="34" charset="0"/>
              </a:defRPr>
            </a:lvl3pPr>
            <a:lvl4pPr>
              <a:defRPr b="0">
                <a:latin typeface="Arial" pitchFamily="34" charset="0"/>
                <a:cs typeface="Arial" pitchFamily="34" charset="0"/>
              </a:defRPr>
            </a:lvl4pPr>
            <a:lvl5pP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90600" y="1219200"/>
            <a:ext cx="7696200" cy="4906963"/>
          </a:xfrm>
          <a:prstGeom prst="rect">
            <a:avLst/>
          </a:prstGeom>
        </p:spPr>
        <p:txBody>
          <a:bodyPr/>
          <a:lstStyle>
            <a:lvl1pPr>
              <a:buClr>
                <a:srgbClr val="800000"/>
              </a:buClr>
              <a:defRPr sz="3200" b="0">
                <a:latin typeface="Arial" pitchFamily="34" charset="0"/>
                <a:cs typeface="Arial" pitchFamily="34" charset="0"/>
              </a:defRPr>
            </a:lvl1pPr>
            <a:lvl2pPr>
              <a:buClr>
                <a:srgbClr val="800000"/>
              </a:buClr>
              <a:defRPr sz="3200" b="0">
                <a:latin typeface="Arial" pitchFamily="34" charset="0"/>
                <a:cs typeface="Arial" pitchFamily="34" charset="0"/>
              </a:defRPr>
            </a:lvl2pPr>
            <a:lvl3pPr>
              <a:buClr>
                <a:srgbClr val="800000"/>
              </a:buClr>
              <a:defRPr b="0">
                <a:latin typeface="Arial" pitchFamily="34" charset="0"/>
                <a:cs typeface="Arial" pitchFamily="34" charset="0"/>
              </a:defRPr>
            </a:lvl3pPr>
            <a:lvl4pPr>
              <a:buClr>
                <a:srgbClr val="800000"/>
              </a:buClr>
              <a:defRPr b="0">
                <a:latin typeface="Arial" pitchFamily="34" charset="0"/>
                <a:cs typeface="Arial" pitchFamily="34" charset="0"/>
              </a:defRPr>
            </a:lvl4pPr>
            <a:lvl5pPr>
              <a:buClr>
                <a:srgbClr val="800000"/>
              </a:buCl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a:prstGeom prst="rect">
            <a:avLst/>
          </a:prstGeom>
        </p:spPr>
        <p:txBody>
          <a:bodyPr anchor="t"/>
          <a:lstStyle>
            <a:lvl1pPr algn="l">
              <a:defRPr sz="4000" b="1" cap="all">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599" y="2906713"/>
            <a:ext cx="7504113"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143000"/>
            <a:ext cx="3733800" cy="4525963"/>
          </a:xfrm>
          <a:prstGeom prst="rect">
            <a:avLst/>
          </a:prstGeom>
        </p:spPr>
        <p:txBody>
          <a:bodyPr/>
          <a:lstStyle>
            <a:lvl1pPr>
              <a:buClr>
                <a:srgbClr val="800000"/>
              </a:buClr>
              <a:defRPr sz="2800" b="0">
                <a:latin typeface="Arial" pitchFamily="34" charset="0"/>
                <a:cs typeface="Arial" pitchFamily="34" charset="0"/>
              </a:defRPr>
            </a:lvl1pPr>
            <a:lvl2pPr>
              <a:buClr>
                <a:srgbClr val="800000"/>
              </a:buClr>
              <a:defRPr sz="2400" b="0">
                <a:latin typeface="Arial" pitchFamily="34" charset="0"/>
                <a:cs typeface="Arial" pitchFamily="34" charset="0"/>
              </a:defRPr>
            </a:lvl2pPr>
            <a:lvl3pPr>
              <a:buClr>
                <a:srgbClr val="800000"/>
              </a:buClr>
              <a:defRPr sz="2000" b="0">
                <a:latin typeface="Arial" pitchFamily="34" charset="0"/>
                <a:cs typeface="Arial" pitchFamily="34" charset="0"/>
              </a:defRPr>
            </a:lvl3pPr>
            <a:lvl4pPr>
              <a:buClr>
                <a:srgbClr val="800000"/>
              </a:buClr>
              <a:defRPr sz="1800" b="0">
                <a:latin typeface="Arial" pitchFamily="34" charset="0"/>
                <a:cs typeface="Arial" pitchFamily="34" charset="0"/>
              </a:defRPr>
            </a:lvl4pPr>
            <a:lvl5pPr>
              <a:buClr>
                <a:srgbClr val="800000"/>
              </a:buClr>
              <a:defRPr sz="18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1143000"/>
            <a:ext cx="3733800" cy="4525963"/>
          </a:xfrm>
          <a:prstGeom prst="rect">
            <a:avLst/>
          </a:prstGeom>
        </p:spPr>
        <p:txBody>
          <a:bodyPr/>
          <a:lstStyle>
            <a:lvl1pPr>
              <a:buClr>
                <a:srgbClr val="800000"/>
              </a:buClr>
              <a:defRPr sz="2800" b="0">
                <a:latin typeface="Arial" pitchFamily="34" charset="0"/>
                <a:cs typeface="Arial" pitchFamily="34" charset="0"/>
              </a:defRPr>
            </a:lvl1pPr>
            <a:lvl2pPr>
              <a:buClr>
                <a:srgbClr val="800000"/>
              </a:buClr>
              <a:defRPr sz="2400" b="0">
                <a:latin typeface="Arial" pitchFamily="34" charset="0"/>
                <a:cs typeface="Arial" pitchFamily="34" charset="0"/>
              </a:defRPr>
            </a:lvl2pPr>
            <a:lvl3pPr>
              <a:buClr>
                <a:srgbClr val="800000"/>
              </a:buClr>
              <a:defRPr sz="2000" b="0">
                <a:latin typeface="Arial" pitchFamily="34" charset="0"/>
                <a:cs typeface="Arial" pitchFamily="34" charset="0"/>
              </a:defRPr>
            </a:lvl3pPr>
            <a:lvl4pPr>
              <a:buClr>
                <a:srgbClr val="800000"/>
              </a:buClr>
              <a:defRPr sz="1800" b="0">
                <a:latin typeface="Arial" pitchFamily="34" charset="0"/>
                <a:cs typeface="Arial" pitchFamily="34" charset="0"/>
              </a:defRPr>
            </a:lvl4pPr>
            <a:lvl5pPr>
              <a:buClr>
                <a:srgbClr val="800000"/>
              </a:buClr>
              <a:defRPr sz="18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89012" y="1143000"/>
            <a:ext cx="37353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9012" y="1782762"/>
            <a:ext cx="3735388" cy="3951288"/>
          </a:xfrm>
          <a:prstGeom prst="rect">
            <a:avLst/>
          </a:prstGeom>
        </p:spPr>
        <p:txBody>
          <a:bodyPr/>
          <a:lstStyle>
            <a:lvl1pPr>
              <a:buClr>
                <a:srgbClr val="800000"/>
              </a:buClr>
              <a:defRPr sz="2400" b="0">
                <a:latin typeface="Arial" pitchFamily="34" charset="0"/>
                <a:cs typeface="Arial" pitchFamily="34" charset="0"/>
              </a:defRPr>
            </a:lvl1pPr>
            <a:lvl2pPr>
              <a:buClr>
                <a:srgbClr val="800000"/>
              </a:buClr>
              <a:defRPr sz="2000" b="0">
                <a:latin typeface="Arial" pitchFamily="34" charset="0"/>
                <a:cs typeface="Arial" pitchFamily="34" charset="0"/>
              </a:defRPr>
            </a:lvl2pPr>
            <a:lvl3pPr>
              <a:buClr>
                <a:srgbClr val="800000"/>
              </a:buClr>
              <a:defRPr sz="1800" b="0">
                <a:latin typeface="Arial" pitchFamily="34" charset="0"/>
                <a:cs typeface="Arial" pitchFamily="34" charset="0"/>
              </a:defRPr>
            </a:lvl3pPr>
            <a:lvl4pPr>
              <a:buClr>
                <a:srgbClr val="800000"/>
              </a:buClr>
              <a:defRPr sz="1600" b="0">
                <a:latin typeface="Arial" pitchFamily="34" charset="0"/>
                <a:cs typeface="Arial" pitchFamily="34" charset="0"/>
              </a:defRPr>
            </a:lvl4pPr>
            <a:lvl5pPr>
              <a:buClr>
                <a:srgbClr val="800000"/>
              </a:buClr>
              <a:defRPr sz="1600" b="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49945" y="1143000"/>
            <a:ext cx="373685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9945" y="1782762"/>
            <a:ext cx="3736855" cy="3951288"/>
          </a:xfrm>
          <a:prstGeom prst="rect">
            <a:avLst/>
          </a:prstGeom>
        </p:spPr>
        <p:txBody>
          <a:bodyPr/>
          <a:lstStyle>
            <a:lvl1pPr>
              <a:buClr>
                <a:srgbClr val="800000"/>
              </a:buClr>
              <a:defRPr sz="2400" b="0">
                <a:latin typeface="Arial" pitchFamily="34" charset="0"/>
                <a:cs typeface="Arial" pitchFamily="34" charset="0"/>
              </a:defRPr>
            </a:lvl1pPr>
            <a:lvl2pPr>
              <a:buClr>
                <a:srgbClr val="800000"/>
              </a:buClr>
              <a:defRPr sz="2000" b="0">
                <a:latin typeface="Arial" pitchFamily="34" charset="0"/>
                <a:cs typeface="Arial" pitchFamily="34" charset="0"/>
              </a:defRPr>
            </a:lvl2pPr>
            <a:lvl3pPr>
              <a:buClr>
                <a:srgbClr val="800000"/>
              </a:buClr>
              <a:defRPr sz="1800" b="0">
                <a:latin typeface="Arial" pitchFamily="34" charset="0"/>
                <a:cs typeface="Arial" pitchFamily="34" charset="0"/>
              </a:defRPr>
            </a:lvl3pPr>
            <a:lvl4pPr>
              <a:buClr>
                <a:srgbClr val="800000"/>
              </a:buClr>
              <a:defRPr sz="1600" b="0">
                <a:latin typeface="Arial" pitchFamily="34" charset="0"/>
                <a:cs typeface="Arial" pitchFamily="34" charset="0"/>
              </a:defRPr>
            </a:lvl4pPr>
            <a:lvl5pPr>
              <a:buClr>
                <a:srgbClr val="800000"/>
              </a:buClr>
              <a:defRPr sz="1600" b="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800000"/>
              </a:buClr>
              <a:defRPr sz="3200">
                <a:latin typeface="Arial" pitchFamily="34" charset="0"/>
                <a:cs typeface="Arial" pitchFamily="34" charset="0"/>
              </a:defRPr>
            </a:lvl1pPr>
            <a:lvl2pPr>
              <a:buClr>
                <a:srgbClr val="800000"/>
              </a:buClr>
              <a:defRPr sz="2800">
                <a:latin typeface="Arial" pitchFamily="34" charset="0"/>
                <a:cs typeface="Arial" pitchFamily="34" charset="0"/>
              </a:defRPr>
            </a:lvl2pPr>
            <a:lvl3pPr>
              <a:buClr>
                <a:srgbClr val="800000"/>
              </a:buClr>
              <a:defRPr sz="2400">
                <a:latin typeface="Arial" pitchFamily="34" charset="0"/>
                <a:cs typeface="Arial" pitchFamily="34" charset="0"/>
              </a:defRPr>
            </a:lvl3pPr>
            <a:lvl4pPr>
              <a:buClr>
                <a:srgbClr val="800000"/>
              </a:buClr>
              <a:defRPr sz="2000">
                <a:latin typeface="Arial" pitchFamily="34" charset="0"/>
                <a:cs typeface="Arial" pitchFamily="34" charset="0"/>
              </a:defRPr>
            </a:lvl4pPr>
            <a:lvl5pPr>
              <a:buClr>
                <a:srgbClr val="800000"/>
              </a:buCl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3"/>
          <p:cNvSpPr>
            <a:spLocks noChangeArrowheads="1"/>
          </p:cNvSpPr>
          <p:nvPr userDrawn="1"/>
        </p:nvSpPr>
        <p:spPr bwMode="auto">
          <a:xfrm>
            <a:off x="0" y="0"/>
            <a:ext cx="9144000" cy="914400"/>
          </a:xfrm>
          <a:prstGeom prst="rect">
            <a:avLst/>
          </a:prstGeom>
          <a:solidFill>
            <a:srgbClr val="385EC8"/>
          </a:solidFill>
          <a:ln w="9525">
            <a:noFill/>
            <a:miter lim="800000"/>
            <a:headEnd/>
            <a:tailEnd/>
          </a:ln>
          <a:effectLst/>
        </p:spPr>
        <p:txBody>
          <a:bodyPr wrap="none" anchor="ctr"/>
          <a:lstStyle/>
          <a:p>
            <a:pPr>
              <a:defRPr/>
            </a:pPr>
            <a:endParaRPr lang="en-US" dirty="0"/>
          </a:p>
        </p:txBody>
      </p:sp>
      <p:sp>
        <p:nvSpPr>
          <p:cNvPr id="7" name="Rectangle 24"/>
          <p:cNvSpPr>
            <a:spLocks noChangeArrowheads="1"/>
          </p:cNvSpPr>
          <p:nvPr userDrawn="1"/>
        </p:nvSpPr>
        <p:spPr bwMode="auto">
          <a:xfrm>
            <a:off x="0" y="0"/>
            <a:ext cx="990600" cy="6858000"/>
          </a:xfrm>
          <a:prstGeom prst="rect">
            <a:avLst/>
          </a:prstGeom>
          <a:solidFill>
            <a:srgbClr val="EA8B00"/>
          </a:solidFill>
          <a:ln w="9525">
            <a:noFill/>
            <a:miter lim="800000"/>
            <a:headEnd/>
            <a:tailEnd/>
          </a:ln>
          <a:effectLst/>
        </p:spPr>
        <p:txBody>
          <a:bodyPr wrap="none" anchor="ctr"/>
          <a:lstStyle/>
          <a:p>
            <a:pPr>
              <a:defRPr/>
            </a:pPr>
            <a:endParaRPr lang="en-US" dirty="0"/>
          </a:p>
        </p:txBody>
      </p:sp>
      <p:sp>
        <p:nvSpPr>
          <p:cNvPr id="8" name="Rectangle 25"/>
          <p:cNvSpPr>
            <a:spLocks noChangeArrowheads="1"/>
          </p:cNvSpPr>
          <p:nvPr userDrawn="1"/>
        </p:nvSpPr>
        <p:spPr bwMode="auto">
          <a:xfrm>
            <a:off x="0" y="3175"/>
            <a:ext cx="990600" cy="911225"/>
          </a:xfrm>
          <a:prstGeom prst="rect">
            <a:avLst/>
          </a:prstGeom>
          <a:solidFill>
            <a:srgbClr val="99C2FF"/>
          </a:solidFill>
          <a:ln w="9525">
            <a:noFill/>
            <a:miter lim="800000"/>
            <a:headEnd/>
            <a:tailEnd/>
          </a:ln>
          <a:effectLst/>
        </p:spPr>
        <p:txBody>
          <a:bodyPr wrap="none" anchor="ctr"/>
          <a:lstStyle/>
          <a:p>
            <a:pPr>
              <a:defRPr/>
            </a:pPr>
            <a:endParaRPr lang="en-US" dirty="0"/>
          </a:p>
        </p:txBody>
      </p:sp>
      <p:pic>
        <p:nvPicPr>
          <p:cNvPr id="9" name="Picture 29" descr="hret logo without tagline 2004"/>
          <p:cNvPicPr>
            <a:picLocks noChangeAspect="1" noChangeArrowheads="1"/>
          </p:cNvPicPr>
          <p:nvPr userDrawn="1"/>
        </p:nvPicPr>
        <p:blipFill>
          <a:blip r:embed="rId13" cstate="print"/>
          <a:srcRect/>
          <a:stretch>
            <a:fillRect/>
          </a:stretch>
        </p:blipFill>
        <p:spPr bwMode="auto">
          <a:xfrm>
            <a:off x="8001000" y="6169024"/>
            <a:ext cx="990599"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bg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Char char="•"/>
        <a:defRPr sz="2800" b="1">
          <a:solidFill>
            <a:schemeClr val="tx1"/>
          </a:solidFill>
          <a:latin typeface="Times New Roman" pitchFamily="18" charset="0"/>
        </a:defRPr>
      </a:lvl3pPr>
      <a:lvl4pPr marL="1600200" indent="-228600" algn="l" rtl="0" eaLnBrk="0" fontAlgn="base" hangingPunct="0">
        <a:spcBef>
          <a:spcPct val="20000"/>
        </a:spcBef>
        <a:spcAft>
          <a:spcPct val="0"/>
        </a:spcAft>
        <a:buClr>
          <a:schemeClr val="bg2"/>
        </a:buClr>
        <a:buChar char="•"/>
        <a:defRPr sz="2400" b="1">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eaLnBrk="0" fontAlgn="base" hangingPunct="0">
        <a:spcBef>
          <a:spcPct val="20000"/>
        </a:spcBef>
        <a:spcAft>
          <a:spcPct val="0"/>
        </a:spcAft>
        <a:buChar char="»"/>
        <a:defRPr sz="2000">
          <a:solidFill>
            <a:schemeClr val="tx1"/>
          </a:solidFill>
          <a:latin typeface="Times" pitchFamily="18" charset="0"/>
        </a:defRPr>
      </a:lvl6pPr>
      <a:lvl7pPr marL="2971800" indent="-228600" algn="l" rtl="0" eaLnBrk="0" fontAlgn="base" hangingPunct="0">
        <a:spcBef>
          <a:spcPct val="20000"/>
        </a:spcBef>
        <a:spcAft>
          <a:spcPct val="0"/>
        </a:spcAft>
        <a:buChar char="»"/>
        <a:defRPr sz="2000">
          <a:solidFill>
            <a:schemeClr val="tx1"/>
          </a:solidFill>
          <a:latin typeface="Times" pitchFamily="18" charset="0"/>
        </a:defRPr>
      </a:lvl7pPr>
      <a:lvl8pPr marL="3429000" indent="-228600" algn="l" rtl="0" eaLnBrk="0" fontAlgn="base" hangingPunct="0">
        <a:spcBef>
          <a:spcPct val="20000"/>
        </a:spcBef>
        <a:spcAft>
          <a:spcPct val="0"/>
        </a:spcAft>
        <a:buChar char="»"/>
        <a:defRPr sz="2000">
          <a:solidFill>
            <a:schemeClr val="tx1"/>
          </a:solidFill>
          <a:latin typeface="Times" pitchFamily="18" charset="0"/>
        </a:defRPr>
      </a:lvl8pPr>
      <a:lvl9pPr marL="3886200" indent="-228600" algn="l" rtl="0" eaLnBrk="0" fontAlgn="base" hangingPunct="0">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hpoe.org/resources" TargetMode="External"/><Relationship Id="rId13" Type="http://schemas.openxmlformats.org/officeDocument/2006/relationships/hyperlink" Target="http://www.ihi.org/knowledge/Pages/IHIWhitePapers/AFrameworkforSpreadWhitePaper.aspx" TargetMode="External"/><Relationship Id="rId3" Type="http://schemas.openxmlformats.org/officeDocument/2006/relationships/hyperlink" Target="http://www.ihi.org/knowledge/Pages/Tools/ProjectTrackingToolProjectSummaryandStrategicQualityGoals.aspx" TargetMode="External"/><Relationship Id="rId7" Type="http://schemas.openxmlformats.org/officeDocument/2006/relationships/hyperlink" Target="http://www.onthecuspstophai.org/" TargetMode="External"/><Relationship Id="rId12" Type="http://schemas.openxmlformats.org/officeDocument/2006/relationships/hyperlink" Target="http://www.ihi.org/knowledge/Pages/IHIWhitePapers/PlanningforScaleWhitePaper.aspx" TargetMode="External"/><Relationship Id="rId2" Type="http://schemas.openxmlformats.org/officeDocument/2006/relationships/hyperlink" Target="http://www.ihi.org/knowledge/Pages/HowtoImprove/default.aspx" TargetMode="External"/><Relationship Id="rId16" Type="http://schemas.openxmlformats.org/officeDocument/2006/relationships/hyperlink" Target="http://www.hret.org/upload/resources/collaboration-primer.pdf" TargetMode="External"/><Relationship Id="rId1" Type="http://schemas.openxmlformats.org/officeDocument/2006/relationships/slideLayout" Target="../slideLayouts/slideLayout2.xml"/><Relationship Id="rId6" Type="http://schemas.openxmlformats.org/officeDocument/2006/relationships/hyperlink" Target="http://partnershipforpatients.cms.gov/about-the-partnership/hospital-engagement-networks/thehospitalengagementnetworks.html" TargetMode="External"/><Relationship Id="rId11" Type="http://schemas.openxmlformats.org/officeDocument/2006/relationships/hyperlink" Target="http://www.cdc.gov/healthycommunitiesprogram/pdf/sustainability_guide.pdf" TargetMode="External"/><Relationship Id="rId5" Type="http://schemas.openxmlformats.org/officeDocument/2006/relationships/hyperlink" Target="http://teamstepps.ahrq.gov/abouttoolsmaterials.htm" TargetMode="External"/><Relationship Id="rId15" Type="http://schemas.openxmlformats.org/officeDocument/2006/relationships/hyperlink" Target="http://www.aha.org/research/cor/content/creating-a-culture-of-health.pdf" TargetMode="External"/><Relationship Id="rId10" Type="http://schemas.openxmlformats.org/officeDocument/2006/relationships/hyperlink" Target="http://www.ihi.org/knowledge/Pages/Tools/HowtoGuideSustainabilitySpread.aspx" TargetMode="External"/><Relationship Id="rId4" Type="http://schemas.openxmlformats.org/officeDocument/2006/relationships/hyperlink" Target="http://www.ahrq.gov/professionals/education/curriculum-tools/cusptoolkit/" TargetMode="External"/><Relationship Id="rId9" Type="http://schemas.openxmlformats.org/officeDocument/2006/relationships/hyperlink" Target="http://www.ihi.org/knowledge/Pages/Tools/default.aspx" TargetMode="External"/><Relationship Id="rId14" Type="http://schemas.openxmlformats.org/officeDocument/2006/relationships/hyperlink" Target="http://www.hret.org/dissemination/projects/hret_spread_assessment_tool.shtm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hpo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ha.org/psych" TargetMode="External"/><Relationship Id="rId2" Type="http://schemas.openxmlformats.org/officeDocument/2006/relationships/hyperlink" Target="http://www.hpoe.org/" TargetMode="External"/><Relationship Id="rId1" Type="http://schemas.openxmlformats.org/officeDocument/2006/relationships/slideLayout" Target="../slideLayouts/slideLayout2.xml"/><Relationship Id="rId5" Type="http://schemas.openxmlformats.org/officeDocument/2006/relationships/hyperlink" Target="mailto:HPOE@aha.org" TargetMode="External"/><Relationship Id="rId4" Type="http://schemas.openxmlformats.org/officeDocument/2006/relationships/hyperlink" Target="mailto:hpoe@ah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4419600" cy="27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sz="quarter"/>
          </p:nvPr>
        </p:nvSpPr>
        <p:spPr>
          <a:xfrm>
            <a:off x="1219200" y="1066800"/>
            <a:ext cx="7696200" cy="1752600"/>
          </a:xfrm>
        </p:spPr>
        <p:txBody>
          <a:bodyPr/>
          <a:lstStyle/>
          <a:p>
            <a:pPr algn="ctr"/>
            <a:r>
              <a:rPr lang="en-US" sz="3600" dirty="0" smtClean="0">
                <a:latin typeface="Gill Sans MT" panose="020B0502020104020203" pitchFamily="34" charset="0"/>
              </a:rPr>
              <a:t>Leading Improvement Across the Continuum:</a:t>
            </a:r>
            <a:br>
              <a:rPr lang="en-US" sz="3600" dirty="0" smtClean="0">
                <a:latin typeface="Gill Sans MT" panose="020B0502020104020203" pitchFamily="34" charset="0"/>
              </a:rPr>
            </a:br>
            <a:r>
              <a:rPr lang="en-US" sz="3600" b="0" dirty="0" smtClean="0">
                <a:latin typeface="Gill Sans MT" panose="020B0502020104020203" pitchFamily="34" charset="0"/>
              </a:rPr>
              <a:t>Skills, Tools and Teams for Success</a:t>
            </a:r>
            <a:endParaRPr lang="en-US" sz="3600" b="0" dirty="0">
              <a:latin typeface="Gill Sans MT" panose="020B0502020104020203" pitchFamily="34" charset="0"/>
            </a:endParaRPr>
          </a:p>
        </p:txBody>
      </p:sp>
      <p:sp>
        <p:nvSpPr>
          <p:cNvPr id="4" name="Title 2"/>
          <p:cNvSpPr txBox="1">
            <a:spLocks/>
          </p:cNvSpPr>
          <p:nvPr/>
        </p:nvSpPr>
        <p:spPr bwMode="auto">
          <a:xfrm>
            <a:off x="5105400" y="4543449"/>
            <a:ext cx="3657600" cy="762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kern="0" noProof="0" dirty="0" smtClean="0">
                <a:latin typeface="Gill Sans MT" panose="020B0502020104020203" pitchFamily="34" charset="0"/>
                <a:ea typeface="+mj-ea"/>
                <a:cs typeface="Arial" pitchFamily="34" charset="0"/>
              </a:rPr>
              <a:t>January 2014</a:t>
            </a:r>
            <a:endParaRPr kumimoji="0" lang="en-US" sz="2000" b="1" i="0" u="none" strike="noStrike" kern="0" cap="none" spc="0" normalizeH="0" baseline="0" noProof="0" dirty="0">
              <a:ln>
                <a:noFill/>
              </a:ln>
              <a:solidFill>
                <a:schemeClr val="tx1"/>
              </a:solidFill>
              <a:effectLst/>
              <a:uLnTx/>
              <a:uFillTx/>
              <a:latin typeface="Gill Sans MT" panose="020B0502020104020203" pitchFamily="34" charset="0"/>
              <a:ea typeface="+mj-ea"/>
              <a:cs typeface="Arial" pitchFamily="34" charset="0"/>
            </a:endParaRPr>
          </a:p>
        </p:txBody>
      </p:sp>
      <p:cxnSp>
        <p:nvCxnSpPr>
          <p:cNvPr id="6" name="Straight Connector 5"/>
          <p:cNvCxnSpPr/>
          <p:nvPr/>
        </p:nvCxnSpPr>
        <p:spPr bwMode="auto">
          <a:xfrm>
            <a:off x="2743200" y="3926711"/>
            <a:ext cx="0" cy="1233475"/>
          </a:xfrm>
          <a:prstGeom prst="line">
            <a:avLst/>
          </a:prstGeom>
          <a:solidFill>
            <a:schemeClr val="accent1"/>
          </a:solidFill>
          <a:ln w="38100" cap="flat" cmpd="sng" algn="ctr">
            <a:solidFill>
              <a:srgbClr val="00206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Defined Population</a:t>
            </a:r>
            <a:endParaRPr lang="en-US" dirty="0">
              <a:latin typeface="Gill Sans MT" panose="020B0502020104020203" pitchFamily="34" charset="0"/>
            </a:endParaRPr>
          </a:p>
        </p:txBody>
      </p:sp>
      <p:sp>
        <p:nvSpPr>
          <p:cNvPr id="3" name="Content Placeholder 2"/>
          <p:cNvSpPr>
            <a:spLocks noGrp="1"/>
          </p:cNvSpPr>
          <p:nvPr>
            <p:ph idx="1"/>
          </p:nvPr>
        </p:nvSpPr>
        <p:spPr>
          <a:xfrm>
            <a:off x="1066800" y="960437"/>
            <a:ext cx="8153400" cy="4906963"/>
          </a:xfrm>
        </p:spPr>
        <p:txBody>
          <a:bodyPr/>
          <a:lstStyle/>
          <a:p>
            <a:pPr marL="0" indent="0">
              <a:buNone/>
            </a:pPr>
            <a:r>
              <a:rPr lang="en-US" sz="2400" b="1" dirty="0" smtClean="0">
                <a:latin typeface="Gill Sans MT" panose="020B0502020104020203" pitchFamily="34" charset="0"/>
              </a:rPr>
              <a:t>Examples:</a:t>
            </a:r>
          </a:p>
          <a:p>
            <a:pPr lvl="1"/>
            <a:r>
              <a:rPr lang="en-US" sz="2400" dirty="0" smtClean="0">
                <a:latin typeface="Gill Sans MT" panose="020B0502020104020203" pitchFamily="34" charset="0"/>
              </a:rPr>
              <a:t>Increasing appropriate discharge to hospice</a:t>
            </a:r>
          </a:p>
          <a:p>
            <a:pPr lvl="1"/>
            <a:r>
              <a:rPr lang="en-US" sz="2400" dirty="0" smtClean="0">
                <a:latin typeface="Gill Sans MT" panose="020B0502020104020203" pitchFamily="34" charset="0"/>
              </a:rPr>
              <a:t>Increasing blood pressure control for hypertensive patients</a:t>
            </a:r>
          </a:p>
          <a:p>
            <a:pPr lvl="1"/>
            <a:r>
              <a:rPr lang="en-US" sz="2400" dirty="0" smtClean="0">
                <a:latin typeface="Gill Sans MT" panose="020B0502020104020203" pitchFamily="34" charset="0"/>
              </a:rPr>
              <a:t>Reducing emergency department visits for asthmatic patients</a:t>
            </a:r>
          </a:p>
          <a:p>
            <a:pPr lvl="1"/>
            <a:r>
              <a:rPr lang="en-US" sz="2400" dirty="0" smtClean="0">
                <a:latin typeface="Gill Sans MT" panose="020B0502020104020203" pitchFamily="34" charset="0"/>
              </a:rPr>
              <a:t>Increasing self-management of blood sugar control for diabetic patients</a:t>
            </a:r>
          </a:p>
          <a:p>
            <a:pPr lvl="1"/>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4495800"/>
            <a:ext cx="5822950"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9</a:t>
            </a:r>
            <a:endParaRPr lang="en-US" sz="1800" dirty="0">
              <a:latin typeface="Gill Sans MT" panose="020B0502020104020203" pitchFamily="34" charset="0"/>
            </a:endParaRPr>
          </a:p>
        </p:txBody>
      </p:sp>
    </p:spTree>
    <p:extLst>
      <p:ext uri="{BB962C8B-B14F-4D97-AF65-F5344CB8AC3E}">
        <p14:creationId xmlns:p14="http://schemas.microsoft.com/office/powerpoint/2010/main" val="3935777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Community Health</a:t>
            </a:r>
            <a:endParaRPr lang="en-US" dirty="0">
              <a:latin typeface="Gill Sans MT" panose="020B0502020104020203" pitchFamily="34" charset="0"/>
            </a:endParaRPr>
          </a:p>
        </p:txBody>
      </p:sp>
      <p:sp>
        <p:nvSpPr>
          <p:cNvPr id="3" name="Content Placeholder 2"/>
          <p:cNvSpPr>
            <a:spLocks noGrp="1"/>
          </p:cNvSpPr>
          <p:nvPr>
            <p:ph idx="1"/>
          </p:nvPr>
        </p:nvSpPr>
        <p:spPr>
          <a:xfrm>
            <a:off x="1066800" y="1143000"/>
            <a:ext cx="7696200" cy="4906963"/>
          </a:xfrm>
        </p:spPr>
        <p:txBody>
          <a:bodyPr/>
          <a:lstStyle/>
          <a:p>
            <a:r>
              <a:rPr lang="en-US" sz="2400" dirty="0" smtClean="0">
                <a:latin typeface="Gill Sans MT" panose="020B0502020104020203" pitchFamily="34" charset="0"/>
              </a:rPr>
              <a:t>Improvement projects at the community health level leverage public health resources to improve health in a geographically defined area.</a:t>
            </a:r>
          </a:p>
          <a:p>
            <a:endParaRPr lang="en-US" sz="1400" dirty="0" smtClean="0">
              <a:latin typeface="Gill Sans MT" panose="020B0502020104020203" pitchFamily="34" charset="0"/>
            </a:endParaRPr>
          </a:p>
          <a:p>
            <a:r>
              <a:rPr lang="en-US" sz="2400" dirty="0" smtClean="0">
                <a:latin typeface="Gill Sans MT" panose="020B0502020104020203" pitchFamily="34" charset="0"/>
              </a:rPr>
              <a:t>Partnership is the most important </a:t>
            </a:r>
            <a:r>
              <a:rPr lang="en-US" sz="2400" b="1" dirty="0" smtClean="0">
                <a:solidFill>
                  <a:srgbClr val="333399"/>
                </a:solidFill>
                <a:latin typeface="Gill Sans MT" panose="020B0502020104020203" pitchFamily="34" charset="0"/>
              </a:rPr>
              <a:t>skill.</a:t>
            </a:r>
          </a:p>
          <a:p>
            <a:endParaRPr lang="en-US" sz="1400" b="1" dirty="0" smtClean="0">
              <a:latin typeface="Gill Sans MT" panose="020B0502020104020203" pitchFamily="34" charset="0"/>
            </a:endParaRPr>
          </a:p>
          <a:p>
            <a:r>
              <a:rPr lang="en-US" sz="2400" dirty="0" smtClean="0">
                <a:latin typeface="Gill Sans MT" panose="020B0502020104020203" pitchFamily="34" charset="0"/>
              </a:rPr>
              <a:t>Teams will need </a:t>
            </a:r>
            <a:r>
              <a:rPr lang="en-US" sz="2400" b="1" dirty="0" smtClean="0">
                <a:solidFill>
                  <a:srgbClr val="333399"/>
                </a:solidFill>
                <a:latin typeface="Gill Sans MT" panose="020B0502020104020203" pitchFamily="34" charset="0"/>
              </a:rPr>
              <a:t>tools</a:t>
            </a:r>
            <a:r>
              <a:rPr lang="en-US" sz="2400" dirty="0" smtClean="0">
                <a:latin typeface="Gill Sans MT" panose="020B0502020104020203" pitchFamily="34" charset="0"/>
              </a:rPr>
              <a:t> in epidemiology, health education and public policy.</a:t>
            </a:r>
          </a:p>
          <a:p>
            <a:endParaRPr lang="en-US" sz="1400" dirty="0" smtClean="0">
              <a:latin typeface="Gill Sans MT" panose="020B0502020104020203" pitchFamily="34" charset="0"/>
            </a:endParaRPr>
          </a:p>
          <a:p>
            <a:r>
              <a:rPr lang="en-US" sz="2400" b="1" dirty="0" smtClean="0">
                <a:solidFill>
                  <a:srgbClr val="333399"/>
                </a:solidFill>
                <a:latin typeface="Gill Sans MT" panose="020B0502020104020203" pitchFamily="34" charset="0"/>
              </a:rPr>
              <a:t>Teams</a:t>
            </a:r>
            <a:r>
              <a:rPr lang="en-US" sz="2400" dirty="0" smtClean="0">
                <a:latin typeface="Gill Sans MT" panose="020B0502020104020203" pitchFamily="34" charset="0"/>
              </a:rPr>
              <a:t> should include public health leaders, community health workers and community organizations.</a:t>
            </a: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10</a:t>
            </a:r>
            <a:endParaRPr lang="en-US" sz="1800" dirty="0">
              <a:latin typeface="Gill Sans MT" panose="020B0502020104020203" pitchFamily="34" charset="0"/>
            </a:endParaRPr>
          </a:p>
        </p:txBody>
      </p:sp>
    </p:spTree>
    <p:extLst>
      <p:ext uri="{BB962C8B-B14F-4D97-AF65-F5344CB8AC3E}">
        <p14:creationId xmlns:p14="http://schemas.microsoft.com/office/powerpoint/2010/main" val="28234866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Community Health</a:t>
            </a:r>
            <a:endParaRPr lang="en-US" dirty="0">
              <a:latin typeface="Gill Sans MT" panose="020B0502020104020203" pitchFamily="34" charset="0"/>
            </a:endParaRPr>
          </a:p>
        </p:txBody>
      </p:sp>
      <p:sp>
        <p:nvSpPr>
          <p:cNvPr id="3" name="Content Placeholder 2"/>
          <p:cNvSpPr>
            <a:spLocks noGrp="1"/>
          </p:cNvSpPr>
          <p:nvPr>
            <p:ph idx="1"/>
          </p:nvPr>
        </p:nvSpPr>
        <p:spPr>
          <a:xfrm>
            <a:off x="1143000" y="1143000"/>
            <a:ext cx="7696200" cy="4906963"/>
          </a:xfrm>
        </p:spPr>
        <p:txBody>
          <a:bodyPr/>
          <a:lstStyle/>
          <a:p>
            <a:pPr marL="0" indent="0">
              <a:buNone/>
            </a:pPr>
            <a:r>
              <a:rPr lang="en-US" sz="2400" b="1" dirty="0" smtClean="0">
                <a:latin typeface="Gill Sans MT" panose="020B0502020104020203" pitchFamily="34" charset="0"/>
              </a:rPr>
              <a:t>Examples:</a:t>
            </a:r>
          </a:p>
          <a:p>
            <a:pPr lvl="1"/>
            <a:r>
              <a:rPr lang="en-US" sz="2400" dirty="0" smtClean="0">
                <a:latin typeface="Gill Sans MT" panose="020B0502020104020203" pitchFamily="34" charset="0"/>
              </a:rPr>
              <a:t>Reduce obesity in the community</a:t>
            </a:r>
          </a:p>
          <a:p>
            <a:pPr lvl="1"/>
            <a:r>
              <a:rPr lang="en-US" sz="2400" dirty="0" smtClean="0">
                <a:latin typeface="Gill Sans MT" panose="020B0502020104020203" pitchFamily="34" charset="0"/>
              </a:rPr>
              <a:t>Reduce prevalence of smoking in the community</a:t>
            </a:r>
          </a:p>
          <a:p>
            <a:pPr lvl="1"/>
            <a:r>
              <a:rPr lang="en-US" sz="2400" dirty="0" smtClean="0">
                <a:latin typeface="Gill Sans MT" panose="020B0502020104020203" pitchFamily="34" charset="0"/>
              </a:rPr>
              <a:t>Reduce violence in the community</a:t>
            </a:r>
          </a:p>
          <a:p>
            <a:pPr lvl="1"/>
            <a:r>
              <a:rPr lang="en-US" sz="2400" dirty="0" smtClean="0">
                <a:latin typeface="Gill Sans MT" panose="020B0502020104020203" pitchFamily="34" charset="0"/>
              </a:rPr>
              <a:t>Reduce disparities in health outcomes in the community</a:t>
            </a:r>
            <a:endParaRPr lang="en-US" sz="2400" dirty="0">
              <a:latin typeface="Gill Sans MT" panose="020B0502020104020203"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3807674"/>
            <a:ext cx="6248399" cy="275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11</a:t>
            </a:r>
            <a:endParaRPr lang="en-US" sz="1800" dirty="0">
              <a:latin typeface="Gill Sans MT" panose="020B0502020104020203" pitchFamily="34" charset="0"/>
            </a:endParaRPr>
          </a:p>
        </p:txBody>
      </p:sp>
    </p:spTree>
    <p:extLst>
      <p:ext uri="{BB962C8B-B14F-4D97-AF65-F5344CB8AC3E}">
        <p14:creationId xmlns:p14="http://schemas.microsoft.com/office/powerpoint/2010/main" val="37752640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762000"/>
          </a:xfrm>
        </p:spPr>
        <p:txBody>
          <a:bodyPr/>
          <a:lstStyle/>
          <a:p>
            <a:r>
              <a:rPr lang="en-US" sz="2900" dirty="0" smtClean="0">
                <a:latin typeface="Gill Sans MT" panose="020B0502020104020203" pitchFamily="34" charset="0"/>
              </a:rPr>
              <a:t>Lead Improvement Across the Continuum</a:t>
            </a:r>
            <a:endParaRPr lang="en-US" sz="2900" dirty="0">
              <a:latin typeface="Gill Sans MT" panose="020B0502020104020203" pitchFamily="34" charset="0"/>
            </a:endParaRPr>
          </a:p>
        </p:txBody>
      </p:sp>
      <p:sp>
        <p:nvSpPr>
          <p:cNvPr id="3" name="Content Placeholder 2"/>
          <p:cNvSpPr>
            <a:spLocks noGrp="1"/>
          </p:cNvSpPr>
          <p:nvPr>
            <p:ph idx="1"/>
          </p:nvPr>
        </p:nvSpPr>
        <p:spPr>
          <a:xfrm>
            <a:off x="1066800" y="1066801"/>
            <a:ext cx="7696200" cy="4876800"/>
          </a:xfrm>
        </p:spPr>
        <p:txBody>
          <a:bodyPr/>
          <a:lstStyle/>
          <a:p>
            <a:r>
              <a:rPr lang="en-US" sz="2400" dirty="0" smtClean="0">
                <a:latin typeface="Gill Sans MT" panose="020B0502020104020203" pitchFamily="34" charset="0"/>
              </a:rPr>
              <a:t>The Improvement Continuum is a supplement to other improvement science and project management tools.</a:t>
            </a:r>
          </a:p>
          <a:p>
            <a:endParaRPr lang="en-US" sz="1400" dirty="0" smtClean="0">
              <a:latin typeface="Gill Sans MT" panose="020B0502020104020203" pitchFamily="34" charset="0"/>
            </a:endParaRPr>
          </a:p>
          <a:p>
            <a:r>
              <a:rPr lang="en-US" sz="2400" dirty="0" smtClean="0">
                <a:latin typeface="Gill Sans MT" panose="020B0502020104020203" pitchFamily="34" charset="0"/>
              </a:rPr>
              <a:t>It is a framework to guide the development and implementation of improvement projects.</a:t>
            </a:r>
          </a:p>
          <a:p>
            <a:endParaRPr lang="en-US" sz="1400" dirty="0" smtClean="0">
              <a:latin typeface="Gill Sans MT" panose="020B0502020104020203" pitchFamily="34" charset="0"/>
            </a:endParaRPr>
          </a:p>
          <a:p>
            <a:r>
              <a:rPr lang="en-US" sz="2400" dirty="0" smtClean="0">
                <a:latin typeface="Gill Sans MT" panose="020B0502020104020203" pitchFamily="34" charset="0"/>
              </a:rPr>
              <a:t>The Leadership Action Model shows how the improvement continuum can be integrated into existing improvement planning processes.</a:t>
            </a:r>
            <a:endParaRPr lang="en-US" sz="2400" dirty="0">
              <a:latin typeface="Gill Sans MT" panose="020B0502020104020203" pitchFamily="34" charset="0"/>
            </a:endParaRP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12</a:t>
            </a:r>
            <a:endParaRPr lang="en-US" sz="1800" dirty="0">
              <a:latin typeface="Gill Sans MT" panose="020B0502020104020203" pitchFamily="34" charset="0"/>
            </a:endParaRPr>
          </a:p>
        </p:txBody>
      </p:sp>
    </p:spTree>
    <p:extLst>
      <p:ext uri="{BB962C8B-B14F-4D97-AF65-F5344CB8AC3E}">
        <p14:creationId xmlns:p14="http://schemas.microsoft.com/office/powerpoint/2010/main" val="3724191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20430"/>
            <a:ext cx="7772400" cy="576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152400"/>
            <a:ext cx="7315200" cy="584775"/>
          </a:xfrm>
          <a:prstGeom prst="rect">
            <a:avLst/>
          </a:prstGeom>
          <a:noFill/>
        </p:spPr>
        <p:txBody>
          <a:bodyPr wrap="square" rtlCol="0">
            <a:spAutoFit/>
          </a:bodyPr>
          <a:lstStyle/>
          <a:p>
            <a:r>
              <a:rPr lang="en-US" sz="3200" b="1" dirty="0" smtClean="0">
                <a:solidFill>
                  <a:schemeClr val="bg1"/>
                </a:solidFill>
                <a:latin typeface="Gill Sans MT" panose="020B0502020104020203" pitchFamily="34" charset="0"/>
              </a:rPr>
              <a:t>Leadership Action Model</a:t>
            </a:r>
            <a:endParaRPr lang="en-US" sz="3200" b="1" dirty="0">
              <a:solidFill>
                <a:schemeClr val="bg1"/>
              </a:solidFill>
              <a:latin typeface="Gill Sans MT" panose="020B0502020104020203" pitchFamily="34" charset="0"/>
            </a:endParaRPr>
          </a:p>
        </p:txBody>
      </p:sp>
      <p:sp>
        <p:nvSpPr>
          <p:cNvPr id="5" name="TextBox 4"/>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13</a:t>
            </a:r>
            <a:endParaRPr lang="en-US" sz="1800" dirty="0">
              <a:latin typeface="Gill Sans MT" panose="020B0502020104020203" pitchFamily="34" charset="0"/>
            </a:endParaRPr>
          </a:p>
        </p:txBody>
      </p:sp>
    </p:spTree>
    <p:extLst>
      <p:ext uri="{BB962C8B-B14F-4D97-AF65-F5344CB8AC3E}">
        <p14:creationId xmlns:p14="http://schemas.microsoft.com/office/powerpoint/2010/main" val="22936573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Sustain and Spread</a:t>
            </a:r>
            <a:endParaRPr lang="en-US" dirty="0">
              <a:latin typeface="Gill Sans MT" panose="020B0502020104020203" pitchFamily="34" charset="0"/>
            </a:endParaRPr>
          </a:p>
        </p:txBody>
      </p:sp>
      <p:sp>
        <p:nvSpPr>
          <p:cNvPr id="3" name="Content Placeholder 2"/>
          <p:cNvSpPr>
            <a:spLocks noGrp="1"/>
          </p:cNvSpPr>
          <p:nvPr>
            <p:ph idx="1"/>
          </p:nvPr>
        </p:nvSpPr>
        <p:spPr>
          <a:xfrm>
            <a:off x="1143000" y="1066800"/>
            <a:ext cx="7696200" cy="4906963"/>
          </a:xfrm>
        </p:spPr>
        <p:txBody>
          <a:bodyPr/>
          <a:lstStyle/>
          <a:p>
            <a:r>
              <a:rPr lang="en-US" sz="2400" dirty="0" smtClean="0">
                <a:latin typeface="Gill Sans MT" panose="020B0502020104020203" pitchFamily="34" charset="0"/>
              </a:rPr>
              <a:t>Improvement projects should be designed to be sustained beyond the grant, funding or PDSA cycle.</a:t>
            </a:r>
          </a:p>
          <a:p>
            <a:endParaRPr lang="en-US" sz="1400" dirty="0" smtClean="0">
              <a:latin typeface="Gill Sans MT" panose="020B0502020104020203" pitchFamily="34" charset="0"/>
            </a:endParaRPr>
          </a:p>
          <a:p>
            <a:r>
              <a:rPr lang="en-US" sz="2400" dirty="0" smtClean="0">
                <a:latin typeface="Gill Sans MT" panose="020B0502020104020203" pitchFamily="34" charset="0"/>
              </a:rPr>
              <a:t>Interventions must be built into the workflow so they are not an added burden.</a:t>
            </a:r>
          </a:p>
          <a:p>
            <a:endParaRPr lang="en-US" sz="1400" dirty="0" smtClean="0">
              <a:latin typeface="Gill Sans MT" panose="020B0502020104020203" pitchFamily="34" charset="0"/>
            </a:endParaRPr>
          </a:p>
          <a:p>
            <a:r>
              <a:rPr lang="en-US" sz="2400" dirty="0" smtClean="0">
                <a:latin typeface="Gill Sans MT" panose="020B0502020104020203" pitchFamily="34" charset="0"/>
              </a:rPr>
              <a:t>Relationships, partnerships and teamwork are essential for sustainability.</a:t>
            </a:r>
          </a:p>
          <a:p>
            <a:endParaRPr lang="en-US" sz="1400" dirty="0" smtClean="0">
              <a:latin typeface="Gill Sans MT" panose="020B0502020104020203" pitchFamily="34" charset="0"/>
            </a:endParaRPr>
          </a:p>
          <a:p>
            <a:r>
              <a:rPr lang="en-US" sz="2400" dirty="0" smtClean="0">
                <a:latin typeface="Gill Sans MT" panose="020B0502020104020203" pitchFamily="34" charset="0"/>
              </a:rPr>
              <a:t>Identify the key mechanisms and drivers of success for the project. </a:t>
            </a:r>
          </a:p>
          <a:p>
            <a:endParaRPr lang="en-US" sz="1400" dirty="0" smtClean="0">
              <a:latin typeface="Gill Sans MT" panose="020B0502020104020203" pitchFamily="34" charset="0"/>
            </a:endParaRPr>
          </a:p>
          <a:p>
            <a:r>
              <a:rPr lang="en-US" sz="2400" dirty="0" smtClean="0">
                <a:latin typeface="Gill Sans MT" panose="020B0502020104020203" pitchFamily="34" charset="0"/>
              </a:rPr>
              <a:t>These processes, protocols and frameworks can then be replicated in other environments to spread the improvement.</a:t>
            </a:r>
            <a:endParaRPr lang="en-US" sz="2400" dirty="0">
              <a:latin typeface="Gill Sans MT" panose="020B0502020104020203" pitchFamily="34" charset="0"/>
            </a:endParaRP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14</a:t>
            </a:r>
            <a:endParaRPr lang="en-US" sz="1800" dirty="0">
              <a:latin typeface="Gill Sans MT" panose="020B0502020104020203" pitchFamily="34" charset="0"/>
            </a:endParaRPr>
          </a:p>
        </p:txBody>
      </p:sp>
    </p:spTree>
    <p:extLst>
      <p:ext uri="{BB962C8B-B14F-4D97-AF65-F5344CB8AC3E}">
        <p14:creationId xmlns:p14="http://schemas.microsoft.com/office/powerpoint/2010/main" val="26524000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Resources</a:t>
            </a:r>
            <a:endParaRPr lang="en-US" dirty="0">
              <a:latin typeface="Gill Sans MT" panose="020B0502020104020203" pitchFamily="34" charset="0"/>
            </a:endParaRPr>
          </a:p>
        </p:txBody>
      </p:sp>
      <p:sp>
        <p:nvSpPr>
          <p:cNvPr id="3" name="Content Placeholder 2"/>
          <p:cNvSpPr>
            <a:spLocks noGrp="1"/>
          </p:cNvSpPr>
          <p:nvPr>
            <p:ph idx="1"/>
          </p:nvPr>
        </p:nvSpPr>
        <p:spPr>
          <a:xfrm>
            <a:off x="1066800" y="990600"/>
            <a:ext cx="7924800" cy="4906963"/>
          </a:xfrm>
        </p:spPr>
        <p:txBody>
          <a:bodyPr/>
          <a:lstStyle/>
          <a:p>
            <a:r>
              <a:rPr lang="en-US" sz="1600" b="1" dirty="0" smtClean="0">
                <a:latin typeface="Gill Sans MT" panose="020B0502020104020203" pitchFamily="34" charset="0"/>
              </a:rPr>
              <a:t>Process Improvement Basics</a:t>
            </a:r>
          </a:p>
          <a:p>
            <a:pPr lvl="1"/>
            <a:r>
              <a:rPr lang="en-US" sz="1600" dirty="0" smtClean="0">
                <a:latin typeface="Gill Sans MT" panose="020B0502020104020203" pitchFamily="34" charset="0"/>
                <a:hlinkClick r:id="rId2"/>
              </a:rPr>
              <a:t>How to Improve</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3"/>
              </a:rPr>
              <a:t>Project Tracking Tool</a:t>
            </a:r>
            <a:endParaRPr lang="en-US" sz="1600" dirty="0" smtClean="0">
              <a:latin typeface="Gill Sans MT" panose="020B0502020104020203" pitchFamily="34" charset="0"/>
            </a:endParaRPr>
          </a:p>
          <a:p>
            <a:r>
              <a:rPr lang="en-US" sz="1600" b="1" dirty="0" smtClean="0">
                <a:latin typeface="Gill Sans MT" panose="020B0502020104020203" pitchFamily="34" charset="0"/>
              </a:rPr>
              <a:t>Improvement Toolkits</a:t>
            </a:r>
          </a:p>
          <a:p>
            <a:pPr lvl="1"/>
            <a:r>
              <a:rPr lang="en-US" sz="1600" dirty="0" smtClean="0">
                <a:latin typeface="Gill Sans MT" panose="020B0502020104020203" pitchFamily="34" charset="0"/>
                <a:hlinkClick r:id="rId4"/>
              </a:rPr>
              <a:t>Comprehensive Unit-based Safety Program (CUSP) toolkit</a:t>
            </a:r>
            <a:endParaRPr lang="en-US" sz="1600" dirty="0" smtClean="0">
              <a:latin typeface="Gill Sans MT" panose="020B0502020104020203" pitchFamily="34" charset="0"/>
            </a:endParaRPr>
          </a:p>
          <a:p>
            <a:pPr lvl="1"/>
            <a:r>
              <a:rPr lang="en-US" sz="1600" dirty="0" err="1" smtClean="0">
                <a:latin typeface="Gill Sans MT" panose="020B0502020104020203" pitchFamily="34" charset="0"/>
                <a:hlinkClick r:id="rId5"/>
              </a:rPr>
              <a:t>TeamSTEPPS</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6"/>
              </a:rPr>
              <a:t>Hospital Engagement Networks</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7"/>
              </a:rPr>
              <a:t>On the CUSP: Stop HAI</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8"/>
              </a:rPr>
              <a:t>Hospitals in Pursuit of Excellence</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9"/>
              </a:rPr>
              <a:t>Institute for Healthcare Improvement</a:t>
            </a:r>
            <a:endParaRPr lang="en-US" sz="1600" dirty="0" smtClean="0">
              <a:latin typeface="Gill Sans MT" panose="020B0502020104020203" pitchFamily="34" charset="0"/>
            </a:endParaRPr>
          </a:p>
          <a:p>
            <a:r>
              <a:rPr lang="en-US" sz="1600" b="1" dirty="0" smtClean="0">
                <a:latin typeface="Gill Sans MT" panose="020B0502020104020203" pitchFamily="34" charset="0"/>
              </a:rPr>
              <a:t>Planning for Sustainability and Spread </a:t>
            </a:r>
          </a:p>
          <a:p>
            <a:pPr lvl="1"/>
            <a:r>
              <a:rPr lang="en-US" sz="1600" dirty="0" smtClean="0">
                <a:latin typeface="Gill Sans MT" panose="020B0502020104020203" pitchFamily="34" charset="0"/>
                <a:hlinkClick r:id="rId10"/>
              </a:rPr>
              <a:t>How-to Guide: Sustainability and Spread</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11"/>
              </a:rPr>
              <a:t>A Sustainable Planning Guide for Healthy Communities</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12"/>
              </a:rPr>
              <a:t>Planning for Scale: A Guide for Designing Large-Scale Improvement Initiatives</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13"/>
              </a:rPr>
              <a:t>A Framework for Spread: From Local Improvements to System-wide Change</a:t>
            </a:r>
            <a:endParaRPr lang="en-US" sz="1600" dirty="0" smtClean="0">
              <a:latin typeface="Gill Sans MT" panose="020B0502020104020203" pitchFamily="34" charset="0"/>
            </a:endParaRPr>
          </a:p>
          <a:p>
            <a:pPr lvl="1"/>
            <a:r>
              <a:rPr lang="en-US" sz="1600" dirty="0" smtClean="0">
                <a:latin typeface="Gill Sans MT" panose="020B0502020104020203" pitchFamily="34" charset="0"/>
                <a:hlinkClick r:id="rId14"/>
              </a:rPr>
              <a:t>HRET Spread Assessment Tool</a:t>
            </a:r>
            <a:endParaRPr lang="en-US" sz="1600" dirty="0" smtClean="0">
              <a:latin typeface="Gill Sans MT" panose="020B0502020104020203" pitchFamily="34" charset="0"/>
            </a:endParaRPr>
          </a:p>
          <a:p>
            <a:r>
              <a:rPr lang="en-US" sz="1600" b="1" dirty="0" smtClean="0">
                <a:latin typeface="Gill Sans MT" panose="020B0502020104020203" pitchFamily="34" charset="0"/>
              </a:rPr>
              <a:t>Community Health</a:t>
            </a:r>
          </a:p>
          <a:p>
            <a:pPr lvl="1"/>
            <a:r>
              <a:rPr lang="en-US" sz="1600" dirty="0" smtClean="0">
                <a:solidFill>
                  <a:schemeClr val="accent2"/>
                </a:solidFill>
                <a:latin typeface="Gill Sans MT" panose="020B0502020104020203" pitchFamily="34" charset="0"/>
                <a:hlinkClick r:id="rId15"/>
              </a:rPr>
              <a:t>Creating a Culture of Health</a:t>
            </a:r>
            <a:endParaRPr lang="en-US" sz="1600" dirty="0" smtClean="0">
              <a:solidFill>
                <a:schemeClr val="accent2"/>
              </a:solidFill>
              <a:latin typeface="Gill Sans MT" panose="020B0502020104020203" pitchFamily="34" charset="0"/>
            </a:endParaRPr>
          </a:p>
          <a:p>
            <a:pPr lvl="1"/>
            <a:r>
              <a:rPr lang="en-US" sz="1600" dirty="0" smtClean="0">
                <a:solidFill>
                  <a:schemeClr val="accent2"/>
                </a:solidFill>
                <a:latin typeface="Gill Sans MT" panose="020B0502020104020203" pitchFamily="34" charset="0"/>
                <a:hlinkClick r:id="rId16"/>
              </a:rPr>
              <a:t>Collaboration Primer</a:t>
            </a:r>
            <a:endParaRPr lang="en-US" sz="1600" dirty="0">
              <a:solidFill>
                <a:schemeClr val="accent2"/>
              </a:solidFill>
              <a:latin typeface="Gill Sans MT" panose="020B0502020104020203" pitchFamily="34" charset="0"/>
            </a:endParaRP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15</a:t>
            </a:r>
            <a:endParaRPr lang="en-US" sz="1800" dirty="0">
              <a:latin typeface="Gill Sans MT" panose="020B0502020104020203" pitchFamily="34" charset="0"/>
            </a:endParaRPr>
          </a:p>
        </p:txBody>
      </p:sp>
    </p:spTree>
    <p:extLst>
      <p:ext uri="{BB962C8B-B14F-4D97-AF65-F5344CB8AC3E}">
        <p14:creationId xmlns:p14="http://schemas.microsoft.com/office/powerpoint/2010/main" val="11879600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971800"/>
            <a:ext cx="6705600" cy="1142999"/>
          </a:xfrm>
        </p:spPr>
        <p:txBody>
          <a:bodyPr/>
          <a:lstStyle/>
          <a:p>
            <a:pPr marL="0" indent="0" algn="ctr">
              <a:buNone/>
            </a:pPr>
            <a:r>
              <a:rPr lang="en-US" sz="2400" b="1" dirty="0" smtClean="0">
                <a:latin typeface="Gill Sans MT" panose="020B0502020104020203" pitchFamily="34" charset="0"/>
              </a:rPr>
              <a:t>For more information related to health care delivery transformation, visit the</a:t>
            </a:r>
          </a:p>
          <a:p>
            <a:pPr marL="0" indent="0" algn="ctr">
              <a:buNone/>
            </a:pPr>
            <a:r>
              <a:rPr lang="en-US" sz="2400" b="1" dirty="0" smtClean="0">
                <a:latin typeface="Gill Sans MT" panose="020B0502020104020203" pitchFamily="34" charset="0"/>
              </a:rPr>
              <a:t> Hospitals in Pursuit of Excellence website at </a:t>
            </a:r>
            <a:r>
              <a:rPr lang="en-US" sz="2400" b="1" dirty="0" smtClean="0">
                <a:latin typeface="Gill Sans MT" panose="020B0502020104020203" pitchFamily="34" charset="0"/>
                <a:hlinkClick r:id="rId2"/>
              </a:rPr>
              <a:t>www.hpoe.org</a:t>
            </a:r>
            <a:r>
              <a:rPr lang="en-US" sz="2400" b="1" dirty="0" smtClean="0">
                <a:latin typeface="Gill Sans MT" panose="020B0502020104020203" pitchFamily="34" charset="0"/>
              </a:rPr>
              <a:t>.</a:t>
            </a:r>
          </a:p>
          <a:p>
            <a:pPr marL="0" indent="0" algn="ctr">
              <a:buNone/>
            </a:pPr>
            <a:endParaRPr lang="en-US" b="1" dirty="0" smtClean="0">
              <a:latin typeface="Gill Sans MT" panose="020B0502020104020203" pitchFamily="34" charset="0"/>
            </a:endParaRPr>
          </a:p>
          <a:p>
            <a:pPr marL="0" indent="0" algn="ctr">
              <a:buNone/>
            </a:pPr>
            <a:endParaRPr lang="en-US" b="1" dirty="0">
              <a:latin typeface="Gill Sans MT" panose="020B0502020104020203" pitchFamily="34" charset="0"/>
            </a:endParaRP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16</a:t>
            </a:r>
            <a:endParaRPr lang="en-US" sz="1800" dirty="0">
              <a:latin typeface="Gill Sans MT" panose="020B0502020104020203" pitchFamily="34" charset="0"/>
            </a:endParaRPr>
          </a:p>
        </p:txBody>
      </p:sp>
    </p:spTree>
    <p:extLst>
      <p:ext uri="{BB962C8B-B14F-4D97-AF65-F5344CB8AC3E}">
        <p14:creationId xmlns:p14="http://schemas.microsoft.com/office/powerpoint/2010/main" val="32773622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0" indent="0">
              <a:buNone/>
            </a:pPr>
            <a:endParaRPr lang="en-US" sz="1400" b="1" dirty="0" smtClean="0"/>
          </a:p>
          <a:p>
            <a:pPr marL="0" indent="0">
              <a:buNone/>
            </a:pPr>
            <a:r>
              <a:rPr lang="en-US" sz="1400" b="1" dirty="0" smtClean="0"/>
              <a:t>Resources</a:t>
            </a:r>
            <a:r>
              <a:rPr lang="en-US" sz="1400" b="1" dirty="0"/>
              <a:t>: </a:t>
            </a:r>
            <a:r>
              <a:rPr lang="en-US" sz="1400" dirty="0"/>
              <a:t>For information related to behavioral and behavioral health, visit </a:t>
            </a:r>
            <a:r>
              <a:rPr lang="en-US" sz="1400" u="sng" dirty="0">
                <a:hlinkClick r:id="rId2"/>
              </a:rPr>
              <a:t>www.hpoe.org</a:t>
            </a:r>
            <a:r>
              <a:rPr lang="en-US" sz="1400" dirty="0"/>
              <a:t> and </a:t>
            </a:r>
            <a:r>
              <a:rPr lang="en-US" sz="1400" u="sng" dirty="0">
                <a:hlinkClick r:id="rId3"/>
              </a:rPr>
              <a:t>http://www.aha.org/psych</a:t>
            </a:r>
            <a:endParaRPr lang="en-US" sz="1400" dirty="0"/>
          </a:p>
          <a:p>
            <a:pPr marL="0" indent="0">
              <a:buNone/>
            </a:pPr>
            <a:endParaRPr lang="en-US" sz="1400" b="1" dirty="0" smtClean="0"/>
          </a:p>
          <a:p>
            <a:pPr marL="0" indent="0">
              <a:buNone/>
            </a:pPr>
            <a:r>
              <a:rPr lang="en-US" sz="1400" b="1" dirty="0" smtClean="0"/>
              <a:t>Accessible </a:t>
            </a:r>
            <a:r>
              <a:rPr lang="en-US" sz="1400" b="1" dirty="0"/>
              <a:t>at: </a:t>
            </a:r>
            <a:r>
              <a:rPr lang="en-US" sz="1400" u="sng" dirty="0"/>
              <a:t>http://www.hpoe.org/improvement_continuum_october2013</a:t>
            </a:r>
            <a:endParaRPr lang="en-US" sz="1400" dirty="0"/>
          </a:p>
          <a:p>
            <a:pPr marL="0" indent="0">
              <a:buNone/>
            </a:pPr>
            <a:endParaRPr lang="en-US" sz="1400" b="1" dirty="0" smtClean="0"/>
          </a:p>
          <a:p>
            <a:pPr marL="0" indent="0">
              <a:buNone/>
            </a:pPr>
            <a:r>
              <a:rPr lang="en-US" sz="1400" b="1" dirty="0" smtClean="0"/>
              <a:t>Contact</a:t>
            </a:r>
            <a:r>
              <a:rPr lang="en-US" sz="1400" b="1" dirty="0"/>
              <a:t>: </a:t>
            </a:r>
            <a:r>
              <a:rPr lang="en-US" sz="1400" u="sng" dirty="0">
                <a:hlinkClick r:id="rId4"/>
              </a:rPr>
              <a:t>hpoe@aha.org</a:t>
            </a:r>
            <a:r>
              <a:rPr lang="en-US" sz="1400" dirty="0"/>
              <a:t> or (877) 243-0027</a:t>
            </a:r>
          </a:p>
          <a:p>
            <a:pPr marL="0" indent="0">
              <a:buNone/>
            </a:pPr>
            <a:endParaRPr lang="en-US" sz="1400" dirty="0" smtClean="0"/>
          </a:p>
          <a:p>
            <a:pPr marL="0" indent="0">
              <a:buNone/>
            </a:pPr>
            <a:r>
              <a:rPr lang="en-US" sz="1400" dirty="0" smtClean="0"/>
              <a:t>© </a:t>
            </a:r>
            <a:r>
              <a:rPr lang="en-US" sz="1400" dirty="0"/>
              <a:t>2013 American Hospital Association. All rights reserved. All materials contained in this publication are available to anyone for download on </a:t>
            </a:r>
            <a:r>
              <a:rPr lang="en-US" sz="1400" u="sng" dirty="0"/>
              <a:t>www.hret.org</a:t>
            </a:r>
            <a:r>
              <a:rPr lang="en-US" sz="1400" dirty="0"/>
              <a:t> or </a:t>
            </a:r>
            <a:r>
              <a:rPr lang="en-US" sz="1400" u="sng" dirty="0"/>
              <a:t>www.hpoe.org </a:t>
            </a:r>
            <a:r>
              <a:rPr lang="en-US" sz="1400" dirty="0"/>
              <a:t>for personal, noncommercial use only. No part of this publication may be reproduced and distributed in any form without permission of the publisher, or in the case of third party materials, the owner of that content, except in the case of brief quotations followed by the above suggested citation. To request permission to reproduce any of these materials, please email </a:t>
            </a:r>
            <a:r>
              <a:rPr lang="en-US" sz="1400" u="sng" dirty="0">
                <a:hlinkClick r:id="rId5"/>
              </a:rPr>
              <a:t>HPOE@aha.org</a:t>
            </a:r>
            <a:r>
              <a:rPr lang="en-US" sz="1400" dirty="0"/>
              <a:t>.</a:t>
            </a:r>
          </a:p>
          <a:p>
            <a:endParaRPr lang="en-US" dirty="0"/>
          </a:p>
        </p:txBody>
      </p:sp>
    </p:spTree>
    <p:extLst>
      <p:ext uri="{BB962C8B-B14F-4D97-AF65-F5344CB8AC3E}">
        <p14:creationId xmlns:p14="http://schemas.microsoft.com/office/powerpoint/2010/main" val="39791962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685800"/>
          </a:xfrm>
        </p:spPr>
        <p:txBody>
          <a:bodyPr/>
          <a:lstStyle/>
          <a:p>
            <a:r>
              <a:rPr lang="en-US" dirty="0" smtClean="0">
                <a:latin typeface="Gill Sans MT" panose="020B0502020104020203" pitchFamily="34" charset="0"/>
              </a:rPr>
              <a:t>Overview </a:t>
            </a:r>
            <a:endParaRPr lang="en-US" dirty="0">
              <a:latin typeface="Gill Sans MT" panose="020B0502020104020203" pitchFamily="34" charset="0"/>
            </a:endParaRPr>
          </a:p>
        </p:txBody>
      </p:sp>
      <p:sp>
        <p:nvSpPr>
          <p:cNvPr id="3" name="Content Placeholder 2"/>
          <p:cNvSpPr>
            <a:spLocks noGrp="1"/>
          </p:cNvSpPr>
          <p:nvPr>
            <p:ph idx="1"/>
          </p:nvPr>
        </p:nvSpPr>
        <p:spPr>
          <a:xfrm>
            <a:off x="1219200" y="1036637"/>
            <a:ext cx="7696200" cy="4906963"/>
          </a:xfrm>
          <a:solidFill>
            <a:schemeClr val="bg1"/>
          </a:solidFill>
        </p:spPr>
        <p:txBody>
          <a:bodyPr/>
          <a:lstStyle/>
          <a:p>
            <a:pPr marL="0" indent="0">
              <a:buNone/>
            </a:pPr>
            <a:r>
              <a:rPr lang="en-US" sz="2800" b="1" dirty="0" smtClean="0">
                <a:latin typeface="Gill Sans MT" panose="020B0502020104020203" pitchFamily="34" charset="0"/>
              </a:rPr>
              <a:t>Two new frameworks</a:t>
            </a:r>
          </a:p>
          <a:p>
            <a:pPr lvl="1"/>
            <a:r>
              <a:rPr lang="en-US" sz="2400" dirty="0" smtClean="0">
                <a:latin typeface="Gill Sans MT" panose="020B0502020104020203" pitchFamily="34" charset="0"/>
              </a:rPr>
              <a:t>Improvement Continuum</a:t>
            </a:r>
          </a:p>
          <a:p>
            <a:pPr lvl="1"/>
            <a:r>
              <a:rPr lang="en-US" sz="2400" dirty="0" smtClean="0">
                <a:latin typeface="Gill Sans MT" panose="020B0502020104020203" pitchFamily="34" charset="0"/>
              </a:rPr>
              <a:t>Leadership Action Model</a:t>
            </a:r>
          </a:p>
          <a:p>
            <a:pPr marL="457200" lvl="1" indent="0">
              <a:buNone/>
            </a:pPr>
            <a:endParaRPr lang="en-US" sz="1100" dirty="0" smtClean="0">
              <a:latin typeface="Gill Sans MT" panose="020B0502020104020203" pitchFamily="34" charset="0"/>
            </a:endParaRPr>
          </a:p>
          <a:p>
            <a:pPr marL="0" indent="0">
              <a:buNone/>
            </a:pPr>
            <a:r>
              <a:rPr lang="en-US" sz="2800" b="1" dirty="0" smtClean="0">
                <a:latin typeface="Gill Sans MT" panose="020B0502020104020203" pitchFamily="34" charset="0"/>
              </a:rPr>
              <a:t>Four levels</a:t>
            </a:r>
          </a:p>
          <a:p>
            <a:pPr lvl="1"/>
            <a:r>
              <a:rPr lang="en-US" sz="2400" dirty="0" smtClean="0">
                <a:latin typeface="Gill Sans MT" panose="020B0502020104020203" pitchFamily="34" charset="0"/>
              </a:rPr>
              <a:t>Topic/microsystem</a:t>
            </a:r>
          </a:p>
          <a:p>
            <a:pPr lvl="1"/>
            <a:r>
              <a:rPr lang="en-US" sz="2400" dirty="0" smtClean="0">
                <a:latin typeface="Gill Sans MT" panose="020B0502020104020203" pitchFamily="34" charset="0"/>
              </a:rPr>
              <a:t>Care coordination</a:t>
            </a:r>
          </a:p>
          <a:p>
            <a:pPr lvl="1"/>
            <a:r>
              <a:rPr lang="en-US" sz="2400" dirty="0" smtClean="0">
                <a:latin typeface="Gill Sans MT" panose="020B0502020104020203" pitchFamily="34" charset="0"/>
              </a:rPr>
              <a:t>Defined population</a:t>
            </a:r>
          </a:p>
          <a:p>
            <a:pPr lvl="1"/>
            <a:r>
              <a:rPr lang="en-US" sz="2400" dirty="0" smtClean="0">
                <a:latin typeface="Gill Sans MT" panose="020B0502020104020203" pitchFamily="34" charset="0"/>
              </a:rPr>
              <a:t>Community health</a:t>
            </a:r>
          </a:p>
          <a:p>
            <a:pPr lvl="1"/>
            <a:endParaRPr lang="en-US" sz="1100" dirty="0" smtClean="0">
              <a:latin typeface="Gill Sans MT" panose="020B0502020104020203" pitchFamily="34" charset="0"/>
            </a:endParaRPr>
          </a:p>
          <a:p>
            <a:pPr marL="0" indent="0">
              <a:buNone/>
            </a:pPr>
            <a:r>
              <a:rPr lang="en-US" sz="2800" b="1" dirty="0">
                <a:latin typeface="Gill Sans MT" panose="020B0502020104020203" pitchFamily="34" charset="0"/>
              </a:rPr>
              <a:t>Lead improvement across the </a:t>
            </a:r>
            <a:r>
              <a:rPr lang="en-US" sz="2800" b="1" dirty="0" smtClean="0">
                <a:latin typeface="Gill Sans MT" panose="020B0502020104020203" pitchFamily="34" charset="0"/>
              </a:rPr>
              <a:t>continuum</a:t>
            </a:r>
          </a:p>
          <a:p>
            <a:pPr marL="0" indent="0">
              <a:buNone/>
            </a:pPr>
            <a:endParaRPr lang="en-US" sz="1200" b="1" dirty="0">
              <a:latin typeface="Gill Sans MT" panose="020B0502020104020203" pitchFamily="34" charset="0"/>
            </a:endParaRPr>
          </a:p>
          <a:p>
            <a:pPr marL="0" indent="0">
              <a:buNone/>
            </a:pPr>
            <a:r>
              <a:rPr lang="en-US" sz="2800" b="1" dirty="0" smtClean="0">
                <a:latin typeface="Gill Sans MT" panose="020B0502020104020203" pitchFamily="34" charset="0"/>
              </a:rPr>
              <a:t>Sustain and spread</a:t>
            </a: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1</a:t>
            </a:r>
            <a:endParaRPr lang="en-US" sz="1800" dirty="0">
              <a:latin typeface="Gill Sans MT" panose="020B0502020104020203" pitchFamily="34" charset="0"/>
            </a:endParaRPr>
          </a:p>
        </p:txBody>
      </p:sp>
    </p:spTree>
    <p:extLst>
      <p:ext uri="{BB962C8B-B14F-4D97-AF65-F5344CB8AC3E}">
        <p14:creationId xmlns:p14="http://schemas.microsoft.com/office/powerpoint/2010/main" val="26532241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Two New Frameworks</a:t>
            </a:r>
            <a:endParaRPr lang="en-US" dirty="0">
              <a:latin typeface="Gill Sans MT" panose="020B0502020104020203" pitchFamily="34" charset="0"/>
            </a:endParaRPr>
          </a:p>
        </p:txBody>
      </p:sp>
      <p:sp>
        <p:nvSpPr>
          <p:cNvPr id="3" name="Content Placeholder 2"/>
          <p:cNvSpPr>
            <a:spLocks noGrp="1"/>
          </p:cNvSpPr>
          <p:nvPr>
            <p:ph idx="1"/>
          </p:nvPr>
        </p:nvSpPr>
        <p:spPr>
          <a:xfrm>
            <a:off x="1143000" y="960437"/>
            <a:ext cx="8077200" cy="4906963"/>
          </a:xfrm>
        </p:spPr>
        <p:txBody>
          <a:bodyPr/>
          <a:lstStyle/>
          <a:p>
            <a:pPr marL="0" indent="0">
              <a:buNone/>
            </a:pPr>
            <a:r>
              <a:rPr lang="en-US" sz="2800" b="1" dirty="0" smtClean="0">
                <a:latin typeface="Gill Sans MT" panose="020B0502020104020203" pitchFamily="34" charset="0"/>
              </a:rPr>
              <a:t>Improvement Continuum</a:t>
            </a:r>
          </a:p>
          <a:p>
            <a:pPr lvl="1"/>
            <a:r>
              <a:rPr lang="en-US" sz="2400" dirty="0" smtClean="0">
                <a:latin typeface="Gill Sans MT" panose="020B0502020104020203" pitchFamily="34" charset="0"/>
              </a:rPr>
              <a:t>Identifies four levels of improvement—topic/microsystem, care coordination, defined population and community health—and outlines the key skills, tools and teams necessary for success at each level</a:t>
            </a:r>
            <a:r>
              <a:rPr lang="en-US" sz="2400" dirty="0" smtClean="0">
                <a:solidFill>
                  <a:schemeClr val="accent6"/>
                </a:solidFill>
                <a:latin typeface="Gill Sans MT" panose="020B0502020104020203" pitchFamily="34" charset="0"/>
              </a:rPr>
              <a:t>.</a:t>
            </a:r>
          </a:p>
          <a:p>
            <a:pPr lvl="1"/>
            <a:r>
              <a:rPr lang="en-US" sz="2400" dirty="0" smtClean="0">
                <a:latin typeface="Gill Sans MT" panose="020B0502020104020203" pitchFamily="34" charset="0"/>
              </a:rPr>
              <a:t>These levels build upon one another</a:t>
            </a:r>
            <a:r>
              <a:rPr lang="en-US" sz="2400" dirty="0" smtClean="0">
                <a:solidFill>
                  <a:schemeClr val="accent6"/>
                </a:solidFill>
                <a:latin typeface="Gill Sans MT" panose="020B0502020104020203" pitchFamily="34" charset="0"/>
              </a:rPr>
              <a:t>.</a:t>
            </a:r>
            <a:endParaRPr lang="en-US" sz="1400" dirty="0" smtClean="0">
              <a:solidFill>
                <a:schemeClr val="accent6"/>
              </a:solidFill>
              <a:latin typeface="Gill Sans MT" panose="020B0502020104020203" pitchFamily="34" charset="0"/>
            </a:endParaRPr>
          </a:p>
          <a:p>
            <a:pPr marL="0" indent="0">
              <a:buNone/>
            </a:pPr>
            <a:r>
              <a:rPr lang="en-US" sz="2800" b="1" dirty="0" smtClean="0">
                <a:latin typeface="Gill Sans MT" panose="020B0502020104020203" pitchFamily="34" charset="0"/>
              </a:rPr>
              <a:t>Leadership Action Model</a:t>
            </a:r>
          </a:p>
          <a:p>
            <a:pPr lvl="1"/>
            <a:r>
              <a:rPr lang="en-US" sz="2400" dirty="0" smtClean="0">
                <a:latin typeface="Gill Sans MT" panose="020B0502020104020203" pitchFamily="34" charset="0"/>
              </a:rPr>
              <a:t>Includes four steps to help leaders apply the Improvement Continuum:</a:t>
            </a:r>
          </a:p>
          <a:p>
            <a:pPr marL="1371600" lvl="2" indent="-457200">
              <a:buFont typeface="+mj-lt"/>
              <a:buAutoNum type="arabicPeriod"/>
            </a:pPr>
            <a:r>
              <a:rPr lang="en-US" sz="2400" dirty="0" smtClean="0">
                <a:latin typeface="Gill Sans MT" panose="020B0502020104020203" pitchFamily="34" charset="0"/>
              </a:rPr>
              <a:t>Identify a strategy.</a:t>
            </a:r>
          </a:p>
          <a:p>
            <a:pPr marL="1371600" lvl="2" indent="-457200">
              <a:buFont typeface="+mj-lt"/>
              <a:buAutoNum type="arabicPeriod"/>
            </a:pPr>
            <a:r>
              <a:rPr lang="en-US" sz="2400" dirty="0" smtClean="0">
                <a:latin typeface="Gill Sans MT" panose="020B0502020104020203" pitchFamily="34" charset="0"/>
              </a:rPr>
              <a:t>Identify the skills, tools and teams necessary.</a:t>
            </a:r>
          </a:p>
          <a:p>
            <a:pPr marL="1371600" lvl="2" indent="-457200">
              <a:buFont typeface="+mj-lt"/>
              <a:buAutoNum type="arabicPeriod"/>
            </a:pPr>
            <a:r>
              <a:rPr lang="en-US" sz="2400" dirty="0" smtClean="0">
                <a:latin typeface="Gill Sans MT" panose="020B0502020104020203" pitchFamily="34" charset="0"/>
              </a:rPr>
              <a:t>Plan to sustain the improvement.</a:t>
            </a:r>
          </a:p>
          <a:p>
            <a:pPr marL="1371600" lvl="2" indent="-457200">
              <a:buFont typeface="+mj-lt"/>
              <a:buAutoNum type="arabicPeriod"/>
            </a:pPr>
            <a:r>
              <a:rPr lang="en-US" sz="2400" dirty="0" smtClean="0">
                <a:latin typeface="Gill Sans MT" panose="020B0502020104020203" pitchFamily="34" charset="0"/>
              </a:rPr>
              <a:t>Plan to spread the improvement.</a:t>
            </a:r>
            <a:endParaRPr lang="en-US" sz="2400" dirty="0">
              <a:latin typeface="Gill Sans MT" panose="020B0502020104020203" pitchFamily="34" charset="0"/>
            </a:endParaRPr>
          </a:p>
        </p:txBody>
      </p:sp>
      <p:sp>
        <p:nvSpPr>
          <p:cNvPr id="5" name="TextBox 4"/>
          <p:cNvSpPr txBox="1"/>
          <p:nvPr/>
        </p:nvSpPr>
        <p:spPr>
          <a:xfrm>
            <a:off x="76200" y="6400800"/>
            <a:ext cx="457200" cy="369332"/>
          </a:xfrm>
          <a:prstGeom prst="rect">
            <a:avLst/>
          </a:prstGeom>
          <a:noFill/>
        </p:spPr>
        <p:txBody>
          <a:bodyPr wrap="square" rtlCol="0">
            <a:spAutoFit/>
          </a:bodyPr>
          <a:lstStyle/>
          <a:p>
            <a:r>
              <a:rPr lang="en-US" sz="1800" dirty="0">
                <a:latin typeface="Gill Sans MT" panose="020B0502020104020203" pitchFamily="34" charset="0"/>
              </a:rPr>
              <a:t>2</a:t>
            </a:r>
          </a:p>
        </p:txBody>
      </p:sp>
    </p:spTree>
    <p:extLst>
      <p:ext uri="{BB962C8B-B14F-4D97-AF65-F5344CB8AC3E}">
        <p14:creationId xmlns:p14="http://schemas.microsoft.com/office/powerpoint/2010/main" val="20415891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924800" cy="597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77225"/>
            <a:ext cx="7086600" cy="584775"/>
          </a:xfrm>
          <a:prstGeom prst="rect">
            <a:avLst/>
          </a:prstGeom>
          <a:noFill/>
        </p:spPr>
        <p:txBody>
          <a:bodyPr wrap="square" rtlCol="0">
            <a:spAutoFit/>
          </a:bodyPr>
          <a:lstStyle/>
          <a:p>
            <a:r>
              <a:rPr lang="en-US" sz="3200" b="1" dirty="0" smtClean="0">
                <a:solidFill>
                  <a:schemeClr val="bg1"/>
                </a:solidFill>
                <a:latin typeface="Gill Sans MT" panose="020B0502020104020203" pitchFamily="34" charset="0"/>
              </a:rPr>
              <a:t>Improvement Continuum</a:t>
            </a:r>
            <a:endParaRPr lang="en-US" sz="3200" b="1" dirty="0">
              <a:solidFill>
                <a:schemeClr val="bg1"/>
              </a:solidFill>
              <a:latin typeface="Gill Sans MT" panose="020B0502020104020203" pitchFamily="34" charset="0"/>
            </a:endParaRPr>
          </a:p>
        </p:txBody>
      </p:sp>
      <p:sp>
        <p:nvSpPr>
          <p:cNvPr id="7" name="TextBox 6"/>
          <p:cNvSpPr txBox="1"/>
          <p:nvPr/>
        </p:nvSpPr>
        <p:spPr>
          <a:xfrm>
            <a:off x="76200" y="6400800"/>
            <a:ext cx="457200" cy="369332"/>
          </a:xfrm>
          <a:prstGeom prst="rect">
            <a:avLst/>
          </a:prstGeom>
          <a:noFill/>
        </p:spPr>
        <p:txBody>
          <a:bodyPr wrap="square" rtlCol="0">
            <a:spAutoFit/>
          </a:bodyPr>
          <a:lstStyle/>
          <a:p>
            <a:r>
              <a:rPr lang="en-US" sz="1800" dirty="0">
                <a:latin typeface="Gill Sans MT" panose="020B0502020104020203" pitchFamily="34" charset="0"/>
              </a:rPr>
              <a:t>3</a:t>
            </a:r>
          </a:p>
        </p:txBody>
      </p:sp>
    </p:spTree>
    <p:extLst>
      <p:ext uri="{BB962C8B-B14F-4D97-AF65-F5344CB8AC3E}">
        <p14:creationId xmlns:p14="http://schemas.microsoft.com/office/powerpoint/2010/main" val="17790981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Topic/Microsystem</a:t>
            </a:r>
            <a:endParaRPr lang="en-US" dirty="0">
              <a:latin typeface="Gill Sans MT" panose="020B0502020104020203" pitchFamily="34" charset="0"/>
            </a:endParaRPr>
          </a:p>
        </p:txBody>
      </p:sp>
      <p:sp>
        <p:nvSpPr>
          <p:cNvPr id="3" name="Content Placeholder 2"/>
          <p:cNvSpPr>
            <a:spLocks noGrp="1"/>
          </p:cNvSpPr>
          <p:nvPr>
            <p:ph idx="1"/>
          </p:nvPr>
        </p:nvSpPr>
        <p:spPr>
          <a:xfrm>
            <a:off x="1066800" y="1112837"/>
            <a:ext cx="7696200" cy="4906963"/>
          </a:xfrm>
        </p:spPr>
        <p:txBody>
          <a:bodyPr/>
          <a:lstStyle/>
          <a:p>
            <a:r>
              <a:rPr lang="en-US" sz="2400" dirty="0" smtClean="0">
                <a:latin typeface="Gill Sans MT" panose="020B0502020104020203" pitchFamily="34" charset="0"/>
              </a:rPr>
              <a:t>Projects at the topic/microsystem level are implemented in units or departments and address a specific challenge that the unit has identified as an opportunity for improvement.</a:t>
            </a:r>
          </a:p>
          <a:p>
            <a:endParaRPr lang="en-US" sz="1400" dirty="0" smtClean="0">
              <a:latin typeface="Gill Sans MT" panose="020B0502020104020203" pitchFamily="34" charset="0"/>
            </a:endParaRPr>
          </a:p>
          <a:p>
            <a:r>
              <a:rPr lang="en-US" sz="2400" dirty="0" smtClean="0">
                <a:latin typeface="Gill Sans MT" panose="020B0502020104020203" pitchFamily="34" charset="0"/>
              </a:rPr>
              <a:t>Teams need </a:t>
            </a:r>
            <a:r>
              <a:rPr lang="en-US" sz="2400" b="1" dirty="0" smtClean="0">
                <a:solidFill>
                  <a:srgbClr val="333399"/>
                </a:solidFill>
                <a:latin typeface="Gill Sans MT" panose="020B0502020104020203" pitchFamily="34" charset="0"/>
              </a:rPr>
              <a:t>skills</a:t>
            </a:r>
            <a:r>
              <a:rPr lang="en-US" sz="2400" b="1" dirty="0" smtClean="0">
                <a:latin typeface="Gill Sans MT" panose="020B0502020104020203" pitchFamily="34" charset="0"/>
              </a:rPr>
              <a:t> </a:t>
            </a:r>
            <a:r>
              <a:rPr lang="en-US" sz="2400" dirty="0" smtClean="0">
                <a:latin typeface="Gill Sans MT" panose="020B0502020104020203" pitchFamily="34" charset="0"/>
              </a:rPr>
              <a:t>in both improvement science and project management.</a:t>
            </a:r>
          </a:p>
          <a:p>
            <a:endParaRPr lang="en-US" sz="1400" dirty="0" smtClean="0">
              <a:latin typeface="Gill Sans MT" panose="020B0502020104020203" pitchFamily="34" charset="0"/>
            </a:endParaRPr>
          </a:p>
          <a:p>
            <a:r>
              <a:rPr lang="en-US" sz="2400" dirty="0" smtClean="0">
                <a:latin typeface="Gill Sans MT" panose="020B0502020104020203" pitchFamily="34" charset="0"/>
              </a:rPr>
              <a:t>Teams utilize project management </a:t>
            </a:r>
            <a:r>
              <a:rPr lang="en-US" sz="2400" b="1" dirty="0" smtClean="0">
                <a:solidFill>
                  <a:srgbClr val="333399"/>
                </a:solidFill>
                <a:latin typeface="Gill Sans MT" panose="020B0502020104020203" pitchFamily="34" charset="0"/>
              </a:rPr>
              <a:t>tools</a:t>
            </a:r>
            <a:r>
              <a:rPr lang="en-US" sz="2400" dirty="0" smtClean="0">
                <a:latin typeface="Gill Sans MT" panose="020B0502020104020203" pitchFamily="34" charset="0"/>
              </a:rPr>
              <a:t>, clinical guidelines or checklists and improvement science </a:t>
            </a:r>
            <a:r>
              <a:rPr lang="en-US" sz="2400" b="1" dirty="0" smtClean="0">
                <a:solidFill>
                  <a:srgbClr val="333399"/>
                </a:solidFill>
                <a:latin typeface="Gill Sans MT" panose="020B0502020104020203" pitchFamily="34" charset="0"/>
              </a:rPr>
              <a:t>tools. </a:t>
            </a:r>
            <a:r>
              <a:rPr lang="en-US" sz="2400" dirty="0" smtClean="0">
                <a:latin typeface="Gill Sans MT" panose="020B0502020104020203" pitchFamily="34" charset="0"/>
              </a:rPr>
              <a:t>(e.g., Lean, PDSA, Six Sigma).</a:t>
            </a:r>
          </a:p>
          <a:p>
            <a:endParaRPr lang="en-US" sz="1400" dirty="0" smtClean="0">
              <a:latin typeface="Gill Sans MT" panose="020B0502020104020203" pitchFamily="34" charset="0"/>
            </a:endParaRPr>
          </a:p>
          <a:p>
            <a:r>
              <a:rPr lang="en-US" sz="2400" b="1" dirty="0" smtClean="0">
                <a:solidFill>
                  <a:srgbClr val="333399"/>
                </a:solidFill>
                <a:latin typeface="Gill Sans MT" panose="020B0502020104020203" pitchFamily="34" charset="0"/>
              </a:rPr>
              <a:t>Teams</a:t>
            </a:r>
            <a:r>
              <a:rPr lang="en-US" sz="2400" dirty="0" smtClean="0">
                <a:latin typeface="Gill Sans MT" panose="020B0502020104020203" pitchFamily="34" charset="0"/>
              </a:rPr>
              <a:t> include microsystem leaders, subject matter leaders, a project manager and patients.</a:t>
            </a:r>
          </a:p>
          <a:p>
            <a:endParaRPr lang="en-US" sz="2400" dirty="0" smtClean="0">
              <a:latin typeface="Gill Sans MT" panose="020B0502020104020203" pitchFamily="34" charset="0"/>
            </a:endParaRP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a:latin typeface="Gill Sans MT" panose="020B0502020104020203" pitchFamily="34" charset="0"/>
              </a:rPr>
              <a:t>4</a:t>
            </a:r>
          </a:p>
        </p:txBody>
      </p:sp>
    </p:spTree>
    <p:extLst>
      <p:ext uri="{BB962C8B-B14F-4D97-AF65-F5344CB8AC3E}">
        <p14:creationId xmlns:p14="http://schemas.microsoft.com/office/powerpoint/2010/main" val="21303614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Topic/Microsystem</a:t>
            </a:r>
            <a:endParaRPr lang="en-US" dirty="0">
              <a:latin typeface="Gill Sans MT" panose="020B0502020104020203" pitchFamily="34" charset="0"/>
            </a:endParaRPr>
          </a:p>
        </p:txBody>
      </p:sp>
      <p:sp>
        <p:nvSpPr>
          <p:cNvPr id="3" name="Content Placeholder 2"/>
          <p:cNvSpPr>
            <a:spLocks noGrp="1"/>
          </p:cNvSpPr>
          <p:nvPr>
            <p:ph idx="1"/>
          </p:nvPr>
        </p:nvSpPr>
        <p:spPr>
          <a:xfrm>
            <a:off x="1143000" y="1143000"/>
            <a:ext cx="7696200" cy="3352800"/>
          </a:xfrm>
        </p:spPr>
        <p:txBody>
          <a:bodyPr numCol="1"/>
          <a:lstStyle/>
          <a:p>
            <a:pPr marL="0" indent="0">
              <a:buNone/>
            </a:pPr>
            <a:r>
              <a:rPr lang="en-US" sz="2400" b="1" dirty="0" smtClean="0">
                <a:latin typeface="Gill Sans MT" panose="020B0502020104020203" pitchFamily="34" charset="0"/>
              </a:rPr>
              <a:t>Examples:</a:t>
            </a:r>
          </a:p>
          <a:p>
            <a:pPr lvl="1"/>
            <a:r>
              <a:rPr lang="en-US" sz="2400" dirty="0" smtClean="0">
                <a:latin typeface="Gill Sans MT" panose="020B0502020104020203" pitchFamily="34" charset="0"/>
              </a:rPr>
              <a:t>Reducing surgical site infections</a:t>
            </a:r>
          </a:p>
          <a:p>
            <a:pPr lvl="1"/>
            <a:r>
              <a:rPr lang="en-US" sz="2400" dirty="0" smtClean="0">
                <a:latin typeface="Gill Sans MT" panose="020B0502020104020203" pitchFamily="34" charset="0"/>
              </a:rPr>
              <a:t>Reducing the percent of no-show appointments</a:t>
            </a:r>
          </a:p>
          <a:p>
            <a:pPr lvl="1"/>
            <a:r>
              <a:rPr lang="en-US" sz="2400" dirty="0" smtClean="0">
                <a:latin typeface="Gill Sans MT" panose="020B0502020104020203" pitchFamily="34" charset="0"/>
              </a:rPr>
              <a:t>Reducing adverse drug events</a:t>
            </a:r>
          </a:p>
          <a:p>
            <a:pPr lvl="1"/>
            <a:r>
              <a:rPr lang="en-US" sz="2400" dirty="0" smtClean="0">
                <a:latin typeface="Gill Sans MT" panose="020B0502020104020203" pitchFamily="34" charset="0"/>
              </a:rPr>
              <a:t>Increasing the efficient use of blood products</a:t>
            </a:r>
            <a:endParaRPr lang="en-US" sz="2400" dirty="0">
              <a:latin typeface="Gill Sans MT" panose="020B0502020104020203"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1" y="3616882"/>
            <a:ext cx="6349999" cy="232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5</a:t>
            </a:r>
            <a:endParaRPr lang="en-US" sz="1800" dirty="0">
              <a:latin typeface="Gill Sans MT" panose="020B0502020104020203" pitchFamily="34" charset="0"/>
            </a:endParaRPr>
          </a:p>
        </p:txBody>
      </p:sp>
    </p:spTree>
    <p:extLst>
      <p:ext uri="{BB962C8B-B14F-4D97-AF65-F5344CB8AC3E}">
        <p14:creationId xmlns:p14="http://schemas.microsoft.com/office/powerpoint/2010/main" val="29122871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Care Coordination</a:t>
            </a:r>
            <a:endParaRPr lang="en-US" dirty="0">
              <a:latin typeface="Gill Sans MT" panose="020B0502020104020203" pitchFamily="34" charset="0"/>
            </a:endParaRPr>
          </a:p>
        </p:txBody>
      </p:sp>
      <p:sp>
        <p:nvSpPr>
          <p:cNvPr id="3" name="Content Placeholder 2"/>
          <p:cNvSpPr>
            <a:spLocks noGrp="1"/>
          </p:cNvSpPr>
          <p:nvPr>
            <p:ph idx="1"/>
          </p:nvPr>
        </p:nvSpPr>
        <p:spPr>
          <a:xfrm>
            <a:off x="1143000" y="1112837"/>
            <a:ext cx="7696200" cy="4906963"/>
          </a:xfrm>
        </p:spPr>
        <p:txBody>
          <a:bodyPr/>
          <a:lstStyle/>
          <a:p>
            <a:r>
              <a:rPr lang="en-US" sz="2400" dirty="0" smtClean="0">
                <a:latin typeface="Gill Sans MT" panose="020B0502020104020203" pitchFamily="34" charset="0"/>
              </a:rPr>
              <a:t>Projects at the care coordination level aim to address the consequences of a highly fragmented care system.</a:t>
            </a:r>
          </a:p>
          <a:p>
            <a:endParaRPr lang="en-US" sz="1400" dirty="0" smtClean="0">
              <a:latin typeface="Gill Sans MT" panose="020B0502020104020203" pitchFamily="34" charset="0"/>
            </a:endParaRPr>
          </a:p>
          <a:p>
            <a:r>
              <a:rPr lang="en-US" sz="2400" dirty="0" smtClean="0">
                <a:latin typeface="Gill Sans MT" panose="020B0502020104020203" pitchFamily="34" charset="0"/>
              </a:rPr>
              <a:t>Care coordination requires </a:t>
            </a:r>
            <a:r>
              <a:rPr lang="en-US" sz="2400" b="1" dirty="0" smtClean="0">
                <a:solidFill>
                  <a:srgbClr val="333399"/>
                </a:solidFill>
                <a:latin typeface="Gill Sans MT" panose="020B0502020104020203" pitchFamily="34" charset="0"/>
              </a:rPr>
              <a:t>skills</a:t>
            </a:r>
            <a:r>
              <a:rPr lang="en-US" sz="2400" dirty="0" smtClean="0">
                <a:latin typeface="Gill Sans MT" panose="020B0502020104020203" pitchFamily="34" charset="0"/>
              </a:rPr>
              <a:t> in collaboration and communication.</a:t>
            </a:r>
          </a:p>
          <a:p>
            <a:endParaRPr lang="en-US" sz="1400" dirty="0" smtClean="0">
              <a:latin typeface="Gill Sans MT" panose="020B0502020104020203" pitchFamily="34" charset="0"/>
            </a:endParaRPr>
          </a:p>
          <a:p>
            <a:r>
              <a:rPr lang="en-US" sz="2400" dirty="0" smtClean="0">
                <a:latin typeface="Gill Sans MT" panose="020B0502020104020203" pitchFamily="34" charset="0"/>
              </a:rPr>
              <a:t>Use of health information technology </a:t>
            </a:r>
            <a:r>
              <a:rPr lang="en-US" sz="2400" b="1" dirty="0" smtClean="0">
                <a:solidFill>
                  <a:srgbClr val="333399"/>
                </a:solidFill>
                <a:latin typeface="Gill Sans MT" panose="020B0502020104020203" pitchFamily="34" charset="0"/>
              </a:rPr>
              <a:t>tools</a:t>
            </a:r>
            <a:r>
              <a:rPr lang="en-US" sz="2400" dirty="0" smtClean="0">
                <a:latin typeface="Gill Sans MT" panose="020B0502020104020203" pitchFamily="34" charset="0"/>
              </a:rPr>
              <a:t> is critical.</a:t>
            </a:r>
          </a:p>
          <a:p>
            <a:endParaRPr lang="en-US" sz="1400" dirty="0" smtClean="0">
              <a:latin typeface="Gill Sans MT" panose="020B0502020104020203" pitchFamily="34" charset="0"/>
            </a:endParaRPr>
          </a:p>
          <a:p>
            <a:r>
              <a:rPr lang="en-US" sz="2400" b="1" dirty="0" smtClean="0">
                <a:solidFill>
                  <a:srgbClr val="333399"/>
                </a:solidFill>
                <a:latin typeface="Gill Sans MT" panose="020B0502020104020203" pitchFamily="34" charset="0"/>
              </a:rPr>
              <a:t>Teams</a:t>
            </a:r>
            <a:r>
              <a:rPr lang="en-US" sz="2400" b="1" dirty="0" smtClean="0">
                <a:latin typeface="Gill Sans MT" panose="020B0502020104020203" pitchFamily="34" charset="0"/>
              </a:rPr>
              <a:t> </a:t>
            </a:r>
            <a:r>
              <a:rPr lang="en-US" sz="2400" dirty="0" smtClean="0">
                <a:latin typeface="Gill Sans MT" panose="020B0502020104020203" pitchFamily="34" charset="0"/>
              </a:rPr>
              <a:t>should include leadership from multiple microsystems and care navigators.</a:t>
            </a:r>
            <a:endParaRPr lang="en-US" sz="2400" dirty="0">
              <a:latin typeface="Gill Sans MT" panose="020B0502020104020203" pitchFamily="34" charset="0"/>
            </a:endParaRP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a:latin typeface="Gill Sans MT" panose="020B0502020104020203" pitchFamily="34" charset="0"/>
              </a:rPr>
              <a:t>6</a:t>
            </a:r>
          </a:p>
        </p:txBody>
      </p:sp>
    </p:spTree>
    <p:extLst>
      <p:ext uri="{BB962C8B-B14F-4D97-AF65-F5344CB8AC3E}">
        <p14:creationId xmlns:p14="http://schemas.microsoft.com/office/powerpoint/2010/main" val="37647395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Care Coordination</a:t>
            </a:r>
            <a:endParaRPr lang="en-US" dirty="0">
              <a:latin typeface="Gill Sans MT" panose="020B0502020104020203" pitchFamily="34" charset="0"/>
            </a:endParaRPr>
          </a:p>
        </p:txBody>
      </p:sp>
      <p:sp>
        <p:nvSpPr>
          <p:cNvPr id="3" name="Content Placeholder 2"/>
          <p:cNvSpPr>
            <a:spLocks noGrp="1"/>
          </p:cNvSpPr>
          <p:nvPr>
            <p:ph idx="1"/>
          </p:nvPr>
        </p:nvSpPr>
        <p:spPr>
          <a:xfrm>
            <a:off x="1143000" y="1189037"/>
            <a:ext cx="7696200" cy="4906963"/>
          </a:xfrm>
        </p:spPr>
        <p:txBody>
          <a:bodyPr/>
          <a:lstStyle/>
          <a:p>
            <a:pPr marL="0" indent="0">
              <a:buNone/>
            </a:pPr>
            <a:r>
              <a:rPr lang="en-US" sz="2400" b="1" dirty="0" smtClean="0">
                <a:latin typeface="Gill Sans MT" panose="020B0502020104020203" pitchFamily="34" charset="0"/>
              </a:rPr>
              <a:t>Examples:</a:t>
            </a:r>
          </a:p>
          <a:p>
            <a:pPr lvl="1"/>
            <a:r>
              <a:rPr lang="en-US" sz="2400" dirty="0" smtClean="0">
                <a:latin typeface="Gill Sans MT" panose="020B0502020104020203" pitchFamily="34" charset="0"/>
              </a:rPr>
              <a:t>Reducing transfers to the intensive care unit</a:t>
            </a:r>
          </a:p>
          <a:p>
            <a:pPr lvl="1"/>
            <a:r>
              <a:rPr lang="en-US" sz="2400" dirty="0" smtClean="0">
                <a:latin typeface="Gill Sans MT" panose="020B0502020104020203" pitchFamily="34" charset="0"/>
              </a:rPr>
              <a:t>Reducing preventable emergency department visits</a:t>
            </a:r>
          </a:p>
          <a:p>
            <a:pPr lvl="1"/>
            <a:r>
              <a:rPr lang="en-US" sz="2400" dirty="0" smtClean="0">
                <a:latin typeface="Gill Sans MT" panose="020B0502020104020203" pitchFamily="34" charset="0"/>
              </a:rPr>
              <a:t>Reducing preventable readmissions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71187"/>
            <a:ext cx="6096000" cy="219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400800"/>
            <a:ext cx="457200" cy="369332"/>
          </a:xfrm>
          <a:prstGeom prst="rect">
            <a:avLst/>
          </a:prstGeom>
          <a:noFill/>
        </p:spPr>
        <p:txBody>
          <a:bodyPr wrap="square" rtlCol="0">
            <a:spAutoFit/>
          </a:bodyPr>
          <a:lstStyle/>
          <a:p>
            <a:r>
              <a:rPr lang="en-US" sz="1800" dirty="0">
                <a:latin typeface="Gill Sans MT" panose="020B0502020104020203" pitchFamily="34" charset="0"/>
              </a:rPr>
              <a:t>7</a:t>
            </a:r>
          </a:p>
        </p:txBody>
      </p:sp>
    </p:spTree>
    <p:extLst>
      <p:ext uri="{BB962C8B-B14F-4D97-AF65-F5344CB8AC3E}">
        <p14:creationId xmlns:p14="http://schemas.microsoft.com/office/powerpoint/2010/main" val="20270035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762000"/>
          </a:xfrm>
        </p:spPr>
        <p:txBody>
          <a:bodyPr/>
          <a:lstStyle/>
          <a:p>
            <a:r>
              <a:rPr lang="en-US" dirty="0" smtClean="0">
                <a:latin typeface="Gill Sans MT" panose="020B0502020104020203" pitchFamily="34" charset="0"/>
              </a:rPr>
              <a:t>Defined Population</a:t>
            </a:r>
            <a:endParaRPr lang="en-US" dirty="0">
              <a:latin typeface="Gill Sans MT" panose="020B0502020104020203" pitchFamily="34" charset="0"/>
            </a:endParaRPr>
          </a:p>
        </p:txBody>
      </p:sp>
      <p:sp>
        <p:nvSpPr>
          <p:cNvPr id="3" name="Content Placeholder 2"/>
          <p:cNvSpPr>
            <a:spLocks noGrp="1"/>
          </p:cNvSpPr>
          <p:nvPr>
            <p:ph idx="1"/>
          </p:nvPr>
        </p:nvSpPr>
        <p:spPr>
          <a:xfrm>
            <a:off x="1066799" y="960437"/>
            <a:ext cx="7913427" cy="4906963"/>
          </a:xfrm>
        </p:spPr>
        <p:txBody>
          <a:bodyPr/>
          <a:lstStyle/>
          <a:p>
            <a:r>
              <a:rPr lang="en-US" sz="2400" dirty="0" smtClean="0">
                <a:latin typeface="Gill Sans MT" panose="020B0502020104020203" pitchFamily="34" charset="0"/>
              </a:rPr>
              <a:t>Improvement at the defined population level requires building systems and processes to improve the health of a distinct population of patients.</a:t>
            </a:r>
          </a:p>
          <a:p>
            <a:endParaRPr lang="en-US" sz="1400" dirty="0">
              <a:latin typeface="Gill Sans MT" panose="020B0502020104020203" pitchFamily="34" charset="0"/>
            </a:endParaRPr>
          </a:p>
          <a:p>
            <a:r>
              <a:rPr lang="en-US" sz="2400" dirty="0" smtClean="0">
                <a:latin typeface="Gill Sans MT" panose="020B0502020104020203" pitchFamily="34" charset="0"/>
              </a:rPr>
              <a:t>Accountable care organizations are one model.</a:t>
            </a:r>
          </a:p>
          <a:p>
            <a:endParaRPr lang="en-US" sz="1400" dirty="0" smtClean="0">
              <a:latin typeface="Gill Sans MT" panose="020B0502020104020203" pitchFamily="34" charset="0"/>
            </a:endParaRPr>
          </a:p>
          <a:p>
            <a:r>
              <a:rPr lang="en-US" sz="2400" dirty="0" smtClean="0">
                <a:latin typeface="Gill Sans MT" panose="020B0502020104020203" pitchFamily="34" charset="0"/>
              </a:rPr>
              <a:t>Defined population improvement projects require </a:t>
            </a:r>
            <a:r>
              <a:rPr lang="en-US" sz="2400" b="1" dirty="0" smtClean="0">
                <a:solidFill>
                  <a:srgbClr val="333399"/>
                </a:solidFill>
                <a:latin typeface="Gill Sans MT" panose="020B0502020104020203" pitchFamily="34" charset="0"/>
              </a:rPr>
              <a:t>skills</a:t>
            </a:r>
            <a:r>
              <a:rPr lang="en-US" sz="2400" dirty="0" smtClean="0">
                <a:latin typeface="Gill Sans MT" panose="020B0502020104020203" pitchFamily="34" charset="0"/>
              </a:rPr>
              <a:t> in data analytics.</a:t>
            </a:r>
          </a:p>
          <a:p>
            <a:endParaRPr lang="en-US" sz="1400" dirty="0" smtClean="0">
              <a:latin typeface="Gill Sans MT" panose="020B0502020104020203" pitchFamily="34" charset="0"/>
            </a:endParaRPr>
          </a:p>
          <a:p>
            <a:r>
              <a:rPr lang="en-US" sz="2400" dirty="0" smtClean="0">
                <a:latin typeface="Gill Sans MT" panose="020B0502020104020203" pitchFamily="34" charset="0"/>
              </a:rPr>
              <a:t>Risk stratification and risk prediction </a:t>
            </a:r>
            <a:r>
              <a:rPr lang="en-US" sz="2400" b="1" dirty="0" smtClean="0">
                <a:solidFill>
                  <a:srgbClr val="333399"/>
                </a:solidFill>
                <a:latin typeface="Gill Sans MT" panose="020B0502020104020203" pitchFamily="34" charset="0"/>
              </a:rPr>
              <a:t>tools</a:t>
            </a:r>
            <a:r>
              <a:rPr lang="en-US" sz="2400" dirty="0" smtClean="0">
                <a:latin typeface="Gill Sans MT" panose="020B0502020104020203" pitchFamily="34" charset="0"/>
              </a:rPr>
              <a:t> help to identify high-risk, high-cost patients so that targeted interventions can be implemented.</a:t>
            </a:r>
          </a:p>
          <a:p>
            <a:pPr marL="0" indent="0">
              <a:buNone/>
            </a:pPr>
            <a:endParaRPr lang="en-US" sz="1400" dirty="0" smtClean="0">
              <a:latin typeface="Gill Sans MT" panose="020B0502020104020203" pitchFamily="34" charset="0"/>
            </a:endParaRPr>
          </a:p>
          <a:p>
            <a:r>
              <a:rPr lang="en-US" sz="2400" dirty="0" smtClean="0">
                <a:latin typeface="Gill Sans MT" panose="020B0502020104020203" pitchFamily="34" charset="0"/>
              </a:rPr>
              <a:t>Improvement teams at the defined population level should add health information technology system analysts          and care managers to their </a:t>
            </a:r>
            <a:r>
              <a:rPr lang="en-US" sz="2400" b="1" dirty="0" smtClean="0">
                <a:solidFill>
                  <a:srgbClr val="333399"/>
                </a:solidFill>
                <a:latin typeface="Gill Sans MT" panose="020B0502020104020203" pitchFamily="34" charset="0"/>
              </a:rPr>
              <a:t>teams.</a:t>
            </a:r>
          </a:p>
        </p:txBody>
      </p:sp>
      <p:sp>
        <p:nvSpPr>
          <p:cNvPr id="4" name="TextBox 3"/>
          <p:cNvSpPr txBox="1"/>
          <p:nvPr/>
        </p:nvSpPr>
        <p:spPr>
          <a:xfrm>
            <a:off x="76200" y="6400800"/>
            <a:ext cx="457200" cy="369332"/>
          </a:xfrm>
          <a:prstGeom prst="rect">
            <a:avLst/>
          </a:prstGeom>
          <a:noFill/>
        </p:spPr>
        <p:txBody>
          <a:bodyPr wrap="square" rtlCol="0">
            <a:spAutoFit/>
          </a:bodyPr>
          <a:lstStyle/>
          <a:p>
            <a:r>
              <a:rPr lang="en-US" sz="1800" dirty="0" smtClean="0">
                <a:latin typeface="Gill Sans MT" panose="020B0502020104020203" pitchFamily="34" charset="0"/>
              </a:rPr>
              <a:t>8</a:t>
            </a:r>
            <a:endParaRPr lang="en-US" sz="1800" dirty="0">
              <a:latin typeface="Gill Sans MT" panose="020B0502020104020203" pitchFamily="34" charset="0"/>
            </a:endParaRPr>
          </a:p>
        </p:txBody>
      </p:sp>
    </p:spTree>
    <p:extLst>
      <p:ext uri="{BB962C8B-B14F-4D97-AF65-F5344CB8AC3E}">
        <p14:creationId xmlns:p14="http://schemas.microsoft.com/office/powerpoint/2010/main" val="12289663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RET Master Slide_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RET Master Slide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RET Master Slide_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ET Master Slide_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ET Master Slide_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ET Master Slide_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ET Master Slide_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ET Master Slide_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ET Master Slide_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8800</TotalTime>
  <Words>873</Words>
  <Application>Microsoft Office PowerPoint</Application>
  <PresentationFormat>On-screen Show (4:3)</PresentationFormat>
  <Paragraphs>147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Gill Sans MT</vt:lpstr>
      <vt:lpstr>Times</vt:lpstr>
      <vt:lpstr>Times New Roman</vt:lpstr>
      <vt:lpstr>HRET Master Slide_2</vt:lpstr>
      <vt:lpstr>Leading Improvement Across the Continuum: Skills, Tools and Teams for Success</vt:lpstr>
      <vt:lpstr>Overview </vt:lpstr>
      <vt:lpstr>Two New Frameworks</vt:lpstr>
      <vt:lpstr>PowerPoint Presentation</vt:lpstr>
      <vt:lpstr>Topic/Microsystem</vt:lpstr>
      <vt:lpstr>Topic/Microsystem</vt:lpstr>
      <vt:lpstr>Care Coordination</vt:lpstr>
      <vt:lpstr>Care Coordination</vt:lpstr>
      <vt:lpstr>Defined Population</vt:lpstr>
      <vt:lpstr>Defined Population</vt:lpstr>
      <vt:lpstr>Community Health</vt:lpstr>
      <vt:lpstr>Community Health</vt:lpstr>
      <vt:lpstr>Lead Improvement Across the Continuum</vt:lpstr>
      <vt:lpstr>PowerPoint Presentation</vt:lpstr>
      <vt:lpstr>Sustain and Spread</vt:lpstr>
      <vt:lpstr>Resources</vt:lpstr>
      <vt:lpstr>PowerPoint Presentation</vt:lpstr>
      <vt:lpstr>PowerPoint Presentation</vt:lpstr>
    </vt:vector>
  </TitlesOfParts>
  <Company>American Hospital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tpickens</dc:creator>
  <cp:lastModifiedBy>Escutia, Noemi</cp:lastModifiedBy>
  <cp:revision>1045</cp:revision>
  <cp:lastPrinted>2000-06-08T18:27:13Z</cp:lastPrinted>
  <dcterms:created xsi:type="dcterms:W3CDTF">2005-05-31T13:31:07Z</dcterms:created>
  <dcterms:modified xsi:type="dcterms:W3CDTF">2018-01-27T00:45:38Z</dcterms:modified>
</cp:coreProperties>
</file>