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786" r:id="rId2"/>
  </p:sldMasterIdLst>
  <p:notesMasterIdLst>
    <p:notesMasterId r:id="rId26"/>
  </p:notesMasterIdLst>
  <p:handoutMasterIdLst>
    <p:handoutMasterId r:id="rId27"/>
  </p:handoutMasterIdLst>
  <p:sldIdLst>
    <p:sldId id="766" r:id="rId3"/>
    <p:sldId id="840" r:id="rId4"/>
    <p:sldId id="838" r:id="rId5"/>
    <p:sldId id="839" r:id="rId6"/>
    <p:sldId id="770" r:id="rId7"/>
    <p:sldId id="809" r:id="rId8"/>
    <p:sldId id="851" r:id="rId9"/>
    <p:sldId id="778" r:id="rId10"/>
    <p:sldId id="841" r:id="rId11"/>
    <p:sldId id="842" r:id="rId12"/>
    <p:sldId id="843" r:id="rId13"/>
    <p:sldId id="781" r:id="rId14"/>
    <p:sldId id="844" r:id="rId15"/>
    <p:sldId id="845" r:id="rId16"/>
    <p:sldId id="784" r:id="rId17"/>
    <p:sldId id="846" r:id="rId18"/>
    <p:sldId id="847" r:id="rId19"/>
    <p:sldId id="787" r:id="rId20"/>
    <p:sldId id="848" r:id="rId21"/>
    <p:sldId id="849" r:id="rId22"/>
    <p:sldId id="790" r:id="rId23"/>
    <p:sldId id="852" r:id="rId24"/>
    <p:sldId id="853" r:id="rId25"/>
  </p:sldIdLst>
  <p:sldSz cx="9144000" cy="6858000" type="screen4x3"/>
  <p:notesSz cx="7007225" cy="9288463"/>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E3FF"/>
    <a:srgbClr val="B9DCFF"/>
    <a:srgbClr val="99CCFF"/>
    <a:srgbClr val="CCECFF"/>
    <a:srgbClr val="6699FF"/>
    <a:srgbClr val="EA8B00"/>
    <a:srgbClr val="99C2FF"/>
    <a:srgbClr val="CC3300"/>
    <a:srgbClr val="CC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34" autoAdjust="0"/>
    <p:restoredTop sz="83500" autoAdjust="0"/>
  </p:normalViewPr>
  <p:slideViewPr>
    <p:cSldViewPr>
      <p:cViewPr varScale="1">
        <p:scale>
          <a:sx n="102" d="100"/>
          <a:sy n="102" d="100"/>
        </p:scale>
        <p:origin x="-192" y="-120"/>
      </p:cViewPr>
      <p:guideLst>
        <p:guide orient="horz" pos="2208"/>
        <p:guide pos="29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490" y="-102"/>
      </p:cViewPr>
      <p:guideLst>
        <p:guide orient="horz" pos="2925"/>
        <p:guide pos="2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2" y="3"/>
            <a:ext cx="3036769" cy="465345"/>
          </a:xfrm>
          <a:prstGeom prst="rect">
            <a:avLst/>
          </a:prstGeom>
          <a:noFill/>
          <a:ln w="9525">
            <a:noFill/>
            <a:miter lim="800000"/>
            <a:headEnd/>
            <a:tailEnd/>
          </a:ln>
          <a:effectLst/>
        </p:spPr>
        <p:txBody>
          <a:bodyPr vert="horz" wrap="square" lIns="93062" tIns="46532" rIns="93062" bIns="46532" numCol="1" anchor="t" anchorCtr="0" compatLnSpc="1">
            <a:prstTxWarp prst="textNoShape">
              <a:avLst/>
            </a:prstTxWarp>
          </a:bodyPr>
          <a:lstStyle>
            <a:lvl1pPr defTabSz="931081">
              <a:defRPr sz="1200" dirty="0"/>
            </a:lvl1pPr>
          </a:lstStyle>
          <a:p>
            <a:pPr>
              <a:defRPr/>
            </a:pPr>
            <a:endParaRPr lang="en-US" dirty="0"/>
          </a:p>
        </p:txBody>
      </p:sp>
    </p:spTree>
    <p:extLst>
      <p:ext uri="{BB962C8B-B14F-4D97-AF65-F5344CB8AC3E}">
        <p14:creationId xmlns:p14="http://schemas.microsoft.com/office/powerpoint/2010/main" val="1687458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2" y="3"/>
            <a:ext cx="3036769" cy="465345"/>
          </a:xfrm>
          <a:prstGeom prst="rect">
            <a:avLst/>
          </a:prstGeom>
          <a:noFill/>
          <a:ln w="9525">
            <a:noFill/>
            <a:miter lim="800000"/>
            <a:headEnd/>
            <a:tailEnd/>
          </a:ln>
          <a:effectLst/>
        </p:spPr>
        <p:txBody>
          <a:bodyPr vert="horz" wrap="square" lIns="93062" tIns="46532" rIns="93062" bIns="46532" numCol="1" anchor="t" anchorCtr="0" compatLnSpc="1">
            <a:prstTxWarp prst="textNoShape">
              <a:avLst/>
            </a:prstTxWarp>
          </a:bodyPr>
          <a:lstStyle>
            <a:lvl1pPr defTabSz="931081">
              <a:defRPr sz="1200" dirty="0"/>
            </a:lvl1pPr>
          </a:lstStyle>
          <a:p>
            <a:pPr>
              <a:defRPr/>
            </a:pPr>
            <a:endParaRPr lang="en-US" dirty="0"/>
          </a:p>
        </p:txBody>
      </p:sp>
      <p:sp>
        <p:nvSpPr>
          <p:cNvPr id="65539" name="Rectangle 3"/>
          <p:cNvSpPr>
            <a:spLocks noGrp="1" noChangeArrowheads="1"/>
          </p:cNvSpPr>
          <p:nvPr>
            <p:ph type="dt" idx="1"/>
          </p:nvPr>
        </p:nvSpPr>
        <p:spPr bwMode="auto">
          <a:xfrm>
            <a:off x="3970459" y="3"/>
            <a:ext cx="3036768" cy="465345"/>
          </a:xfrm>
          <a:prstGeom prst="rect">
            <a:avLst/>
          </a:prstGeom>
          <a:noFill/>
          <a:ln w="9525">
            <a:noFill/>
            <a:miter lim="800000"/>
            <a:headEnd/>
            <a:tailEnd/>
          </a:ln>
          <a:effectLst/>
        </p:spPr>
        <p:txBody>
          <a:bodyPr vert="horz" wrap="square" lIns="93062" tIns="46532" rIns="93062" bIns="46532" numCol="1" anchor="t" anchorCtr="0" compatLnSpc="1">
            <a:prstTxWarp prst="textNoShape">
              <a:avLst/>
            </a:prstTxWarp>
          </a:bodyPr>
          <a:lstStyle>
            <a:lvl1pPr algn="r" defTabSz="931081">
              <a:defRPr sz="1200" dirty="0"/>
            </a:lvl1pPr>
          </a:lstStyle>
          <a:p>
            <a:pPr>
              <a:defRPr/>
            </a:pPr>
            <a:endParaRPr lang="en-US" dirty="0"/>
          </a:p>
        </p:txBody>
      </p:sp>
      <p:sp>
        <p:nvSpPr>
          <p:cNvPr id="84996" name="Rectangle 4"/>
          <p:cNvSpPr>
            <a:spLocks noGrp="1" noRot="1" noChangeAspect="1" noChangeArrowheads="1" noTextEdit="1"/>
          </p:cNvSpPr>
          <p:nvPr>
            <p:ph type="sldImg" idx="2"/>
          </p:nvPr>
        </p:nvSpPr>
        <p:spPr bwMode="auto">
          <a:xfrm>
            <a:off x="1182688" y="695325"/>
            <a:ext cx="4643437" cy="3484563"/>
          </a:xfrm>
          <a:prstGeom prst="rect">
            <a:avLst/>
          </a:prstGeom>
          <a:noFill/>
          <a:ln w="9525">
            <a:solidFill>
              <a:srgbClr val="000000"/>
            </a:solidFill>
            <a:miter lim="800000"/>
            <a:headEnd/>
            <a:tailEnd/>
          </a:ln>
        </p:spPr>
      </p:sp>
      <p:sp>
        <p:nvSpPr>
          <p:cNvPr id="65541" name="Rectangle 5"/>
          <p:cNvSpPr>
            <a:spLocks noGrp="1" noChangeArrowheads="1"/>
          </p:cNvSpPr>
          <p:nvPr>
            <p:ph type="body" sz="quarter" idx="3"/>
          </p:nvPr>
        </p:nvSpPr>
        <p:spPr bwMode="auto">
          <a:xfrm>
            <a:off x="935212" y="4412330"/>
            <a:ext cx="5136807" cy="4180423"/>
          </a:xfrm>
          <a:prstGeom prst="rect">
            <a:avLst/>
          </a:prstGeom>
          <a:noFill/>
          <a:ln w="9525">
            <a:noFill/>
            <a:miter lim="800000"/>
            <a:headEnd/>
            <a:tailEnd/>
          </a:ln>
          <a:effectLst/>
        </p:spPr>
        <p:txBody>
          <a:bodyPr vert="horz" wrap="square" lIns="93062" tIns="46532" rIns="93062" bIns="4653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5542" name="Rectangle 6"/>
          <p:cNvSpPr>
            <a:spLocks noGrp="1" noChangeArrowheads="1"/>
          </p:cNvSpPr>
          <p:nvPr>
            <p:ph type="ftr" sz="quarter" idx="4"/>
          </p:nvPr>
        </p:nvSpPr>
        <p:spPr bwMode="auto">
          <a:xfrm>
            <a:off x="2" y="8824657"/>
            <a:ext cx="3036769" cy="463809"/>
          </a:xfrm>
          <a:prstGeom prst="rect">
            <a:avLst/>
          </a:prstGeom>
          <a:noFill/>
          <a:ln w="9525">
            <a:noFill/>
            <a:miter lim="800000"/>
            <a:headEnd/>
            <a:tailEnd/>
          </a:ln>
          <a:effectLst/>
        </p:spPr>
        <p:txBody>
          <a:bodyPr vert="horz" wrap="square" lIns="93062" tIns="46532" rIns="93062" bIns="46532" numCol="1" anchor="b" anchorCtr="0" compatLnSpc="1">
            <a:prstTxWarp prst="textNoShape">
              <a:avLst/>
            </a:prstTxWarp>
          </a:bodyPr>
          <a:lstStyle>
            <a:lvl1pPr defTabSz="931081">
              <a:defRPr sz="1200" dirty="0"/>
            </a:lvl1pPr>
          </a:lstStyle>
          <a:p>
            <a:pPr>
              <a:defRPr/>
            </a:pPr>
            <a:endParaRPr lang="en-US" dirty="0"/>
          </a:p>
        </p:txBody>
      </p:sp>
      <p:sp>
        <p:nvSpPr>
          <p:cNvPr id="65543" name="Rectangle 7"/>
          <p:cNvSpPr>
            <a:spLocks noGrp="1" noChangeArrowheads="1"/>
          </p:cNvSpPr>
          <p:nvPr>
            <p:ph type="sldNum" sz="quarter" idx="5"/>
          </p:nvPr>
        </p:nvSpPr>
        <p:spPr bwMode="auto">
          <a:xfrm>
            <a:off x="3970459" y="8824657"/>
            <a:ext cx="3036768" cy="463809"/>
          </a:xfrm>
          <a:prstGeom prst="rect">
            <a:avLst/>
          </a:prstGeom>
          <a:noFill/>
          <a:ln w="9525">
            <a:noFill/>
            <a:miter lim="800000"/>
            <a:headEnd/>
            <a:tailEnd/>
          </a:ln>
          <a:effectLst/>
        </p:spPr>
        <p:txBody>
          <a:bodyPr vert="horz" wrap="square" lIns="93062" tIns="46532" rIns="93062" bIns="46532" numCol="1" anchor="b" anchorCtr="0" compatLnSpc="1">
            <a:prstTxWarp prst="textNoShape">
              <a:avLst/>
            </a:prstTxWarp>
          </a:bodyPr>
          <a:lstStyle>
            <a:lvl1pPr algn="r" defTabSz="931081">
              <a:defRPr sz="1200"/>
            </a:lvl1pPr>
          </a:lstStyle>
          <a:p>
            <a:pPr>
              <a:defRPr/>
            </a:pPr>
            <a:fld id="{F5AE0726-483A-414A-AAD6-C4BB6DAD8FAC}" type="slidenum">
              <a:rPr lang="en-US"/>
              <a:pPr>
                <a:defRPr/>
              </a:pPr>
              <a:t>‹#›</a:t>
            </a:fld>
            <a:endParaRPr lang="en-US" dirty="0"/>
          </a:p>
        </p:txBody>
      </p:sp>
    </p:spTree>
    <p:extLst>
      <p:ext uri="{BB962C8B-B14F-4D97-AF65-F5344CB8AC3E}">
        <p14:creationId xmlns:p14="http://schemas.microsoft.com/office/powerpoint/2010/main" val="25216257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5AE0726-483A-414A-AAD6-C4BB6DAD8FAC}" type="slidenum">
              <a:rPr lang="en-US" smtClean="0"/>
              <a:pPr>
                <a:defRPr/>
              </a:pPr>
              <a:t>1</a:t>
            </a:fld>
            <a:endParaRPr lang="en-US" dirty="0"/>
          </a:p>
        </p:txBody>
      </p:sp>
    </p:spTree>
    <p:extLst>
      <p:ext uri="{BB962C8B-B14F-4D97-AF65-F5344CB8AC3E}">
        <p14:creationId xmlns:p14="http://schemas.microsoft.com/office/powerpoint/2010/main" val="3003224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5AE0726-483A-414A-AAD6-C4BB6DAD8FAC}" type="slidenum">
              <a:rPr lang="en-US" smtClean="0"/>
              <a:pPr>
                <a:defRPr/>
              </a:pPr>
              <a:t>10</a:t>
            </a:fld>
            <a:endParaRPr lang="en-US" dirty="0"/>
          </a:p>
        </p:txBody>
      </p:sp>
    </p:spTree>
    <p:extLst>
      <p:ext uri="{BB962C8B-B14F-4D97-AF65-F5344CB8AC3E}">
        <p14:creationId xmlns:p14="http://schemas.microsoft.com/office/powerpoint/2010/main" val="2966263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5AE0726-483A-414A-AAD6-C4BB6DAD8FAC}" type="slidenum">
              <a:rPr lang="en-US" smtClean="0"/>
              <a:pPr>
                <a:defRPr/>
              </a:pPr>
              <a:t>11</a:t>
            </a:fld>
            <a:endParaRPr lang="en-US" dirty="0"/>
          </a:p>
        </p:txBody>
      </p:sp>
    </p:spTree>
    <p:extLst>
      <p:ext uri="{BB962C8B-B14F-4D97-AF65-F5344CB8AC3E}">
        <p14:creationId xmlns:p14="http://schemas.microsoft.com/office/powerpoint/2010/main" val="2517378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7136FCA5-3B30-429E-B25A-1BB2EF33BBA3}" type="slidenum">
              <a:rPr lang="en-US" smtClean="0"/>
              <a:pPr/>
              <a:t>12</a:t>
            </a:fld>
            <a:endParaRPr lang="en-US" dirty="0"/>
          </a:p>
        </p:txBody>
      </p:sp>
    </p:spTree>
    <p:extLst>
      <p:ext uri="{BB962C8B-B14F-4D97-AF65-F5344CB8AC3E}">
        <p14:creationId xmlns:p14="http://schemas.microsoft.com/office/powerpoint/2010/main" val="3012143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5AE0726-483A-414A-AAD6-C4BB6DAD8FAC}" type="slidenum">
              <a:rPr lang="en-US" smtClean="0"/>
              <a:pPr>
                <a:defRPr/>
              </a:pPr>
              <a:t>13</a:t>
            </a:fld>
            <a:endParaRPr lang="en-US" dirty="0"/>
          </a:p>
        </p:txBody>
      </p:sp>
    </p:spTree>
    <p:extLst>
      <p:ext uri="{BB962C8B-B14F-4D97-AF65-F5344CB8AC3E}">
        <p14:creationId xmlns:p14="http://schemas.microsoft.com/office/powerpoint/2010/main" val="1939079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5AE0726-483A-414A-AAD6-C4BB6DAD8FAC}" type="slidenum">
              <a:rPr lang="en-US" smtClean="0"/>
              <a:pPr>
                <a:defRPr/>
              </a:pPr>
              <a:t>14</a:t>
            </a:fld>
            <a:endParaRPr lang="en-US" dirty="0"/>
          </a:p>
        </p:txBody>
      </p:sp>
    </p:spTree>
    <p:extLst>
      <p:ext uri="{BB962C8B-B14F-4D97-AF65-F5344CB8AC3E}">
        <p14:creationId xmlns:p14="http://schemas.microsoft.com/office/powerpoint/2010/main" val="2659979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7136FCA5-3B30-429E-B25A-1BB2EF33BBA3}" type="slidenum">
              <a:rPr lang="en-US" smtClean="0"/>
              <a:pPr/>
              <a:t>15</a:t>
            </a:fld>
            <a:endParaRPr lang="en-US" dirty="0"/>
          </a:p>
        </p:txBody>
      </p:sp>
    </p:spTree>
    <p:extLst>
      <p:ext uri="{BB962C8B-B14F-4D97-AF65-F5344CB8AC3E}">
        <p14:creationId xmlns:p14="http://schemas.microsoft.com/office/powerpoint/2010/main" val="4041389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5AE0726-483A-414A-AAD6-C4BB6DAD8FAC}" type="slidenum">
              <a:rPr lang="en-US" smtClean="0"/>
              <a:pPr>
                <a:defRPr/>
              </a:pPr>
              <a:t>16</a:t>
            </a:fld>
            <a:endParaRPr lang="en-US" dirty="0"/>
          </a:p>
        </p:txBody>
      </p:sp>
    </p:spTree>
    <p:extLst>
      <p:ext uri="{BB962C8B-B14F-4D97-AF65-F5344CB8AC3E}">
        <p14:creationId xmlns:p14="http://schemas.microsoft.com/office/powerpoint/2010/main" val="2741038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5AE0726-483A-414A-AAD6-C4BB6DAD8FAC}" type="slidenum">
              <a:rPr lang="en-US" smtClean="0"/>
              <a:pPr>
                <a:defRPr/>
              </a:pPr>
              <a:t>17</a:t>
            </a:fld>
            <a:endParaRPr lang="en-US" dirty="0"/>
          </a:p>
        </p:txBody>
      </p:sp>
    </p:spTree>
    <p:extLst>
      <p:ext uri="{BB962C8B-B14F-4D97-AF65-F5344CB8AC3E}">
        <p14:creationId xmlns:p14="http://schemas.microsoft.com/office/powerpoint/2010/main" val="12394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3652" y="4412655"/>
            <a:ext cx="6401743" cy="4179492"/>
          </a:xfrm>
        </p:spPr>
        <p:txBody>
          <a:bodyPr>
            <a:normAutofit/>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7136FCA5-3B30-429E-B25A-1BB2EF33BBA3}" type="slidenum">
              <a:rPr lang="en-US" smtClean="0"/>
              <a:pPr/>
              <a:t>18</a:t>
            </a:fld>
            <a:endParaRPr lang="en-US" dirty="0"/>
          </a:p>
        </p:txBody>
      </p:sp>
    </p:spTree>
    <p:extLst>
      <p:ext uri="{BB962C8B-B14F-4D97-AF65-F5344CB8AC3E}">
        <p14:creationId xmlns:p14="http://schemas.microsoft.com/office/powerpoint/2010/main" val="2296740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5AE0726-483A-414A-AAD6-C4BB6DAD8FAC}" type="slidenum">
              <a:rPr lang="en-US" smtClean="0"/>
              <a:pPr>
                <a:defRPr/>
              </a:pPr>
              <a:t>19</a:t>
            </a:fld>
            <a:endParaRPr lang="en-US" dirty="0"/>
          </a:p>
        </p:txBody>
      </p:sp>
    </p:spTree>
    <p:extLst>
      <p:ext uri="{BB962C8B-B14F-4D97-AF65-F5344CB8AC3E}">
        <p14:creationId xmlns:p14="http://schemas.microsoft.com/office/powerpoint/2010/main" val="3624827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endParaRPr 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ea typeface="MS PGothic" pitchFamily="34" charset="-128"/>
              </a:defRPr>
            </a:lvl1pPr>
            <a:lvl2pPr marL="742950" indent="-285750" defTabSz="923925" eaLnBrk="0" hangingPunct="0">
              <a:defRPr>
                <a:solidFill>
                  <a:schemeClr val="tx1"/>
                </a:solidFill>
                <a:latin typeface="Arial" charset="0"/>
                <a:ea typeface="MS PGothic" pitchFamily="34" charset="-128"/>
              </a:defRPr>
            </a:lvl2pPr>
            <a:lvl3pPr marL="1143000" indent="-228600" defTabSz="923925" eaLnBrk="0" hangingPunct="0">
              <a:defRPr>
                <a:solidFill>
                  <a:schemeClr val="tx1"/>
                </a:solidFill>
                <a:latin typeface="Arial" charset="0"/>
                <a:ea typeface="MS PGothic" pitchFamily="34" charset="-128"/>
              </a:defRPr>
            </a:lvl3pPr>
            <a:lvl4pPr marL="1600200" indent="-228600" defTabSz="923925" eaLnBrk="0" hangingPunct="0">
              <a:defRPr>
                <a:solidFill>
                  <a:schemeClr val="tx1"/>
                </a:solidFill>
                <a:latin typeface="Arial" charset="0"/>
                <a:ea typeface="MS PGothic" pitchFamily="34" charset="-128"/>
              </a:defRPr>
            </a:lvl4pPr>
            <a:lvl5pPr marL="2057400" indent="-228600" defTabSz="923925" eaLnBrk="0" hangingPunct="0">
              <a:defRPr>
                <a:solidFill>
                  <a:schemeClr val="tx1"/>
                </a:solidFill>
                <a:latin typeface="Arial" charset="0"/>
                <a:ea typeface="MS PGothic" pitchFamily="34" charset="-128"/>
              </a:defRPr>
            </a:lvl5pPr>
            <a:lvl6pPr marL="2514600" indent="-228600" defTabSz="923925"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923925"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923925"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923925"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84C259F8-FC79-487B-B0CE-9751399C22BF}" type="slidenum">
              <a:rPr lang="en-US">
                <a:solidFill>
                  <a:prstClr val="black"/>
                </a:solidFill>
                <a:latin typeface="Calibri" pitchFamily="34" charset="0"/>
              </a:rPr>
              <a:pPr eaLnBrk="1" hangingPunct="1"/>
              <a:t>2</a:t>
            </a:fld>
            <a:endParaRPr lang="en-US" dirty="0">
              <a:solidFill>
                <a:prstClr val="black"/>
              </a:solidFill>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5AE0726-483A-414A-AAD6-C4BB6DAD8FAC}" type="slidenum">
              <a:rPr lang="en-US" smtClean="0"/>
              <a:pPr>
                <a:defRPr/>
              </a:pPr>
              <a:t>20</a:t>
            </a:fld>
            <a:endParaRPr lang="en-US" dirty="0"/>
          </a:p>
        </p:txBody>
      </p:sp>
    </p:spTree>
    <p:extLst>
      <p:ext uri="{BB962C8B-B14F-4D97-AF65-F5344CB8AC3E}">
        <p14:creationId xmlns:p14="http://schemas.microsoft.com/office/powerpoint/2010/main" val="3600996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7136FCA5-3B30-429E-B25A-1BB2EF33BBA3}" type="slidenum">
              <a:rPr lang="en-US" smtClean="0"/>
              <a:pPr/>
              <a:t>21</a:t>
            </a:fld>
            <a:endParaRPr lang="en-US" dirty="0"/>
          </a:p>
        </p:txBody>
      </p:sp>
    </p:spTree>
    <p:extLst>
      <p:ext uri="{BB962C8B-B14F-4D97-AF65-F5344CB8AC3E}">
        <p14:creationId xmlns:p14="http://schemas.microsoft.com/office/powerpoint/2010/main" val="260881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7136FCA5-3B30-429E-B25A-1BB2EF33BBA3}" type="slidenum">
              <a:rPr lang="en-US" smtClean="0"/>
              <a:pPr/>
              <a:t>22</a:t>
            </a:fld>
            <a:endParaRPr lang="en-US" dirty="0"/>
          </a:p>
        </p:txBody>
      </p:sp>
    </p:spTree>
    <p:extLst>
      <p:ext uri="{BB962C8B-B14F-4D97-AF65-F5344CB8AC3E}">
        <p14:creationId xmlns:p14="http://schemas.microsoft.com/office/powerpoint/2010/main" val="260881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ea typeface="MS PGothic" pitchFamily="34" charset="-128"/>
              </a:defRPr>
            </a:lvl1pPr>
            <a:lvl2pPr marL="742950" indent="-285750" defTabSz="923925" eaLnBrk="0" hangingPunct="0">
              <a:defRPr>
                <a:solidFill>
                  <a:schemeClr val="tx1"/>
                </a:solidFill>
                <a:latin typeface="Arial" charset="0"/>
                <a:ea typeface="MS PGothic" pitchFamily="34" charset="-128"/>
              </a:defRPr>
            </a:lvl2pPr>
            <a:lvl3pPr marL="1143000" indent="-228600" defTabSz="923925" eaLnBrk="0" hangingPunct="0">
              <a:defRPr>
                <a:solidFill>
                  <a:schemeClr val="tx1"/>
                </a:solidFill>
                <a:latin typeface="Arial" charset="0"/>
                <a:ea typeface="MS PGothic" pitchFamily="34" charset="-128"/>
              </a:defRPr>
            </a:lvl3pPr>
            <a:lvl4pPr marL="1600200" indent="-228600" defTabSz="923925" eaLnBrk="0" hangingPunct="0">
              <a:defRPr>
                <a:solidFill>
                  <a:schemeClr val="tx1"/>
                </a:solidFill>
                <a:latin typeface="Arial" charset="0"/>
                <a:ea typeface="MS PGothic" pitchFamily="34" charset="-128"/>
              </a:defRPr>
            </a:lvl4pPr>
            <a:lvl5pPr marL="2057400" indent="-228600" defTabSz="923925" eaLnBrk="0" hangingPunct="0">
              <a:defRPr>
                <a:solidFill>
                  <a:schemeClr val="tx1"/>
                </a:solidFill>
                <a:latin typeface="Arial" charset="0"/>
                <a:ea typeface="MS PGothic" pitchFamily="34" charset="-128"/>
              </a:defRPr>
            </a:lvl5pPr>
            <a:lvl6pPr marL="2514600" indent="-228600" defTabSz="923925"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923925"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923925"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923925"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D3D338FB-D09C-47FC-A292-DFC8CDA2D120}" type="slidenum">
              <a:rPr lang="en-US">
                <a:latin typeface="Calibri" pitchFamily="34" charset="0"/>
              </a:rPr>
              <a:pPr eaLnBrk="1" hangingPunct="1"/>
              <a:t>3</a:t>
            </a:fld>
            <a:endParaRPr lang="en-US" dirty="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ea typeface="MS PGothic" pitchFamily="34" charset="-128"/>
              </a:defRPr>
            </a:lvl1pPr>
            <a:lvl2pPr marL="742950" indent="-285750" defTabSz="923925" eaLnBrk="0" hangingPunct="0">
              <a:defRPr>
                <a:solidFill>
                  <a:schemeClr val="tx1"/>
                </a:solidFill>
                <a:latin typeface="Arial" charset="0"/>
                <a:ea typeface="MS PGothic" pitchFamily="34" charset="-128"/>
              </a:defRPr>
            </a:lvl2pPr>
            <a:lvl3pPr marL="1143000" indent="-228600" defTabSz="923925" eaLnBrk="0" hangingPunct="0">
              <a:defRPr>
                <a:solidFill>
                  <a:schemeClr val="tx1"/>
                </a:solidFill>
                <a:latin typeface="Arial" charset="0"/>
                <a:ea typeface="MS PGothic" pitchFamily="34" charset="-128"/>
              </a:defRPr>
            </a:lvl3pPr>
            <a:lvl4pPr marL="1600200" indent="-228600" defTabSz="923925" eaLnBrk="0" hangingPunct="0">
              <a:defRPr>
                <a:solidFill>
                  <a:schemeClr val="tx1"/>
                </a:solidFill>
                <a:latin typeface="Arial" charset="0"/>
                <a:ea typeface="MS PGothic" pitchFamily="34" charset="-128"/>
              </a:defRPr>
            </a:lvl4pPr>
            <a:lvl5pPr marL="2057400" indent="-228600" defTabSz="923925" eaLnBrk="0" hangingPunct="0">
              <a:defRPr>
                <a:solidFill>
                  <a:schemeClr val="tx1"/>
                </a:solidFill>
                <a:latin typeface="Arial" charset="0"/>
                <a:ea typeface="MS PGothic" pitchFamily="34" charset="-128"/>
              </a:defRPr>
            </a:lvl5pPr>
            <a:lvl6pPr marL="2514600" indent="-228600" defTabSz="923925"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923925"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923925"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923925"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D0B6F1DC-CBB5-4588-A839-D8985D1CC606}" type="slidenum">
              <a:rPr lang="en-US">
                <a:latin typeface="Calibri" pitchFamily="34" charset="0"/>
              </a:rPr>
              <a:pPr eaLnBrk="1" hangingPunct="1"/>
              <a:t>4</a:t>
            </a:fld>
            <a:endParaRPr lang="en-US" dirty="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endParaRPr 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ea typeface="MS PGothic" pitchFamily="34" charset="-128"/>
              </a:defRPr>
            </a:lvl1pPr>
            <a:lvl2pPr marL="742950" indent="-285750" defTabSz="923925" eaLnBrk="0" hangingPunct="0">
              <a:defRPr>
                <a:solidFill>
                  <a:schemeClr val="tx1"/>
                </a:solidFill>
                <a:latin typeface="Arial" charset="0"/>
                <a:ea typeface="MS PGothic" pitchFamily="34" charset="-128"/>
              </a:defRPr>
            </a:lvl2pPr>
            <a:lvl3pPr marL="1143000" indent="-228600" defTabSz="923925" eaLnBrk="0" hangingPunct="0">
              <a:defRPr>
                <a:solidFill>
                  <a:schemeClr val="tx1"/>
                </a:solidFill>
                <a:latin typeface="Arial" charset="0"/>
                <a:ea typeface="MS PGothic" pitchFamily="34" charset="-128"/>
              </a:defRPr>
            </a:lvl3pPr>
            <a:lvl4pPr marL="1600200" indent="-228600" defTabSz="923925" eaLnBrk="0" hangingPunct="0">
              <a:defRPr>
                <a:solidFill>
                  <a:schemeClr val="tx1"/>
                </a:solidFill>
                <a:latin typeface="Arial" charset="0"/>
                <a:ea typeface="MS PGothic" pitchFamily="34" charset="-128"/>
              </a:defRPr>
            </a:lvl4pPr>
            <a:lvl5pPr marL="2057400" indent="-228600" defTabSz="923925" eaLnBrk="0" hangingPunct="0">
              <a:defRPr>
                <a:solidFill>
                  <a:schemeClr val="tx1"/>
                </a:solidFill>
                <a:latin typeface="Arial" charset="0"/>
                <a:ea typeface="MS PGothic" pitchFamily="34" charset="-128"/>
              </a:defRPr>
            </a:lvl5pPr>
            <a:lvl6pPr marL="2514600" indent="-228600" defTabSz="923925"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923925"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923925"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923925"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84C259F8-FC79-487B-B0CE-9751399C22BF}" type="slidenum">
              <a:rPr lang="en-US">
                <a:latin typeface="Calibri" pitchFamily="34" charset="0"/>
              </a:rPr>
              <a:pPr eaLnBrk="1" hangingPunct="1"/>
              <a:t>5</a:t>
            </a:fld>
            <a:endParaRPr lang="en-US" dirty="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663" y="4412655"/>
            <a:ext cx="6397900" cy="4179492"/>
          </a:xfrm>
        </p:spPr>
        <p:txBody>
          <a:bodyPr/>
          <a:lstStyle/>
          <a:p>
            <a:pPr marL="171330" indent="-171330">
              <a:spcBef>
                <a:spcPts val="1199"/>
              </a:spcBef>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7136FCA5-3B30-429E-B25A-1BB2EF33BBA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904502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7136FCA5-3B30-429E-B25A-1BB2EF33BBA3}" type="slidenum">
              <a:rPr lang="en-US" smtClean="0"/>
              <a:pPr/>
              <a:t>7</a:t>
            </a:fld>
            <a:endParaRPr lang="en-US" dirty="0"/>
          </a:p>
        </p:txBody>
      </p:sp>
    </p:spTree>
    <p:extLst>
      <p:ext uri="{BB962C8B-B14F-4D97-AF65-F5344CB8AC3E}">
        <p14:creationId xmlns:p14="http://schemas.microsoft.com/office/powerpoint/2010/main" val="260881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7136FCA5-3B30-429E-B25A-1BB2EF33BBA3}" type="slidenum">
              <a:rPr lang="en-US" smtClean="0"/>
              <a:pPr/>
              <a:t>8</a:t>
            </a:fld>
            <a:endParaRPr lang="en-US" dirty="0"/>
          </a:p>
        </p:txBody>
      </p:sp>
    </p:spTree>
    <p:extLst>
      <p:ext uri="{BB962C8B-B14F-4D97-AF65-F5344CB8AC3E}">
        <p14:creationId xmlns:p14="http://schemas.microsoft.com/office/powerpoint/2010/main" val="2287209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5AE0726-483A-414A-AAD6-C4BB6DAD8FAC}" type="slidenum">
              <a:rPr lang="en-US" smtClean="0"/>
              <a:pPr>
                <a:defRPr/>
              </a:pPr>
              <a:t>9</a:t>
            </a:fld>
            <a:endParaRPr lang="en-US" dirty="0"/>
          </a:p>
        </p:txBody>
      </p:sp>
    </p:spTree>
    <p:extLst>
      <p:ext uri="{BB962C8B-B14F-4D97-AF65-F5344CB8AC3E}">
        <p14:creationId xmlns:p14="http://schemas.microsoft.com/office/powerpoint/2010/main" val="13464435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3"/>
          <p:cNvSpPr>
            <a:spLocks noChangeArrowheads="1"/>
          </p:cNvSpPr>
          <p:nvPr/>
        </p:nvSpPr>
        <p:spPr bwMode="auto">
          <a:xfrm>
            <a:off x="0" y="0"/>
            <a:ext cx="9144000" cy="914400"/>
          </a:xfrm>
          <a:prstGeom prst="rect">
            <a:avLst/>
          </a:prstGeom>
          <a:solidFill>
            <a:srgbClr val="385EC8"/>
          </a:solidFill>
          <a:ln w="9525">
            <a:noFill/>
            <a:miter lim="800000"/>
            <a:headEnd/>
            <a:tailEnd/>
          </a:ln>
          <a:effectLst/>
        </p:spPr>
        <p:txBody>
          <a:bodyPr wrap="none" anchor="ctr"/>
          <a:lstStyle/>
          <a:p>
            <a:pPr>
              <a:defRPr/>
            </a:pPr>
            <a:endParaRPr lang="en-US" dirty="0"/>
          </a:p>
        </p:txBody>
      </p:sp>
      <p:sp>
        <p:nvSpPr>
          <p:cNvPr id="5" name="Rectangle 24"/>
          <p:cNvSpPr>
            <a:spLocks noChangeArrowheads="1"/>
          </p:cNvSpPr>
          <p:nvPr/>
        </p:nvSpPr>
        <p:spPr bwMode="auto">
          <a:xfrm>
            <a:off x="0" y="0"/>
            <a:ext cx="990600" cy="6858000"/>
          </a:xfrm>
          <a:prstGeom prst="rect">
            <a:avLst/>
          </a:prstGeom>
          <a:solidFill>
            <a:srgbClr val="EA8B00"/>
          </a:solidFill>
          <a:ln w="9525">
            <a:noFill/>
            <a:miter lim="800000"/>
            <a:headEnd/>
            <a:tailEnd/>
          </a:ln>
          <a:effectLst/>
        </p:spPr>
        <p:txBody>
          <a:bodyPr wrap="none" anchor="ctr"/>
          <a:lstStyle/>
          <a:p>
            <a:pPr>
              <a:defRPr/>
            </a:pPr>
            <a:endParaRPr lang="en-US" dirty="0"/>
          </a:p>
        </p:txBody>
      </p:sp>
      <p:sp>
        <p:nvSpPr>
          <p:cNvPr id="6" name="Rectangle 25"/>
          <p:cNvSpPr>
            <a:spLocks noChangeArrowheads="1"/>
          </p:cNvSpPr>
          <p:nvPr/>
        </p:nvSpPr>
        <p:spPr bwMode="auto">
          <a:xfrm>
            <a:off x="0" y="0"/>
            <a:ext cx="990600" cy="911225"/>
          </a:xfrm>
          <a:prstGeom prst="rect">
            <a:avLst/>
          </a:prstGeom>
          <a:solidFill>
            <a:srgbClr val="99C2FF"/>
          </a:solidFill>
          <a:ln w="9525">
            <a:noFill/>
            <a:miter lim="800000"/>
            <a:headEnd/>
            <a:tailEnd/>
          </a:ln>
          <a:effectLst/>
        </p:spPr>
        <p:txBody>
          <a:bodyPr wrap="none" anchor="ctr"/>
          <a:lstStyle/>
          <a:p>
            <a:pPr>
              <a:defRPr/>
            </a:pPr>
            <a:endParaRPr lang="en-US" baseline="-25000" dirty="0"/>
          </a:p>
        </p:txBody>
      </p:sp>
      <p:sp>
        <p:nvSpPr>
          <p:cNvPr id="4124" name="Rectangle 28"/>
          <p:cNvSpPr>
            <a:spLocks noGrp="1" noChangeArrowheads="1"/>
          </p:cNvSpPr>
          <p:nvPr>
            <p:ph type="subTitle" sz="quarter" idx="1"/>
          </p:nvPr>
        </p:nvSpPr>
        <p:spPr bwMode="auto">
          <a:xfrm>
            <a:off x="1219200" y="4419600"/>
            <a:ext cx="6172200" cy="609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buFontTx/>
              <a:buNone/>
              <a:defRPr sz="1600" b="1">
                <a:latin typeface="Arial" pitchFamily="34" charset="0"/>
                <a:cs typeface="Arial" pitchFamily="34" charset="0"/>
              </a:defRPr>
            </a:lvl1pPr>
          </a:lstStyle>
          <a:p>
            <a:r>
              <a:rPr lang="en-US" dirty="0"/>
              <a:t>Click to edit Master subtitle style</a:t>
            </a:r>
          </a:p>
        </p:txBody>
      </p:sp>
      <p:sp>
        <p:nvSpPr>
          <p:cNvPr id="4123" name="Rectangle 27"/>
          <p:cNvSpPr>
            <a:spLocks noGrp="1" noChangeArrowheads="1"/>
          </p:cNvSpPr>
          <p:nvPr>
            <p:ph type="ctrTitle" sz="quarter" hasCustomPrompt="1"/>
          </p:nvPr>
        </p:nvSpPr>
        <p:spPr bwMode="auto">
          <a:xfrm>
            <a:off x="1219200" y="1143000"/>
            <a:ext cx="4876800" cy="30480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sz="4000" b="1">
                <a:solidFill>
                  <a:schemeClr val="tx1"/>
                </a:solidFill>
                <a:latin typeface="Arial" pitchFamily="34" charset="0"/>
                <a:cs typeface="Arial" pitchFamily="34" charset="0"/>
              </a:defRPr>
            </a:lvl1pPr>
          </a:lstStyle>
          <a:p>
            <a:r>
              <a:rPr lang="en-US" dirty="0"/>
              <a:t>Click to </a:t>
            </a:r>
            <a:r>
              <a:rPr lang="en-US" dirty="0" smtClean="0"/>
              <a:t>Edit </a:t>
            </a:r>
            <a:r>
              <a:rPr lang="en-US" dirty="0"/>
              <a:t>Master </a:t>
            </a:r>
            <a:r>
              <a:rPr lang="en-US" dirty="0" smtClean="0"/>
              <a:t>Title Style</a:t>
            </a:r>
            <a:endParaRPr lang="en-US" dirty="0"/>
          </a:p>
        </p:txBody>
      </p:sp>
      <p:pic>
        <p:nvPicPr>
          <p:cNvPr id="14" name="Picture 29" descr="hret logo without tagline 2004"/>
          <p:cNvPicPr>
            <a:picLocks noChangeAspect="1" noChangeArrowheads="1"/>
          </p:cNvPicPr>
          <p:nvPr userDrawn="1"/>
        </p:nvPicPr>
        <p:blipFill>
          <a:blip r:embed="rId2" cstate="print"/>
          <a:srcRect/>
          <a:stretch>
            <a:fillRect/>
          </a:stretch>
        </p:blipFill>
        <p:spPr bwMode="auto">
          <a:xfrm>
            <a:off x="7010400" y="5715000"/>
            <a:ext cx="1487850" cy="805919"/>
          </a:xfrm>
          <a:prstGeom prst="rect">
            <a:avLst/>
          </a:prstGeom>
          <a:noFill/>
          <a:ln w="9525">
            <a:noFill/>
            <a:miter lim="800000"/>
            <a:headEnd/>
            <a:tailEnd/>
          </a:ln>
        </p:spPr>
      </p:pic>
      <p:pic>
        <p:nvPicPr>
          <p:cNvPr id="15" name="Picture 2"/>
          <p:cNvPicPr>
            <a:picLocks noChangeAspect="1" noChangeArrowheads="1"/>
          </p:cNvPicPr>
          <p:nvPr userDrawn="1"/>
        </p:nvPicPr>
        <p:blipFill>
          <a:blip r:embed="rId3" cstate="print"/>
          <a:srcRect/>
          <a:stretch>
            <a:fillRect/>
          </a:stretch>
        </p:blipFill>
        <p:spPr bwMode="auto">
          <a:xfrm>
            <a:off x="4313952" y="5633037"/>
            <a:ext cx="1148065" cy="762000"/>
          </a:xfrm>
          <a:prstGeom prst="rect">
            <a:avLst/>
          </a:prstGeom>
          <a:noFill/>
          <a:ln w="9525">
            <a:noFill/>
            <a:miter lim="800000"/>
            <a:headEnd/>
            <a:tailEnd/>
          </a:ln>
          <a:effectLst/>
        </p:spPr>
      </p:pic>
      <p:pic>
        <p:nvPicPr>
          <p:cNvPr id="16" name="Picture 3"/>
          <p:cNvPicPr>
            <a:picLocks noChangeAspect="1" noChangeArrowheads="1"/>
          </p:cNvPicPr>
          <p:nvPr userDrawn="1"/>
        </p:nvPicPr>
        <p:blipFill>
          <a:blip r:embed="rId4" cstate="print"/>
          <a:srcRect/>
          <a:stretch>
            <a:fillRect/>
          </a:stretch>
        </p:blipFill>
        <p:spPr bwMode="auto">
          <a:xfrm>
            <a:off x="5500868" y="5631020"/>
            <a:ext cx="1142800" cy="758281"/>
          </a:xfrm>
          <a:prstGeom prst="rect">
            <a:avLst/>
          </a:prstGeom>
          <a:noFill/>
          <a:ln w="9525">
            <a:noFill/>
            <a:miter lim="800000"/>
            <a:headEnd/>
            <a:tailEnd/>
          </a:ln>
          <a:effectLst/>
        </p:spPr>
      </p:pic>
      <p:pic>
        <p:nvPicPr>
          <p:cNvPr id="17" name="Picture 4"/>
          <p:cNvPicPr>
            <a:picLocks noChangeAspect="1" noChangeArrowheads="1"/>
          </p:cNvPicPr>
          <p:nvPr userDrawn="1"/>
        </p:nvPicPr>
        <p:blipFill>
          <a:blip r:embed="rId5" cstate="print"/>
          <a:srcRect/>
          <a:stretch>
            <a:fillRect/>
          </a:stretch>
        </p:blipFill>
        <p:spPr bwMode="auto">
          <a:xfrm>
            <a:off x="3130297" y="5631020"/>
            <a:ext cx="1143000" cy="758414"/>
          </a:xfrm>
          <a:prstGeom prst="rect">
            <a:avLst/>
          </a:prstGeom>
          <a:noFill/>
          <a:ln w="9525">
            <a:noFill/>
            <a:miter lim="800000"/>
            <a:headEnd/>
            <a:tailEnd/>
          </a:ln>
          <a:effectLst/>
        </p:spPr>
      </p:pic>
      <p:sp>
        <p:nvSpPr>
          <p:cNvPr id="18" name="TextBox 17"/>
          <p:cNvSpPr txBox="1"/>
          <p:nvPr userDrawn="1"/>
        </p:nvSpPr>
        <p:spPr>
          <a:xfrm>
            <a:off x="3130297" y="6407009"/>
            <a:ext cx="3513372" cy="200055"/>
          </a:xfrm>
          <a:prstGeom prst="rect">
            <a:avLst/>
          </a:prstGeom>
          <a:noFill/>
        </p:spPr>
        <p:txBody>
          <a:bodyPr wrap="square" rtlCol="0">
            <a:spAutoFit/>
          </a:bodyPr>
          <a:lstStyle/>
          <a:p>
            <a:pPr algn="ctr"/>
            <a:r>
              <a:rPr lang="en-US" sz="700" b="0" dirty="0" smtClean="0">
                <a:solidFill>
                  <a:schemeClr val="tx1"/>
                </a:solidFill>
                <a:latin typeface="Arial Rounded MT Bold" pitchFamily="34" charset="0"/>
              </a:rPr>
              <a:t>TRANSFORMING</a:t>
            </a:r>
            <a:r>
              <a:rPr lang="en-US" sz="700" b="0" baseline="0" dirty="0" smtClean="0">
                <a:solidFill>
                  <a:schemeClr val="tx1"/>
                </a:solidFill>
                <a:latin typeface="Arial Rounded MT Bold" pitchFamily="34" charset="0"/>
              </a:rPr>
              <a:t> HEALTH CARE THROUGH RESEARCH AND EDUCATION</a:t>
            </a:r>
            <a:endParaRPr lang="en-US" sz="700" b="0" dirty="0">
              <a:solidFill>
                <a:schemeClr val="tx1"/>
              </a:solidFill>
              <a:latin typeface="Arial Rounded MT Bold" pitchFamily="34" charset="0"/>
            </a:endParaRPr>
          </a:p>
        </p:txBody>
      </p:sp>
      <p:pic>
        <p:nvPicPr>
          <p:cNvPr id="17410" name="Picture 2" descr="Hospitals in Pursuit of Excellence"/>
          <p:cNvPicPr>
            <a:picLocks noChangeAspect="1" noChangeArrowheads="1"/>
          </p:cNvPicPr>
          <p:nvPr userDrawn="1"/>
        </p:nvPicPr>
        <p:blipFill>
          <a:blip r:embed="rId6" cstate="print"/>
          <a:srcRect t="7619" r="4425" b="8571"/>
          <a:stretch>
            <a:fillRect/>
          </a:stretch>
        </p:blipFill>
        <p:spPr bwMode="auto">
          <a:xfrm>
            <a:off x="1066800" y="5760948"/>
            <a:ext cx="1752600" cy="714022"/>
          </a:xfrm>
          <a:prstGeom prst="rect">
            <a:avLst/>
          </a:prstGeom>
          <a:noFill/>
        </p:spPr>
      </p:pic>
      <p:pic>
        <p:nvPicPr>
          <p:cNvPr id="1026" name="Picture 2"/>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6411" r="9015" b="5801"/>
          <a:stretch/>
        </p:blipFill>
        <p:spPr bwMode="auto">
          <a:xfrm>
            <a:off x="0" y="0"/>
            <a:ext cx="544849"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userDrawn="1"/>
        </p:nvSpPr>
        <p:spPr>
          <a:xfrm rot="16200000">
            <a:off x="353549" y="261435"/>
            <a:ext cx="844264" cy="461665"/>
          </a:xfrm>
          <a:prstGeom prst="rect">
            <a:avLst/>
          </a:prstGeom>
          <a:noFill/>
        </p:spPr>
        <p:txBody>
          <a:bodyPr wrap="square" lIns="0" tIns="0" rIns="0" bIns="0"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750" b="1" kern="1200" dirty="0" smtClean="0">
                <a:solidFill>
                  <a:schemeClr val="tx1"/>
                </a:solidFill>
                <a:effectLst/>
                <a:latin typeface="Arial" pitchFamily="34" charset="0"/>
                <a:ea typeface="+mn-ea"/>
                <a:cs typeface="+mn-cs"/>
              </a:rPr>
              <a:t>2012 Illinois Performance Excellence Bronze Award</a:t>
            </a:r>
            <a:endParaRPr lang="en-US" sz="750" dirty="0" smtClean="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696200" cy="639762"/>
          </a:xfrm>
          <a:prstGeom prst="rect">
            <a:avLst/>
          </a:prstGeom>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buClr>
                <a:srgbClr val="800000"/>
              </a:buClr>
              <a:defRPr b="0">
                <a:latin typeface="Arial" pitchFamily="34" charset="0"/>
                <a:cs typeface="Arial" pitchFamily="34" charset="0"/>
              </a:defRPr>
            </a:lvl1pPr>
            <a:lvl2pPr>
              <a:buClr>
                <a:srgbClr val="800000"/>
              </a:buClr>
              <a:defRPr b="0">
                <a:latin typeface="Arial" pitchFamily="34" charset="0"/>
                <a:cs typeface="Arial" pitchFamily="34" charset="0"/>
              </a:defRPr>
            </a:lvl2pPr>
            <a:lvl3pPr>
              <a:buClr>
                <a:srgbClr val="800000"/>
              </a:buClr>
              <a:defRPr b="0">
                <a:latin typeface="Arial" pitchFamily="34" charset="0"/>
                <a:cs typeface="Arial" pitchFamily="34" charset="0"/>
              </a:defRPr>
            </a:lvl3pPr>
            <a:lvl4pPr>
              <a:buClr>
                <a:srgbClr val="800000"/>
              </a:buClr>
              <a:defRPr b="0">
                <a:latin typeface="Arial" pitchFamily="34" charset="0"/>
                <a:cs typeface="Arial" pitchFamily="34" charset="0"/>
              </a:defRPr>
            </a:lvl4pPr>
            <a:lvl5pPr>
              <a:buClr>
                <a:srgbClr val="800000"/>
              </a:buClr>
              <a:defRPr b="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Arial" pitchFamily="34" charset="0"/>
                <a:cs typeface="Arial"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b="0">
                <a:latin typeface="Arial" pitchFamily="34" charset="0"/>
                <a:cs typeface="Arial" pitchFamily="34" charset="0"/>
              </a:defRPr>
            </a:lvl1pPr>
            <a:lvl2pPr>
              <a:defRPr b="0">
                <a:latin typeface="Arial" pitchFamily="34" charset="0"/>
                <a:cs typeface="Arial" pitchFamily="34" charset="0"/>
              </a:defRPr>
            </a:lvl2pPr>
            <a:lvl3pPr>
              <a:defRPr b="0">
                <a:latin typeface="Arial" pitchFamily="34" charset="0"/>
                <a:cs typeface="Arial" pitchFamily="34" charset="0"/>
              </a:defRPr>
            </a:lvl3pPr>
            <a:lvl4pPr>
              <a:defRPr b="0">
                <a:latin typeface="Arial" pitchFamily="34" charset="0"/>
                <a:cs typeface="Arial" pitchFamily="34" charset="0"/>
              </a:defRPr>
            </a:lvl4pPr>
            <a:lvl5pPr>
              <a:defRPr b="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7" name="Title 6"/>
          <p:cNvSpPr>
            <a:spLocks noGrp="1"/>
          </p:cNvSpPr>
          <p:nvPr>
            <p:ph type="title"/>
          </p:nvPr>
        </p:nvSpPr>
        <p:spPr>
          <a:xfrm>
            <a:off x="0" y="457200"/>
            <a:ext cx="9144000" cy="533400"/>
          </a:xfrm>
          <a:prstGeom prst="rect">
            <a:avLst/>
          </a:prstGeom>
        </p:spPr>
        <p:txBody>
          <a:bodyPr>
            <a:noAutofit/>
          </a:bodyPr>
          <a:lstStyle/>
          <a:p>
            <a:r>
              <a:rPr lang="en-US" smtClean="0"/>
              <a:t>Click to edit Master title style</a:t>
            </a:r>
            <a:endParaRPr lang="en-US"/>
          </a:p>
        </p:txBody>
      </p:sp>
    </p:spTree>
    <p:extLst>
      <p:ext uri="{BB962C8B-B14F-4D97-AF65-F5344CB8AC3E}">
        <p14:creationId xmlns:p14="http://schemas.microsoft.com/office/powerpoint/2010/main" val="2935578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GettyImages_116377250.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740" r="9120"/>
          <a:stretch/>
        </p:blipFill>
        <p:spPr>
          <a:xfrm>
            <a:off x="0" y="0"/>
            <a:ext cx="9279463" cy="6867331"/>
          </a:xfrm>
          <a:prstGeom prst="rect">
            <a:avLst/>
          </a:prstGeom>
          <a:noFill/>
          <a:ln>
            <a:noFill/>
          </a:ln>
        </p:spPr>
      </p:pic>
      <p:sp>
        <p:nvSpPr>
          <p:cNvPr id="7" name="Rectangle 6"/>
          <p:cNvSpPr/>
          <p:nvPr userDrawn="1"/>
        </p:nvSpPr>
        <p:spPr>
          <a:xfrm>
            <a:off x="0" y="3200400"/>
            <a:ext cx="60198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8" name="Rectangle 7"/>
          <p:cNvSpPr/>
          <p:nvPr userDrawn="1"/>
        </p:nvSpPr>
        <p:spPr>
          <a:xfrm>
            <a:off x="0" y="3962400"/>
            <a:ext cx="74676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9" name="Rectangle 8"/>
          <p:cNvSpPr/>
          <p:nvPr userDrawn="1"/>
        </p:nvSpPr>
        <p:spPr>
          <a:xfrm>
            <a:off x="0" y="4724400"/>
            <a:ext cx="4572000" cy="609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8" name="Title 17"/>
          <p:cNvSpPr>
            <a:spLocks noGrp="1"/>
          </p:cNvSpPr>
          <p:nvPr>
            <p:ph type="title" hasCustomPrompt="1"/>
          </p:nvPr>
        </p:nvSpPr>
        <p:spPr>
          <a:xfrm>
            <a:off x="304800" y="3200400"/>
            <a:ext cx="5791200" cy="609600"/>
          </a:xfrm>
          <a:prstGeom prst="rect">
            <a:avLst/>
          </a:prstGeom>
        </p:spPr>
        <p:txBody>
          <a:bodyPr anchor="ctr"/>
          <a:lstStyle>
            <a:lvl1pPr algn="l">
              <a:lnSpc>
                <a:spcPct val="100000"/>
              </a:lnSpc>
              <a:spcAft>
                <a:spcPts val="1800"/>
              </a:spcAft>
              <a:defRPr sz="2200" b="1" i="0">
                <a:solidFill>
                  <a:schemeClr val="bg1"/>
                </a:solidFill>
                <a:latin typeface="Arial"/>
                <a:cs typeface="Arial"/>
              </a:defRPr>
            </a:lvl1pPr>
          </a:lstStyle>
          <a:p>
            <a:r>
              <a:rPr lang="en-US" dirty="0" smtClean="0"/>
              <a:t>CLICK TO EDIT MASTER TITLE STYLE</a:t>
            </a:r>
            <a:endParaRPr lang="en-US" dirty="0"/>
          </a:p>
        </p:txBody>
      </p:sp>
      <p:sp>
        <p:nvSpPr>
          <p:cNvPr id="22" name="Text Placeholder 21"/>
          <p:cNvSpPr>
            <a:spLocks noGrp="1"/>
          </p:cNvSpPr>
          <p:nvPr>
            <p:ph type="body" sz="quarter" idx="10" hasCustomPrompt="1"/>
          </p:nvPr>
        </p:nvSpPr>
        <p:spPr>
          <a:xfrm>
            <a:off x="304800" y="3962400"/>
            <a:ext cx="7162800" cy="609600"/>
          </a:xfrm>
        </p:spPr>
        <p:txBody>
          <a:bodyPr anchor="ctr">
            <a:normAutofit/>
          </a:bodyPr>
          <a:lstStyle>
            <a:lvl1pPr>
              <a:buNone/>
              <a:defRPr sz="2200" b="1" i="0">
                <a:solidFill>
                  <a:schemeClr val="bg1"/>
                </a:solidFill>
                <a:latin typeface="Arial"/>
                <a:cs typeface="Arial"/>
              </a:defRPr>
            </a:lvl1pPr>
            <a:lvl2pPr>
              <a:buNone/>
              <a:defRPr>
                <a:solidFill>
                  <a:schemeClr val="bg1"/>
                </a:solidFill>
                <a:latin typeface="Gotham Bold" pitchFamily="50" charset="0"/>
                <a:cs typeface="Gotham Bold" pitchFamily="50" charset="0"/>
              </a:defRPr>
            </a:lvl2pPr>
            <a:lvl3pPr>
              <a:buNone/>
              <a:defRPr>
                <a:solidFill>
                  <a:schemeClr val="bg1"/>
                </a:solidFill>
                <a:latin typeface="Gotham Bold" pitchFamily="50" charset="0"/>
                <a:cs typeface="Gotham Bold" pitchFamily="50" charset="0"/>
              </a:defRPr>
            </a:lvl3pPr>
            <a:lvl4pPr>
              <a:buNone/>
              <a:defRPr>
                <a:solidFill>
                  <a:schemeClr val="bg1"/>
                </a:solidFill>
                <a:latin typeface="Gotham Bold" pitchFamily="50" charset="0"/>
                <a:cs typeface="Gotham Bold" pitchFamily="50" charset="0"/>
              </a:defRPr>
            </a:lvl4pPr>
            <a:lvl5pPr>
              <a:buNone/>
              <a:defRPr>
                <a:solidFill>
                  <a:schemeClr val="bg1"/>
                </a:solidFill>
                <a:latin typeface="Gotham Bold" pitchFamily="50" charset="0"/>
                <a:cs typeface="Gotham Bold" pitchFamily="50" charset="0"/>
              </a:defRPr>
            </a:lvl5pPr>
          </a:lstStyle>
          <a:p>
            <a:pPr lvl="0"/>
            <a:r>
              <a:rPr lang="en-US" dirty="0" smtClean="0"/>
              <a:t>CLICK TO EDIT MASTER TEXT STYLES</a:t>
            </a:r>
            <a:endParaRPr lang="en-US" dirty="0"/>
          </a:p>
        </p:txBody>
      </p:sp>
      <p:sp>
        <p:nvSpPr>
          <p:cNvPr id="24" name="Text Placeholder 23"/>
          <p:cNvSpPr>
            <a:spLocks noGrp="1"/>
          </p:cNvSpPr>
          <p:nvPr>
            <p:ph type="body" sz="quarter" idx="11" hasCustomPrompt="1"/>
          </p:nvPr>
        </p:nvSpPr>
        <p:spPr>
          <a:xfrm>
            <a:off x="304800" y="4724400"/>
            <a:ext cx="4267200" cy="609600"/>
          </a:xfrm>
        </p:spPr>
        <p:txBody>
          <a:bodyPr anchor="ctr"/>
          <a:lstStyle>
            <a:lvl1pPr>
              <a:buNone/>
              <a:defRPr sz="1600">
                <a:solidFill>
                  <a:schemeClr val="bg1"/>
                </a:solidFill>
                <a:latin typeface="Arial"/>
                <a:cs typeface="Arial"/>
              </a:defRPr>
            </a:lvl1pPr>
          </a:lstStyle>
          <a:p>
            <a:pPr lvl="0"/>
            <a:r>
              <a:rPr lang="en-US" dirty="0" smtClean="0"/>
              <a:t>CLICK TO EDIT MASTER TEXT STYLES</a:t>
            </a:r>
            <a:endParaRPr lang="en-US" dirty="0"/>
          </a:p>
        </p:txBody>
      </p:sp>
      <p:pic>
        <p:nvPicPr>
          <p:cNvPr id="2" name="Picture 1" descr="tru_logo_4cp_pos_noT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228600"/>
            <a:ext cx="3041150" cy="1231302"/>
          </a:xfrm>
          <a:prstGeom prst="rect">
            <a:avLst/>
          </a:prstGeom>
        </p:spPr>
      </p:pic>
    </p:spTree>
    <p:extLst>
      <p:ext uri="{BB962C8B-B14F-4D97-AF65-F5344CB8AC3E}">
        <p14:creationId xmlns:p14="http://schemas.microsoft.com/office/powerpoint/2010/main" val="37171080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descr="42-19733431.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11110"/>
          <a:stretch/>
        </p:blipFill>
        <p:spPr>
          <a:xfrm>
            <a:off x="0" y="0"/>
            <a:ext cx="9145242" cy="6851388"/>
          </a:xfrm>
          <a:prstGeom prst="rect">
            <a:avLst/>
          </a:prstGeom>
        </p:spPr>
      </p:pic>
      <p:sp>
        <p:nvSpPr>
          <p:cNvPr id="7" name="Rectangle 6"/>
          <p:cNvSpPr/>
          <p:nvPr userDrawn="1"/>
        </p:nvSpPr>
        <p:spPr>
          <a:xfrm>
            <a:off x="0" y="3200400"/>
            <a:ext cx="60198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8" name="Rectangle 7"/>
          <p:cNvSpPr/>
          <p:nvPr userDrawn="1"/>
        </p:nvSpPr>
        <p:spPr>
          <a:xfrm>
            <a:off x="0" y="3962400"/>
            <a:ext cx="74676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9" name="Rectangle 8"/>
          <p:cNvSpPr/>
          <p:nvPr userDrawn="1"/>
        </p:nvSpPr>
        <p:spPr>
          <a:xfrm>
            <a:off x="0" y="4724400"/>
            <a:ext cx="4572000" cy="609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8" name="Title 17"/>
          <p:cNvSpPr>
            <a:spLocks noGrp="1"/>
          </p:cNvSpPr>
          <p:nvPr>
            <p:ph type="title" hasCustomPrompt="1"/>
          </p:nvPr>
        </p:nvSpPr>
        <p:spPr>
          <a:xfrm>
            <a:off x="304800" y="3200400"/>
            <a:ext cx="5791200" cy="609600"/>
          </a:xfrm>
          <a:prstGeom prst="rect">
            <a:avLst/>
          </a:prstGeom>
        </p:spPr>
        <p:txBody>
          <a:bodyPr anchor="ctr"/>
          <a:lstStyle>
            <a:lvl1pPr algn="l">
              <a:lnSpc>
                <a:spcPct val="100000"/>
              </a:lnSpc>
              <a:spcAft>
                <a:spcPts val="1800"/>
              </a:spcAft>
              <a:defRPr sz="2200" b="1" i="0">
                <a:solidFill>
                  <a:schemeClr val="bg1"/>
                </a:solidFill>
                <a:latin typeface="Arial"/>
                <a:cs typeface="Arial"/>
              </a:defRPr>
            </a:lvl1pPr>
          </a:lstStyle>
          <a:p>
            <a:r>
              <a:rPr lang="en-US" dirty="0" smtClean="0"/>
              <a:t>CLICK TO EDIT MASTER TITLE STYLE</a:t>
            </a:r>
            <a:endParaRPr lang="en-US" dirty="0"/>
          </a:p>
        </p:txBody>
      </p:sp>
      <p:sp>
        <p:nvSpPr>
          <p:cNvPr id="22" name="Text Placeholder 21"/>
          <p:cNvSpPr>
            <a:spLocks noGrp="1"/>
          </p:cNvSpPr>
          <p:nvPr>
            <p:ph type="body" sz="quarter" idx="10" hasCustomPrompt="1"/>
          </p:nvPr>
        </p:nvSpPr>
        <p:spPr>
          <a:xfrm>
            <a:off x="304800" y="3962400"/>
            <a:ext cx="7162800" cy="609600"/>
          </a:xfrm>
        </p:spPr>
        <p:txBody>
          <a:bodyPr anchor="ctr">
            <a:normAutofit/>
          </a:bodyPr>
          <a:lstStyle>
            <a:lvl1pPr>
              <a:buNone/>
              <a:defRPr sz="2200" b="1" i="0">
                <a:solidFill>
                  <a:schemeClr val="bg1"/>
                </a:solidFill>
                <a:latin typeface="Arial"/>
                <a:cs typeface="Arial"/>
              </a:defRPr>
            </a:lvl1pPr>
            <a:lvl2pPr>
              <a:buNone/>
              <a:defRPr>
                <a:solidFill>
                  <a:schemeClr val="bg1"/>
                </a:solidFill>
                <a:latin typeface="Gotham Bold" pitchFamily="50" charset="0"/>
                <a:cs typeface="Gotham Bold" pitchFamily="50" charset="0"/>
              </a:defRPr>
            </a:lvl2pPr>
            <a:lvl3pPr>
              <a:buNone/>
              <a:defRPr>
                <a:solidFill>
                  <a:schemeClr val="bg1"/>
                </a:solidFill>
                <a:latin typeface="Gotham Bold" pitchFamily="50" charset="0"/>
                <a:cs typeface="Gotham Bold" pitchFamily="50" charset="0"/>
              </a:defRPr>
            </a:lvl3pPr>
            <a:lvl4pPr>
              <a:buNone/>
              <a:defRPr>
                <a:solidFill>
                  <a:schemeClr val="bg1"/>
                </a:solidFill>
                <a:latin typeface="Gotham Bold" pitchFamily="50" charset="0"/>
                <a:cs typeface="Gotham Bold" pitchFamily="50" charset="0"/>
              </a:defRPr>
            </a:lvl4pPr>
            <a:lvl5pPr>
              <a:buNone/>
              <a:defRPr>
                <a:solidFill>
                  <a:schemeClr val="bg1"/>
                </a:solidFill>
                <a:latin typeface="Gotham Bold" pitchFamily="50" charset="0"/>
                <a:cs typeface="Gotham Bold" pitchFamily="50" charset="0"/>
              </a:defRPr>
            </a:lvl5pPr>
          </a:lstStyle>
          <a:p>
            <a:pPr lvl="0"/>
            <a:r>
              <a:rPr lang="en-US" dirty="0" smtClean="0"/>
              <a:t>CLICK TO EDIT MASTER TEXT STYLES</a:t>
            </a:r>
            <a:endParaRPr lang="en-US" dirty="0"/>
          </a:p>
        </p:txBody>
      </p:sp>
      <p:sp>
        <p:nvSpPr>
          <p:cNvPr id="24" name="Text Placeholder 23"/>
          <p:cNvSpPr>
            <a:spLocks noGrp="1"/>
          </p:cNvSpPr>
          <p:nvPr>
            <p:ph type="body" sz="quarter" idx="11" hasCustomPrompt="1"/>
          </p:nvPr>
        </p:nvSpPr>
        <p:spPr>
          <a:xfrm>
            <a:off x="304800" y="4724400"/>
            <a:ext cx="4267200" cy="609600"/>
          </a:xfrm>
        </p:spPr>
        <p:txBody>
          <a:bodyPr anchor="ctr"/>
          <a:lstStyle>
            <a:lvl1pPr>
              <a:buNone/>
              <a:defRPr sz="1600">
                <a:solidFill>
                  <a:schemeClr val="bg1"/>
                </a:solidFill>
                <a:latin typeface="Arial"/>
                <a:cs typeface="Arial"/>
              </a:defRPr>
            </a:lvl1pPr>
          </a:lstStyle>
          <a:p>
            <a:pPr lvl="0"/>
            <a:r>
              <a:rPr lang="en-US" dirty="0" smtClean="0"/>
              <a:t>CLICK TO EDIT MASTER TEXT STYLES</a:t>
            </a:r>
            <a:endParaRPr lang="en-US" dirty="0"/>
          </a:p>
        </p:txBody>
      </p:sp>
      <p:pic>
        <p:nvPicPr>
          <p:cNvPr id="2" name="Picture 1" descr="tru_logo_4cp_pos_noT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228600"/>
            <a:ext cx="3041150" cy="1231302"/>
          </a:xfrm>
          <a:prstGeom prst="rect">
            <a:avLst/>
          </a:prstGeom>
        </p:spPr>
      </p:pic>
    </p:spTree>
    <p:extLst>
      <p:ext uri="{BB962C8B-B14F-4D97-AF65-F5344CB8AC3E}">
        <p14:creationId xmlns:p14="http://schemas.microsoft.com/office/powerpoint/2010/main" val="13508234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pic>
        <p:nvPicPr>
          <p:cNvPr id="9" name="Picture 8" descr="tru_logo_4cp_pos_noT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216498"/>
            <a:ext cx="3041150" cy="1231302"/>
          </a:xfrm>
          <a:prstGeom prst="rect">
            <a:avLst/>
          </a:prstGeom>
        </p:spPr>
      </p:pic>
      <p:sp>
        <p:nvSpPr>
          <p:cNvPr id="10" name="Rectangle 9"/>
          <p:cNvSpPr/>
          <p:nvPr userDrawn="1"/>
        </p:nvSpPr>
        <p:spPr>
          <a:xfrm>
            <a:off x="0" y="3200400"/>
            <a:ext cx="60198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1" name="Rectangle 10"/>
          <p:cNvSpPr/>
          <p:nvPr userDrawn="1"/>
        </p:nvSpPr>
        <p:spPr>
          <a:xfrm>
            <a:off x="0" y="3962400"/>
            <a:ext cx="74676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2" name="Rectangle 11"/>
          <p:cNvSpPr/>
          <p:nvPr userDrawn="1"/>
        </p:nvSpPr>
        <p:spPr>
          <a:xfrm>
            <a:off x="0" y="4724400"/>
            <a:ext cx="45720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3" name="Title 17"/>
          <p:cNvSpPr>
            <a:spLocks noGrp="1"/>
          </p:cNvSpPr>
          <p:nvPr>
            <p:ph type="title" hasCustomPrompt="1"/>
          </p:nvPr>
        </p:nvSpPr>
        <p:spPr>
          <a:xfrm>
            <a:off x="304800" y="3200400"/>
            <a:ext cx="5791200" cy="609600"/>
          </a:xfrm>
          <a:prstGeom prst="rect">
            <a:avLst/>
          </a:prstGeom>
        </p:spPr>
        <p:txBody>
          <a:bodyPr anchor="ctr"/>
          <a:lstStyle>
            <a:lvl1pPr algn="l">
              <a:lnSpc>
                <a:spcPct val="100000"/>
              </a:lnSpc>
              <a:spcAft>
                <a:spcPts val="1800"/>
              </a:spcAft>
              <a:defRPr sz="2200" b="1" i="0">
                <a:solidFill>
                  <a:schemeClr val="bg1"/>
                </a:solidFill>
                <a:latin typeface="Arial"/>
                <a:cs typeface="Arial"/>
              </a:defRPr>
            </a:lvl1pPr>
          </a:lstStyle>
          <a:p>
            <a:r>
              <a:rPr lang="en-US" dirty="0" smtClean="0"/>
              <a:t>CLICK TO EDIT MASTER TITLE STYLE</a:t>
            </a:r>
            <a:endParaRPr lang="en-US" dirty="0"/>
          </a:p>
        </p:txBody>
      </p:sp>
      <p:sp>
        <p:nvSpPr>
          <p:cNvPr id="14" name="Text Placeholder 21"/>
          <p:cNvSpPr>
            <a:spLocks noGrp="1"/>
          </p:cNvSpPr>
          <p:nvPr>
            <p:ph type="body" sz="quarter" idx="10" hasCustomPrompt="1"/>
          </p:nvPr>
        </p:nvSpPr>
        <p:spPr>
          <a:xfrm>
            <a:off x="304800" y="3962400"/>
            <a:ext cx="7162800" cy="609600"/>
          </a:xfrm>
        </p:spPr>
        <p:txBody>
          <a:bodyPr anchor="ctr">
            <a:normAutofit/>
          </a:bodyPr>
          <a:lstStyle>
            <a:lvl1pPr>
              <a:buNone/>
              <a:defRPr sz="2200" b="1" i="0">
                <a:solidFill>
                  <a:schemeClr val="bg1"/>
                </a:solidFill>
                <a:latin typeface="Arial"/>
                <a:cs typeface="Arial"/>
              </a:defRPr>
            </a:lvl1pPr>
            <a:lvl2pPr>
              <a:buNone/>
              <a:defRPr>
                <a:solidFill>
                  <a:schemeClr val="bg1"/>
                </a:solidFill>
                <a:latin typeface="Gotham Bold" pitchFamily="50" charset="0"/>
                <a:cs typeface="Gotham Bold" pitchFamily="50" charset="0"/>
              </a:defRPr>
            </a:lvl2pPr>
            <a:lvl3pPr>
              <a:buNone/>
              <a:defRPr>
                <a:solidFill>
                  <a:schemeClr val="bg1"/>
                </a:solidFill>
                <a:latin typeface="Gotham Bold" pitchFamily="50" charset="0"/>
                <a:cs typeface="Gotham Bold" pitchFamily="50" charset="0"/>
              </a:defRPr>
            </a:lvl3pPr>
            <a:lvl4pPr>
              <a:buNone/>
              <a:defRPr>
                <a:solidFill>
                  <a:schemeClr val="bg1"/>
                </a:solidFill>
                <a:latin typeface="Gotham Bold" pitchFamily="50" charset="0"/>
                <a:cs typeface="Gotham Bold" pitchFamily="50" charset="0"/>
              </a:defRPr>
            </a:lvl4pPr>
            <a:lvl5pPr>
              <a:buNone/>
              <a:defRPr>
                <a:solidFill>
                  <a:schemeClr val="bg1"/>
                </a:solidFill>
                <a:latin typeface="Gotham Bold" pitchFamily="50" charset="0"/>
                <a:cs typeface="Gotham Bold" pitchFamily="50" charset="0"/>
              </a:defRPr>
            </a:lvl5pPr>
          </a:lstStyle>
          <a:p>
            <a:pPr lvl="0"/>
            <a:r>
              <a:rPr lang="en-US" dirty="0" smtClean="0"/>
              <a:t>CLICK TO EDIT MASTER TEXT STYLES</a:t>
            </a:r>
            <a:endParaRPr lang="en-US" dirty="0"/>
          </a:p>
        </p:txBody>
      </p:sp>
      <p:sp>
        <p:nvSpPr>
          <p:cNvPr id="15" name="Text Placeholder 23"/>
          <p:cNvSpPr>
            <a:spLocks noGrp="1"/>
          </p:cNvSpPr>
          <p:nvPr>
            <p:ph type="body" sz="quarter" idx="11" hasCustomPrompt="1"/>
          </p:nvPr>
        </p:nvSpPr>
        <p:spPr>
          <a:xfrm>
            <a:off x="304800" y="4724400"/>
            <a:ext cx="4267200" cy="609600"/>
          </a:xfrm>
        </p:spPr>
        <p:txBody>
          <a:bodyPr anchor="ctr"/>
          <a:lstStyle>
            <a:lvl1pPr>
              <a:buNone/>
              <a:defRPr sz="1600">
                <a:solidFill>
                  <a:schemeClr val="bg1"/>
                </a:solidFill>
                <a:latin typeface="Arial"/>
                <a:cs typeface="Aria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114386656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524000"/>
            <a:ext cx="7732776" cy="4648200"/>
          </a:xfrm>
        </p:spPr>
        <p:txBody>
          <a:bodyPr/>
          <a:lstStyle>
            <a:lvl1pPr>
              <a:buClr>
                <a:schemeClr val="accent2"/>
              </a:buClr>
              <a:defRPr>
                <a:latin typeface="Arial"/>
                <a:cs typeface="Arial"/>
              </a:defRPr>
            </a:lvl1pPr>
            <a:lvl2pPr>
              <a:buClr>
                <a:schemeClr val="accent2"/>
              </a:buClr>
              <a:defRPr>
                <a:latin typeface="Arial"/>
                <a:cs typeface="Arial"/>
              </a:defRPr>
            </a:lvl2pPr>
            <a:lvl3pPr>
              <a:buClr>
                <a:schemeClr val="accent2"/>
              </a:buClr>
              <a:defRPr>
                <a:latin typeface="Arial"/>
                <a:cs typeface="Arial"/>
              </a:defRPr>
            </a:lvl3pPr>
            <a:lvl4pPr>
              <a:buClr>
                <a:schemeClr val="accent2"/>
              </a:buClr>
              <a:defRPr>
                <a:latin typeface="Arial"/>
                <a:cs typeface="Arial"/>
              </a:defRPr>
            </a:lvl4pPr>
            <a:lvl5pPr>
              <a:buClr>
                <a:schemeClr val="accent2"/>
              </a:buCl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136D35A-947D-450B-BDAF-9AABAF18ACB9}" type="slidenum">
              <a:rPr lang="en-US" smtClean="0">
                <a:solidFill>
                  <a:prstClr val="white"/>
                </a:solidFill>
              </a:rPr>
              <a:pPr/>
              <a:t>‹#›</a:t>
            </a:fld>
            <a:endParaRPr lang="en-US" dirty="0">
              <a:solidFill>
                <a:prstClr val="white"/>
              </a:solidFill>
            </a:endParaRPr>
          </a:p>
        </p:txBody>
      </p:sp>
      <p:sp>
        <p:nvSpPr>
          <p:cNvPr id="9" name="Footer Placeholder 4"/>
          <p:cNvSpPr>
            <a:spLocks noGrp="1"/>
          </p:cNvSpPr>
          <p:nvPr>
            <p:ph type="ftr" sz="quarter" idx="3"/>
          </p:nvPr>
        </p:nvSpPr>
        <p:spPr>
          <a:xfrm rot="5400000">
            <a:off x="7840502" y="5113497"/>
            <a:ext cx="2436305" cy="134112"/>
          </a:xfrm>
          <a:prstGeom prst="rect">
            <a:avLst/>
          </a:prstGeom>
        </p:spPr>
        <p:txBody>
          <a:bodyPr/>
          <a:lstStyle>
            <a:lvl1pPr>
              <a:defRPr sz="600">
                <a:latin typeface="Melior Com" pitchFamily="18" charset="0"/>
              </a:defRPr>
            </a:lvl1pPr>
          </a:lstStyle>
          <a:p>
            <a:r>
              <a:rPr lang="en-US" dirty="0" smtClean="0">
                <a:solidFill>
                  <a:srgbClr val="25282A"/>
                </a:solidFill>
                <a:sym typeface="Symbol"/>
              </a:rPr>
              <a:t>Truven Health Analytics, Proprietary and Confidential, 2013</a:t>
            </a:r>
            <a:endParaRPr lang="en-US" dirty="0">
              <a:solidFill>
                <a:srgbClr val="25282A"/>
              </a:solidFill>
              <a:sym typeface="Symbol"/>
            </a:endParaRPr>
          </a:p>
        </p:txBody>
      </p:sp>
      <p:sp>
        <p:nvSpPr>
          <p:cNvPr id="7" name="Title 7"/>
          <p:cNvSpPr>
            <a:spLocks noGrp="1"/>
          </p:cNvSpPr>
          <p:nvPr>
            <p:ph type="title" hasCustomPrompt="1"/>
          </p:nvPr>
        </p:nvSpPr>
        <p:spPr>
          <a:xfrm>
            <a:off x="1143000" y="152400"/>
            <a:ext cx="7543800" cy="762000"/>
          </a:xfrm>
          <a:prstGeom prst="rect">
            <a:avLst/>
          </a:prstGeom>
        </p:spPr>
        <p:txBody>
          <a:bodyPr anchor="ctr"/>
          <a:lstStyle>
            <a:lvl1pPr algn="l">
              <a:defRPr sz="2400" b="0" i="0">
                <a:solidFill>
                  <a:schemeClr val="accent1"/>
                </a:solidFill>
                <a:latin typeface="Georgia"/>
                <a:cs typeface="Georgia"/>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8895179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Footer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136D35A-947D-450B-BDAF-9AABAF18ACB9}" type="slidenum">
              <a:rPr lang="en-US" smtClean="0">
                <a:solidFill>
                  <a:prstClr val="white"/>
                </a:solidFill>
              </a:rPr>
              <a:pPr/>
              <a:t>‹#›</a:t>
            </a:fld>
            <a:endParaRPr lang="en-US" dirty="0">
              <a:solidFill>
                <a:prstClr val="white"/>
              </a:solidFill>
            </a:endParaRPr>
          </a:p>
        </p:txBody>
      </p:sp>
      <p:sp>
        <p:nvSpPr>
          <p:cNvPr id="9" name="Footer Placeholder 4"/>
          <p:cNvSpPr>
            <a:spLocks noGrp="1"/>
          </p:cNvSpPr>
          <p:nvPr>
            <p:ph type="ftr" sz="quarter" idx="3"/>
          </p:nvPr>
        </p:nvSpPr>
        <p:spPr>
          <a:xfrm rot="5400000">
            <a:off x="7974775" y="5247768"/>
            <a:ext cx="2119313" cy="182561"/>
          </a:xfrm>
          <a:prstGeom prst="rect">
            <a:avLst/>
          </a:prstGeom>
        </p:spPr>
        <p:txBody>
          <a:bodyPr/>
          <a:lstStyle>
            <a:lvl1pPr>
              <a:defRPr sz="600">
                <a:latin typeface="Melior Com" pitchFamily="18" charset="0"/>
              </a:defRPr>
            </a:lvl1pPr>
          </a:lstStyle>
          <a:p>
            <a:r>
              <a:rPr lang="en-US" dirty="0" smtClean="0">
                <a:solidFill>
                  <a:srgbClr val="25282A"/>
                </a:solidFill>
                <a:sym typeface="Symbol"/>
              </a:rPr>
              <a:t>Truven Health Analytics, Proprietary and Confidential, 2013</a:t>
            </a:r>
            <a:endParaRPr lang="en-US" dirty="0">
              <a:solidFill>
                <a:srgbClr val="25282A"/>
              </a:solidFill>
              <a:sym typeface="Symbol"/>
            </a:endParaRPr>
          </a:p>
        </p:txBody>
      </p:sp>
      <p:sp>
        <p:nvSpPr>
          <p:cNvPr id="5" name="Title 7"/>
          <p:cNvSpPr>
            <a:spLocks noGrp="1"/>
          </p:cNvSpPr>
          <p:nvPr>
            <p:ph type="title" hasCustomPrompt="1"/>
          </p:nvPr>
        </p:nvSpPr>
        <p:spPr>
          <a:xfrm>
            <a:off x="1143000" y="152400"/>
            <a:ext cx="7543800" cy="762000"/>
          </a:xfrm>
          <a:prstGeom prst="rect">
            <a:avLst/>
          </a:prstGeom>
        </p:spPr>
        <p:txBody>
          <a:bodyPr anchor="ctr"/>
          <a:lstStyle>
            <a:lvl1pPr algn="l">
              <a:defRPr sz="2400" b="0" i="0">
                <a:solidFill>
                  <a:schemeClr val="accent1"/>
                </a:solidFill>
                <a:latin typeface="Georgia"/>
                <a:cs typeface="Georgia"/>
              </a:defRPr>
            </a:lvl1pPr>
          </a:lstStyle>
          <a:p>
            <a:r>
              <a:rPr lang="en-US" dirty="0" smtClean="0"/>
              <a:t>CLICK TO EDIT MASTER TITLE STYLE</a:t>
            </a:r>
            <a:endParaRPr lang="en-US" dirty="0"/>
          </a:p>
        </p:txBody>
      </p:sp>
      <p:sp>
        <p:nvSpPr>
          <p:cNvPr id="10" name="Content Placeholder 2"/>
          <p:cNvSpPr>
            <a:spLocks noGrp="1"/>
          </p:cNvSpPr>
          <p:nvPr>
            <p:ph idx="1"/>
          </p:nvPr>
        </p:nvSpPr>
        <p:spPr>
          <a:xfrm>
            <a:off x="1143000" y="1524000"/>
            <a:ext cx="7732776" cy="4648200"/>
          </a:xfrm>
        </p:spPr>
        <p:txBody>
          <a:bodyPr/>
          <a:lstStyle>
            <a:lvl1pPr>
              <a:buClr>
                <a:schemeClr val="accent2"/>
              </a:buClr>
              <a:defRPr>
                <a:latin typeface="Arial"/>
                <a:cs typeface="Arial"/>
              </a:defRPr>
            </a:lvl1pPr>
            <a:lvl2pPr>
              <a:buClr>
                <a:schemeClr val="accent2"/>
              </a:buClr>
              <a:defRPr>
                <a:latin typeface="Arial"/>
                <a:cs typeface="Arial"/>
              </a:defRPr>
            </a:lvl2pPr>
            <a:lvl3pPr>
              <a:buClr>
                <a:schemeClr val="accent2"/>
              </a:buClr>
              <a:defRPr>
                <a:latin typeface="Arial"/>
                <a:cs typeface="Arial"/>
              </a:defRPr>
            </a:lvl3pPr>
            <a:lvl4pPr>
              <a:buClr>
                <a:schemeClr val="accent2"/>
              </a:buClr>
              <a:defRPr>
                <a:latin typeface="Arial"/>
                <a:cs typeface="Arial"/>
              </a:defRPr>
            </a:lvl4pPr>
            <a:lvl5pPr>
              <a:buClr>
                <a:schemeClr val="accent2"/>
              </a:buCl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963118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 Title, Footer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136D35A-947D-450B-BDAF-9AABAF18ACB9}" type="slidenum">
              <a:rPr lang="en-US" smtClean="0">
                <a:solidFill>
                  <a:prstClr val="white"/>
                </a:solidFill>
              </a:rPr>
              <a:pPr/>
              <a:t>‹#›</a:t>
            </a:fld>
            <a:endParaRPr lang="en-US" dirty="0">
              <a:solidFill>
                <a:prstClr val="white"/>
              </a:solidFill>
            </a:endParaRPr>
          </a:p>
        </p:txBody>
      </p:sp>
      <p:sp>
        <p:nvSpPr>
          <p:cNvPr id="9" name="Footer Placeholder 4"/>
          <p:cNvSpPr>
            <a:spLocks noGrp="1"/>
          </p:cNvSpPr>
          <p:nvPr>
            <p:ph type="ftr" sz="quarter" idx="3"/>
          </p:nvPr>
        </p:nvSpPr>
        <p:spPr>
          <a:xfrm rot="5400000">
            <a:off x="7974775" y="5247768"/>
            <a:ext cx="2119313" cy="182561"/>
          </a:xfrm>
          <a:prstGeom prst="rect">
            <a:avLst/>
          </a:prstGeom>
        </p:spPr>
        <p:txBody>
          <a:bodyPr/>
          <a:lstStyle>
            <a:lvl1pPr>
              <a:defRPr sz="600">
                <a:latin typeface="Melior Com" pitchFamily="18" charset="0"/>
              </a:defRPr>
            </a:lvl1pPr>
          </a:lstStyle>
          <a:p>
            <a:r>
              <a:rPr lang="en-US" dirty="0" smtClean="0">
                <a:solidFill>
                  <a:srgbClr val="25282A"/>
                </a:solidFill>
                <a:sym typeface="Symbol"/>
              </a:rPr>
              <a:t>Truven Health Analytics, Proprietary and Confidential, 2013</a:t>
            </a:r>
            <a:endParaRPr lang="en-US" dirty="0">
              <a:solidFill>
                <a:srgbClr val="25282A"/>
              </a:solidFill>
              <a:sym typeface="Symbol"/>
            </a:endParaRPr>
          </a:p>
        </p:txBody>
      </p:sp>
      <p:sp>
        <p:nvSpPr>
          <p:cNvPr id="5" name="Rectangle 4"/>
          <p:cNvSpPr/>
          <p:nvPr userDrawn="1"/>
        </p:nvSpPr>
        <p:spPr>
          <a:xfrm>
            <a:off x="0" y="0"/>
            <a:ext cx="25908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Tree>
    <p:extLst>
      <p:ext uri="{BB962C8B-B14F-4D97-AF65-F5344CB8AC3E}">
        <p14:creationId xmlns:p14="http://schemas.microsoft.com/office/powerpoint/2010/main" val="368957893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24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4136D35A-947D-450B-BDAF-9AABAF18ACB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521377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696200" cy="762000"/>
          </a:xfrm>
          <a:prstGeom prst="rect">
            <a:avLst/>
          </a:prstGeom>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90600" y="1219200"/>
            <a:ext cx="7696200" cy="4906963"/>
          </a:xfrm>
          <a:prstGeom prst="rect">
            <a:avLst/>
          </a:prstGeom>
        </p:spPr>
        <p:txBody>
          <a:bodyPr/>
          <a:lstStyle>
            <a:lvl1pPr>
              <a:buClr>
                <a:srgbClr val="800000"/>
              </a:buClr>
              <a:defRPr sz="3200" b="0">
                <a:latin typeface="Arial" pitchFamily="34" charset="0"/>
                <a:cs typeface="Arial" pitchFamily="34" charset="0"/>
              </a:defRPr>
            </a:lvl1pPr>
            <a:lvl2pPr>
              <a:buClr>
                <a:srgbClr val="800000"/>
              </a:buClr>
              <a:defRPr sz="3200" b="0">
                <a:latin typeface="Arial" pitchFamily="34" charset="0"/>
                <a:cs typeface="Arial" pitchFamily="34" charset="0"/>
              </a:defRPr>
            </a:lvl2pPr>
            <a:lvl3pPr>
              <a:buClr>
                <a:srgbClr val="800000"/>
              </a:buClr>
              <a:defRPr b="0">
                <a:latin typeface="Arial" pitchFamily="34" charset="0"/>
                <a:cs typeface="Arial" pitchFamily="34" charset="0"/>
              </a:defRPr>
            </a:lvl3pPr>
            <a:lvl4pPr>
              <a:buClr>
                <a:srgbClr val="800000"/>
              </a:buClr>
              <a:defRPr b="0">
                <a:latin typeface="Arial" pitchFamily="34" charset="0"/>
                <a:cs typeface="Arial" pitchFamily="34" charset="0"/>
              </a:defRPr>
            </a:lvl4pPr>
            <a:lvl5pPr>
              <a:buClr>
                <a:srgbClr val="800000"/>
              </a:buClr>
              <a:defRPr b="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4136D35A-947D-450B-BDAF-9AABAF18ACB9}" type="slidenum">
              <a:rPr lang="en-US" smtClean="0">
                <a:solidFill>
                  <a:prstClr val="white"/>
                </a:solidFill>
              </a:rPr>
              <a:pPr/>
              <a:t>‹#›</a:t>
            </a:fld>
            <a:endParaRPr lang="en-US" dirty="0">
              <a:solidFill>
                <a:prstClr val="white"/>
              </a:solidFill>
            </a:endParaRPr>
          </a:p>
        </p:txBody>
      </p:sp>
      <p:sp>
        <p:nvSpPr>
          <p:cNvPr id="8" name="Title 7"/>
          <p:cNvSpPr>
            <a:spLocks noGrp="1"/>
          </p:cNvSpPr>
          <p:nvPr>
            <p:ph type="title" hasCustomPrompt="1"/>
          </p:nvPr>
        </p:nvSpPr>
        <p:spPr>
          <a:xfrm>
            <a:off x="1143000" y="152400"/>
            <a:ext cx="7543800" cy="762000"/>
          </a:xfrm>
          <a:prstGeom prst="rect">
            <a:avLst/>
          </a:prstGeom>
        </p:spPr>
        <p:txBody>
          <a:bodyPr anchor="ctr"/>
          <a:lstStyle>
            <a:lvl1pPr algn="l">
              <a:defRPr sz="2400" b="0" i="0">
                <a:solidFill>
                  <a:schemeClr val="accent1"/>
                </a:solidFill>
                <a:latin typeface="Georgia"/>
                <a:cs typeface="Georgia"/>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30032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4136D35A-947D-450B-BDAF-9AABAF18ACB9}" type="slidenum">
              <a:rPr lang="en-US" smtClean="0">
                <a:solidFill>
                  <a:prstClr val="white"/>
                </a:solidFill>
              </a:rPr>
              <a:pPr/>
              <a:t>‹#›</a:t>
            </a:fld>
            <a:endParaRPr lang="en-US" dirty="0">
              <a:solidFill>
                <a:prstClr val="white"/>
              </a:solidFill>
            </a:endParaRPr>
          </a:p>
        </p:txBody>
      </p:sp>
      <p:sp>
        <p:nvSpPr>
          <p:cNvPr id="10" name="Title 7"/>
          <p:cNvSpPr>
            <a:spLocks noGrp="1"/>
          </p:cNvSpPr>
          <p:nvPr>
            <p:ph type="title" hasCustomPrompt="1"/>
          </p:nvPr>
        </p:nvSpPr>
        <p:spPr>
          <a:xfrm>
            <a:off x="1143000" y="152400"/>
            <a:ext cx="7543800" cy="762000"/>
          </a:xfrm>
          <a:prstGeom prst="rect">
            <a:avLst/>
          </a:prstGeom>
        </p:spPr>
        <p:txBody>
          <a:bodyPr anchor="ctr"/>
          <a:lstStyle>
            <a:lvl1pPr algn="l">
              <a:defRPr sz="2400" b="0" i="0">
                <a:solidFill>
                  <a:schemeClr val="accent1"/>
                </a:solidFill>
                <a:latin typeface="Georgia"/>
                <a:cs typeface="Georgia"/>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135064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136D35A-947D-450B-BDAF-9AABAF18ACB9}" type="slidenum">
              <a:rPr lang="en-US" smtClean="0">
                <a:solidFill>
                  <a:prstClr val="white"/>
                </a:solidFill>
              </a:rPr>
              <a:pPr/>
              <a:t>‹#›</a:t>
            </a:fld>
            <a:endParaRPr lang="en-US" dirty="0">
              <a:solidFill>
                <a:prstClr val="white"/>
              </a:solidFill>
            </a:endParaRPr>
          </a:p>
        </p:txBody>
      </p:sp>
      <p:sp>
        <p:nvSpPr>
          <p:cNvPr id="6" name="Title 7"/>
          <p:cNvSpPr>
            <a:spLocks noGrp="1"/>
          </p:cNvSpPr>
          <p:nvPr>
            <p:ph type="title" hasCustomPrompt="1"/>
          </p:nvPr>
        </p:nvSpPr>
        <p:spPr>
          <a:xfrm>
            <a:off x="1143000" y="152400"/>
            <a:ext cx="7543800" cy="762000"/>
          </a:xfrm>
          <a:prstGeom prst="rect">
            <a:avLst/>
          </a:prstGeom>
        </p:spPr>
        <p:txBody>
          <a:bodyPr anchor="ctr"/>
          <a:lstStyle>
            <a:lvl1pPr algn="l">
              <a:defRPr sz="2400" b="0" i="0">
                <a:solidFill>
                  <a:schemeClr val="accent1"/>
                </a:solidFill>
                <a:latin typeface="Georgia"/>
                <a:cs typeface="Georgia"/>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4618701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136D35A-947D-450B-BDAF-9AABAF18ACB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0685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136D35A-947D-450B-BDAF-9AABAF18ACB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4615620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136D35A-947D-450B-BDAF-9AABAF18ACB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159300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4136D35A-947D-450B-BDAF-9AABAF18ACB9}" type="slidenum">
              <a:rPr lang="en-US" smtClean="0">
                <a:solidFill>
                  <a:prstClr val="white"/>
                </a:solidFill>
              </a:rPr>
              <a:pPr/>
              <a:t>‹#›</a:t>
            </a:fld>
            <a:endParaRPr lang="en-US" dirty="0">
              <a:solidFill>
                <a:prstClr val="white"/>
              </a:solidFill>
            </a:endParaRPr>
          </a:p>
        </p:txBody>
      </p:sp>
      <p:sp>
        <p:nvSpPr>
          <p:cNvPr id="7" name="Title 7"/>
          <p:cNvSpPr>
            <a:spLocks noGrp="1"/>
          </p:cNvSpPr>
          <p:nvPr>
            <p:ph type="title" hasCustomPrompt="1"/>
          </p:nvPr>
        </p:nvSpPr>
        <p:spPr>
          <a:xfrm>
            <a:off x="1143000" y="152400"/>
            <a:ext cx="7543800" cy="762000"/>
          </a:xfrm>
          <a:prstGeom prst="rect">
            <a:avLst/>
          </a:prstGeom>
        </p:spPr>
        <p:txBody>
          <a:bodyPr anchor="ctr"/>
          <a:lstStyle>
            <a:lvl1pPr algn="l">
              <a:defRPr sz="2400" b="0" i="0">
                <a:solidFill>
                  <a:schemeClr val="accent1"/>
                </a:solidFill>
                <a:latin typeface="Georgia"/>
                <a:cs typeface="Georgia"/>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89281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4136D35A-947D-450B-BDAF-9AABAF18ACB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73128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mp; Footer ONLY">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762000" y="76200"/>
            <a:ext cx="7924800" cy="762000"/>
          </a:xfrm>
          <a:prstGeom prst="rect">
            <a:avLst/>
          </a:prstGeom>
        </p:spPr>
        <p:txBody>
          <a:bodyPr anchor="ctr"/>
          <a:lstStyle>
            <a:lvl1pPr algn="l">
              <a:defRPr sz="2400" b="0" i="0">
                <a:solidFill>
                  <a:schemeClr val="accent1"/>
                </a:solidFill>
                <a:latin typeface="+mj-lt"/>
                <a:cs typeface="Times New Roman" pitchFamily="18" charset="0"/>
              </a:defRPr>
            </a:lvl1pPr>
          </a:lstStyle>
          <a:p>
            <a:r>
              <a:rPr lang="en-US" dirty="0" smtClean="0"/>
              <a:t>CLICK TO EDIT MASTER STYLE</a:t>
            </a:r>
            <a:endParaRPr lang="en-US" dirty="0"/>
          </a:p>
        </p:txBody>
      </p:sp>
      <p:sp>
        <p:nvSpPr>
          <p:cNvPr id="11" name="Slide Number Placeholder 5"/>
          <p:cNvSpPr>
            <a:spLocks noGrp="1"/>
          </p:cNvSpPr>
          <p:nvPr>
            <p:ph type="sldNum" sz="quarter" idx="4"/>
          </p:nvPr>
        </p:nvSpPr>
        <p:spPr>
          <a:xfrm>
            <a:off x="8610600" y="6400800"/>
            <a:ext cx="533400" cy="228600"/>
          </a:xfrm>
          <a:prstGeom prst="rect">
            <a:avLst/>
          </a:prstGeom>
        </p:spPr>
        <p:txBody>
          <a:bodyPr vert="horz" lIns="91440" tIns="45720" rIns="91440" bIns="45720" rtlCol="0" anchor="ctr"/>
          <a:lstStyle>
            <a:lvl1pPr algn="r">
              <a:defRPr sz="1000" b="1">
                <a:solidFill>
                  <a:schemeClr val="bg1"/>
                </a:solidFill>
                <a:latin typeface="+mj-lt"/>
                <a:cs typeface="Gotham Bold" pitchFamily="50" charset="0"/>
              </a:defRPr>
            </a:lvl1pPr>
          </a:lstStyle>
          <a:p>
            <a:fld id="{F66C81C8-30C7-40FE-93BD-3E6CEA76801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0952760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amp; Footer ONLY">
    <p:spTree>
      <p:nvGrpSpPr>
        <p:cNvPr id="1" name=""/>
        <p:cNvGrpSpPr/>
        <p:nvPr/>
      </p:nvGrpSpPr>
      <p:grpSpPr>
        <a:xfrm>
          <a:off x="0" y="0"/>
          <a:ext cx="0" cy="0"/>
          <a:chOff x="0" y="0"/>
          <a:chExt cx="0" cy="0"/>
        </a:xfrm>
      </p:grpSpPr>
      <p:sp>
        <p:nvSpPr>
          <p:cNvPr id="7" name="Title 7"/>
          <p:cNvSpPr>
            <a:spLocks noGrp="1"/>
          </p:cNvSpPr>
          <p:nvPr>
            <p:ph type="title"/>
          </p:nvPr>
        </p:nvSpPr>
        <p:spPr>
          <a:xfrm>
            <a:off x="762000" y="76200"/>
            <a:ext cx="7924800" cy="762000"/>
          </a:xfrm>
          <a:prstGeom prst="rect">
            <a:avLst/>
          </a:prstGeom>
        </p:spPr>
        <p:txBody>
          <a:bodyPr anchor="ctr"/>
          <a:lstStyle>
            <a:lvl1pPr algn="l">
              <a:defRPr sz="2400" b="0" i="0">
                <a:solidFill>
                  <a:schemeClr val="accent1"/>
                </a:solidFill>
                <a:latin typeface="+mj-lt"/>
                <a:cs typeface="Times New Roman" pitchFamily="18"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878195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0599" y="4406900"/>
            <a:ext cx="7504113" cy="1362075"/>
          </a:xfrm>
          <a:prstGeom prst="rect">
            <a:avLst/>
          </a:prstGeom>
        </p:spPr>
        <p:txBody>
          <a:bodyPr anchor="t"/>
          <a:lstStyle>
            <a:lvl1pPr algn="l">
              <a:defRPr sz="4000" b="1" cap="all">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90599" y="2906713"/>
            <a:ext cx="7504113" cy="1500187"/>
          </a:xfrm>
          <a:prstGeom prst="rect">
            <a:avLst/>
          </a:prstGeom>
        </p:spPr>
        <p:txBody>
          <a:bodyPr anchor="b"/>
          <a:lstStyle>
            <a:lvl1pPr marL="0" indent="0">
              <a:buNone/>
              <a:defRPr sz="20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696200" cy="762000"/>
          </a:xfrm>
          <a:prstGeom prst="rect">
            <a:avLst/>
          </a:prstGeom>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990600" y="1143000"/>
            <a:ext cx="3733800" cy="4525963"/>
          </a:xfrm>
          <a:prstGeom prst="rect">
            <a:avLst/>
          </a:prstGeom>
        </p:spPr>
        <p:txBody>
          <a:bodyPr/>
          <a:lstStyle>
            <a:lvl1pPr>
              <a:buClr>
                <a:srgbClr val="800000"/>
              </a:buClr>
              <a:defRPr sz="2800" b="0">
                <a:latin typeface="Arial" pitchFamily="34" charset="0"/>
                <a:cs typeface="Arial" pitchFamily="34" charset="0"/>
              </a:defRPr>
            </a:lvl1pPr>
            <a:lvl2pPr>
              <a:buClr>
                <a:srgbClr val="800000"/>
              </a:buClr>
              <a:defRPr sz="2400" b="0">
                <a:latin typeface="Arial" pitchFamily="34" charset="0"/>
                <a:cs typeface="Arial" pitchFamily="34" charset="0"/>
              </a:defRPr>
            </a:lvl2pPr>
            <a:lvl3pPr>
              <a:buClr>
                <a:srgbClr val="800000"/>
              </a:buClr>
              <a:defRPr sz="2000" b="0">
                <a:latin typeface="Arial" pitchFamily="34" charset="0"/>
                <a:cs typeface="Arial" pitchFamily="34" charset="0"/>
              </a:defRPr>
            </a:lvl3pPr>
            <a:lvl4pPr>
              <a:buClr>
                <a:srgbClr val="800000"/>
              </a:buClr>
              <a:defRPr sz="1800" b="0">
                <a:latin typeface="Arial" pitchFamily="34" charset="0"/>
                <a:cs typeface="Arial" pitchFamily="34" charset="0"/>
              </a:defRPr>
            </a:lvl4pPr>
            <a:lvl5pPr>
              <a:buClr>
                <a:srgbClr val="800000"/>
              </a:buClr>
              <a:defRPr sz="1800" b="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53000" y="1143000"/>
            <a:ext cx="3733800" cy="4525963"/>
          </a:xfrm>
          <a:prstGeom prst="rect">
            <a:avLst/>
          </a:prstGeom>
        </p:spPr>
        <p:txBody>
          <a:bodyPr/>
          <a:lstStyle>
            <a:lvl1pPr>
              <a:buClr>
                <a:srgbClr val="800000"/>
              </a:buClr>
              <a:defRPr sz="2800" b="0">
                <a:latin typeface="Arial" pitchFamily="34" charset="0"/>
                <a:cs typeface="Arial" pitchFamily="34" charset="0"/>
              </a:defRPr>
            </a:lvl1pPr>
            <a:lvl2pPr>
              <a:buClr>
                <a:srgbClr val="800000"/>
              </a:buClr>
              <a:defRPr sz="2400" b="0">
                <a:latin typeface="Arial" pitchFamily="34" charset="0"/>
                <a:cs typeface="Arial" pitchFamily="34" charset="0"/>
              </a:defRPr>
            </a:lvl2pPr>
            <a:lvl3pPr>
              <a:buClr>
                <a:srgbClr val="800000"/>
              </a:buClr>
              <a:defRPr sz="2000" b="0">
                <a:latin typeface="Arial" pitchFamily="34" charset="0"/>
                <a:cs typeface="Arial" pitchFamily="34" charset="0"/>
              </a:defRPr>
            </a:lvl3pPr>
            <a:lvl4pPr>
              <a:buClr>
                <a:srgbClr val="800000"/>
              </a:buClr>
              <a:defRPr sz="1800" b="0">
                <a:latin typeface="Arial" pitchFamily="34" charset="0"/>
                <a:cs typeface="Arial" pitchFamily="34" charset="0"/>
              </a:defRPr>
            </a:lvl4pPr>
            <a:lvl5pPr>
              <a:buClr>
                <a:srgbClr val="800000"/>
              </a:buClr>
              <a:defRPr sz="1800" b="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696200" cy="762000"/>
          </a:xfrm>
          <a:prstGeom prst="rect">
            <a:avLst/>
          </a:prstGeom>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89012" y="1143000"/>
            <a:ext cx="3735388"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989012" y="1782762"/>
            <a:ext cx="3735388" cy="3951288"/>
          </a:xfrm>
          <a:prstGeom prst="rect">
            <a:avLst/>
          </a:prstGeom>
        </p:spPr>
        <p:txBody>
          <a:bodyPr/>
          <a:lstStyle>
            <a:lvl1pPr>
              <a:buClr>
                <a:srgbClr val="800000"/>
              </a:buClr>
              <a:defRPr sz="2400" b="0">
                <a:latin typeface="Arial" pitchFamily="34" charset="0"/>
                <a:cs typeface="Arial" pitchFamily="34" charset="0"/>
              </a:defRPr>
            </a:lvl1pPr>
            <a:lvl2pPr>
              <a:buClr>
                <a:srgbClr val="800000"/>
              </a:buClr>
              <a:defRPr sz="2000" b="0">
                <a:latin typeface="Arial" pitchFamily="34" charset="0"/>
                <a:cs typeface="Arial" pitchFamily="34" charset="0"/>
              </a:defRPr>
            </a:lvl2pPr>
            <a:lvl3pPr>
              <a:buClr>
                <a:srgbClr val="800000"/>
              </a:buClr>
              <a:defRPr sz="1800" b="0">
                <a:latin typeface="Arial" pitchFamily="34" charset="0"/>
                <a:cs typeface="Arial" pitchFamily="34" charset="0"/>
              </a:defRPr>
            </a:lvl3pPr>
            <a:lvl4pPr>
              <a:buClr>
                <a:srgbClr val="800000"/>
              </a:buClr>
              <a:defRPr sz="1600" b="0">
                <a:latin typeface="Arial" pitchFamily="34" charset="0"/>
                <a:cs typeface="Arial" pitchFamily="34" charset="0"/>
              </a:defRPr>
            </a:lvl4pPr>
            <a:lvl5pPr>
              <a:buClr>
                <a:srgbClr val="800000"/>
              </a:buClr>
              <a:defRPr sz="1600" b="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949945" y="1143000"/>
            <a:ext cx="3736855"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9945" y="1782762"/>
            <a:ext cx="3736855" cy="3951288"/>
          </a:xfrm>
          <a:prstGeom prst="rect">
            <a:avLst/>
          </a:prstGeom>
        </p:spPr>
        <p:txBody>
          <a:bodyPr/>
          <a:lstStyle>
            <a:lvl1pPr>
              <a:buClr>
                <a:srgbClr val="800000"/>
              </a:buClr>
              <a:defRPr sz="2400" b="0">
                <a:latin typeface="Arial" pitchFamily="34" charset="0"/>
                <a:cs typeface="Arial" pitchFamily="34" charset="0"/>
              </a:defRPr>
            </a:lvl1pPr>
            <a:lvl2pPr>
              <a:buClr>
                <a:srgbClr val="800000"/>
              </a:buClr>
              <a:defRPr sz="2000" b="0">
                <a:latin typeface="Arial" pitchFamily="34" charset="0"/>
                <a:cs typeface="Arial" pitchFamily="34" charset="0"/>
              </a:defRPr>
            </a:lvl2pPr>
            <a:lvl3pPr>
              <a:buClr>
                <a:srgbClr val="800000"/>
              </a:buClr>
              <a:defRPr sz="1800" b="0">
                <a:latin typeface="Arial" pitchFamily="34" charset="0"/>
                <a:cs typeface="Arial" pitchFamily="34" charset="0"/>
              </a:defRPr>
            </a:lvl3pPr>
            <a:lvl4pPr>
              <a:buClr>
                <a:srgbClr val="800000"/>
              </a:buClr>
              <a:defRPr sz="1600" b="0">
                <a:latin typeface="Arial" pitchFamily="34" charset="0"/>
                <a:cs typeface="Arial" pitchFamily="34" charset="0"/>
              </a:defRPr>
            </a:lvl4pPr>
            <a:lvl5pPr>
              <a:buClr>
                <a:srgbClr val="800000"/>
              </a:buClr>
              <a:defRPr sz="1600" b="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696200" cy="639762"/>
          </a:xfrm>
          <a:prstGeom prst="rect">
            <a:avLst/>
          </a:prstGeom>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buClr>
                <a:srgbClr val="800000"/>
              </a:buClr>
              <a:defRPr sz="3200">
                <a:latin typeface="Arial" pitchFamily="34" charset="0"/>
                <a:cs typeface="Arial" pitchFamily="34" charset="0"/>
              </a:defRPr>
            </a:lvl1pPr>
            <a:lvl2pPr>
              <a:buClr>
                <a:srgbClr val="800000"/>
              </a:buClr>
              <a:defRPr sz="2800">
                <a:latin typeface="Arial" pitchFamily="34" charset="0"/>
                <a:cs typeface="Arial" pitchFamily="34" charset="0"/>
              </a:defRPr>
            </a:lvl2pPr>
            <a:lvl3pPr>
              <a:buClr>
                <a:srgbClr val="800000"/>
              </a:buClr>
              <a:defRPr sz="2400">
                <a:latin typeface="Arial" pitchFamily="34" charset="0"/>
                <a:cs typeface="Arial" pitchFamily="34" charset="0"/>
              </a:defRPr>
            </a:lvl3pPr>
            <a:lvl4pPr>
              <a:buClr>
                <a:srgbClr val="800000"/>
              </a:buClr>
              <a:defRPr sz="2000">
                <a:latin typeface="Arial" pitchFamily="34" charset="0"/>
                <a:cs typeface="Arial" pitchFamily="34" charset="0"/>
              </a:defRPr>
            </a:lvl4pPr>
            <a:lvl5pPr>
              <a:buClr>
                <a:srgbClr val="800000"/>
              </a:buCl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pitchFamily="34" charset="0"/>
                <a:cs typeface="Arial"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7.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23"/>
          <p:cNvSpPr>
            <a:spLocks noChangeArrowheads="1"/>
          </p:cNvSpPr>
          <p:nvPr userDrawn="1"/>
        </p:nvSpPr>
        <p:spPr bwMode="auto">
          <a:xfrm>
            <a:off x="0" y="0"/>
            <a:ext cx="9144000" cy="914400"/>
          </a:xfrm>
          <a:prstGeom prst="rect">
            <a:avLst/>
          </a:prstGeom>
          <a:solidFill>
            <a:srgbClr val="385EC8"/>
          </a:solidFill>
          <a:ln w="9525">
            <a:noFill/>
            <a:miter lim="800000"/>
            <a:headEnd/>
            <a:tailEnd/>
          </a:ln>
          <a:effectLst/>
        </p:spPr>
        <p:txBody>
          <a:bodyPr wrap="none" anchor="ctr"/>
          <a:lstStyle/>
          <a:p>
            <a:pPr>
              <a:defRPr/>
            </a:pPr>
            <a:endParaRPr lang="en-US" dirty="0"/>
          </a:p>
        </p:txBody>
      </p:sp>
      <p:sp>
        <p:nvSpPr>
          <p:cNvPr id="7" name="Rectangle 24"/>
          <p:cNvSpPr>
            <a:spLocks noChangeArrowheads="1"/>
          </p:cNvSpPr>
          <p:nvPr userDrawn="1"/>
        </p:nvSpPr>
        <p:spPr bwMode="auto">
          <a:xfrm>
            <a:off x="0" y="0"/>
            <a:ext cx="990600" cy="6858000"/>
          </a:xfrm>
          <a:prstGeom prst="rect">
            <a:avLst/>
          </a:prstGeom>
          <a:solidFill>
            <a:srgbClr val="EA8B00"/>
          </a:solidFill>
          <a:ln w="9525">
            <a:noFill/>
            <a:miter lim="800000"/>
            <a:headEnd/>
            <a:tailEnd/>
          </a:ln>
          <a:effectLst/>
        </p:spPr>
        <p:txBody>
          <a:bodyPr wrap="none" anchor="ctr"/>
          <a:lstStyle/>
          <a:p>
            <a:pPr>
              <a:defRPr/>
            </a:pPr>
            <a:endParaRPr lang="en-US" dirty="0"/>
          </a:p>
        </p:txBody>
      </p:sp>
      <p:sp>
        <p:nvSpPr>
          <p:cNvPr id="8" name="Rectangle 25"/>
          <p:cNvSpPr>
            <a:spLocks noChangeArrowheads="1"/>
          </p:cNvSpPr>
          <p:nvPr userDrawn="1"/>
        </p:nvSpPr>
        <p:spPr bwMode="auto">
          <a:xfrm>
            <a:off x="0" y="3175"/>
            <a:ext cx="990600" cy="911225"/>
          </a:xfrm>
          <a:prstGeom prst="rect">
            <a:avLst/>
          </a:prstGeom>
          <a:solidFill>
            <a:srgbClr val="99C2FF"/>
          </a:solidFill>
          <a:ln w="9525">
            <a:noFill/>
            <a:miter lim="800000"/>
            <a:headEnd/>
            <a:tailEnd/>
          </a:ln>
          <a:effectLst/>
        </p:spPr>
        <p:txBody>
          <a:bodyPr wrap="none" anchor="ctr"/>
          <a:lstStyle/>
          <a:p>
            <a:pPr>
              <a:defRPr/>
            </a:pPr>
            <a:endParaRPr lang="en-US" dirty="0"/>
          </a:p>
        </p:txBody>
      </p:sp>
      <p:pic>
        <p:nvPicPr>
          <p:cNvPr id="9" name="Picture 29" descr="hret logo without tagline 2004"/>
          <p:cNvPicPr>
            <a:picLocks noChangeAspect="1" noChangeArrowheads="1"/>
          </p:cNvPicPr>
          <p:nvPr userDrawn="1"/>
        </p:nvPicPr>
        <p:blipFill>
          <a:blip r:embed="rId14" cstate="print"/>
          <a:srcRect/>
          <a:stretch>
            <a:fillRect/>
          </a:stretch>
        </p:blipFill>
        <p:spPr bwMode="auto">
          <a:xfrm>
            <a:off x="8001000" y="6169024"/>
            <a:ext cx="990599" cy="536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1"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81"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pitchFamily="34" charset="0"/>
        </a:defRPr>
      </a:lvl2pPr>
      <a:lvl3pPr algn="l" rtl="0" eaLnBrk="0" fontAlgn="base" hangingPunct="0">
        <a:spcBef>
          <a:spcPct val="0"/>
        </a:spcBef>
        <a:spcAft>
          <a:spcPct val="0"/>
        </a:spcAft>
        <a:defRPr sz="3600">
          <a:solidFill>
            <a:schemeClr val="bg1"/>
          </a:solidFill>
          <a:latin typeface="Arial" pitchFamily="34" charset="0"/>
        </a:defRPr>
      </a:lvl3pPr>
      <a:lvl4pPr algn="l" rtl="0" eaLnBrk="0" fontAlgn="base" hangingPunct="0">
        <a:spcBef>
          <a:spcPct val="0"/>
        </a:spcBef>
        <a:spcAft>
          <a:spcPct val="0"/>
        </a:spcAft>
        <a:defRPr sz="3600">
          <a:solidFill>
            <a:schemeClr val="bg1"/>
          </a:solidFill>
          <a:latin typeface="Arial" pitchFamily="34" charset="0"/>
        </a:defRPr>
      </a:lvl4pPr>
      <a:lvl5pPr algn="l" rtl="0" eaLnBrk="0" fontAlgn="base" hangingPunct="0">
        <a:spcBef>
          <a:spcPct val="0"/>
        </a:spcBef>
        <a:spcAft>
          <a:spcPct val="0"/>
        </a:spcAft>
        <a:defRPr sz="3600">
          <a:solidFill>
            <a:schemeClr val="bg1"/>
          </a:solidFill>
          <a:latin typeface="Arial" pitchFamily="34" charset="0"/>
        </a:defRPr>
      </a:lvl5pPr>
      <a:lvl6pPr marL="457200" algn="l" rtl="0" eaLnBrk="0" fontAlgn="base" hangingPunct="0">
        <a:spcBef>
          <a:spcPct val="0"/>
        </a:spcBef>
        <a:spcAft>
          <a:spcPct val="0"/>
        </a:spcAft>
        <a:defRPr sz="3600">
          <a:solidFill>
            <a:schemeClr val="bg1"/>
          </a:solidFill>
          <a:latin typeface="Arial" pitchFamily="34" charset="0"/>
        </a:defRPr>
      </a:lvl6pPr>
      <a:lvl7pPr marL="914400" algn="l" rtl="0" eaLnBrk="0" fontAlgn="base" hangingPunct="0">
        <a:spcBef>
          <a:spcPct val="0"/>
        </a:spcBef>
        <a:spcAft>
          <a:spcPct val="0"/>
        </a:spcAft>
        <a:defRPr sz="3600">
          <a:solidFill>
            <a:schemeClr val="bg1"/>
          </a:solidFill>
          <a:latin typeface="Arial" pitchFamily="34" charset="0"/>
        </a:defRPr>
      </a:lvl7pPr>
      <a:lvl8pPr marL="1371600" algn="l" rtl="0" eaLnBrk="0" fontAlgn="base" hangingPunct="0">
        <a:spcBef>
          <a:spcPct val="0"/>
        </a:spcBef>
        <a:spcAft>
          <a:spcPct val="0"/>
        </a:spcAft>
        <a:defRPr sz="3600">
          <a:solidFill>
            <a:schemeClr val="bg1"/>
          </a:solidFill>
          <a:latin typeface="Arial" pitchFamily="34" charset="0"/>
        </a:defRPr>
      </a:lvl8pPr>
      <a:lvl9pPr marL="1828800" algn="l" rtl="0" eaLnBrk="0" fontAlgn="base" hangingPunct="0">
        <a:spcBef>
          <a:spcPct val="0"/>
        </a:spcBef>
        <a:spcAft>
          <a:spcPct val="0"/>
        </a:spcAft>
        <a:defRPr sz="3600">
          <a:solidFill>
            <a:schemeClr val="bg1"/>
          </a:solidFill>
          <a:latin typeface="Arial" pitchFamily="34" charset="0"/>
        </a:defRPr>
      </a:lvl9pPr>
    </p:titleStyle>
    <p:bodyStyle>
      <a:lvl1pPr marL="342900" indent="-342900" algn="l" rtl="0" eaLnBrk="0" fontAlgn="base" hangingPunct="0">
        <a:spcBef>
          <a:spcPct val="20000"/>
        </a:spcBef>
        <a:spcAft>
          <a:spcPct val="0"/>
        </a:spcAft>
        <a:buClr>
          <a:schemeClr val="bg2"/>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400">
          <a:solidFill>
            <a:schemeClr val="tx1"/>
          </a:solidFill>
          <a:latin typeface="+mn-lt"/>
        </a:defRPr>
      </a:lvl2pPr>
      <a:lvl3pPr marL="1143000" indent="-228600" algn="l" rtl="0" eaLnBrk="0" fontAlgn="base" hangingPunct="0">
        <a:spcBef>
          <a:spcPct val="20000"/>
        </a:spcBef>
        <a:spcAft>
          <a:spcPct val="0"/>
        </a:spcAft>
        <a:buClr>
          <a:schemeClr val="bg2"/>
        </a:buClr>
        <a:buChar char="•"/>
        <a:defRPr sz="2800" b="1">
          <a:solidFill>
            <a:schemeClr val="tx1"/>
          </a:solidFill>
          <a:latin typeface="Times New Roman" pitchFamily="18" charset="0"/>
        </a:defRPr>
      </a:lvl3pPr>
      <a:lvl4pPr marL="1600200" indent="-228600" algn="l" rtl="0" eaLnBrk="0" fontAlgn="base" hangingPunct="0">
        <a:spcBef>
          <a:spcPct val="20000"/>
        </a:spcBef>
        <a:spcAft>
          <a:spcPct val="0"/>
        </a:spcAft>
        <a:buClr>
          <a:schemeClr val="bg2"/>
        </a:buClr>
        <a:buChar char="•"/>
        <a:defRPr sz="2400" b="1">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pitchFamily="18" charset="0"/>
        </a:defRPr>
      </a:lvl5pPr>
      <a:lvl6pPr marL="2514600" indent="-228600" algn="l" rtl="0" eaLnBrk="0" fontAlgn="base" hangingPunct="0">
        <a:spcBef>
          <a:spcPct val="20000"/>
        </a:spcBef>
        <a:spcAft>
          <a:spcPct val="0"/>
        </a:spcAft>
        <a:buChar char="»"/>
        <a:defRPr sz="2000">
          <a:solidFill>
            <a:schemeClr val="tx1"/>
          </a:solidFill>
          <a:latin typeface="Times" pitchFamily="18" charset="0"/>
        </a:defRPr>
      </a:lvl6pPr>
      <a:lvl7pPr marL="2971800" indent="-228600" algn="l" rtl="0" eaLnBrk="0" fontAlgn="base" hangingPunct="0">
        <a:spcBef>
          <a:spcPct val="20000"/>
        </a:spcBef>
        <a:spcAft>
          <a:spcPct val="0"/>
        </a:spcAft>
        <a:buChar char="»"/>
        <a:defRPr sz="2000">
          <a:solidFill>
            <a:schemeClr val="tx1"/>
          </a:solidFill>
          <a:latin typeface="Times" pitchFamily="18" charset="0"/>
        </a:defRPr>
      </a:lvl7pPr>
      <a:lvl8pPr marL="3429000" indent="-228600" algn="l" rtl="0" eaLnBrk="0" fontAlgn="base" hangingPunct="0">
        <a:spcBef>
          <a:spcPct val="20000"/>
        </a:spcBef>
        <a:spcAft>
          <a:spcPct val="0"/>
        </a:spcAft>
        <a:buChar char="»"/>
        <a:defRPr sz="2000">
          <a:solidFill>
            <a:schemeClr val="tx1"/>
          </a:solidFill>
          <a:latin typeface="Times" pitchFamily="18" charset="0"/>
        </a:defRPr>
      </a:lvl8pPr>
      <a:lvl9pPr marL="3886200" indent="-228600" algn="l" rtl="0" eaLnBrk="0" fontAlgn="base" hangingPunct="0">
        <a:spcBef>
          <a:spcPct val="20000"/>
        </a:spcBef>
        <a:spcAft>
          <a:spcPct val="0"/>
        </a:spcAft>
        <a:buChar char="»"/>
        <a:defRPr sz="2000">
          <a:solidFill>
            <a:schemeClr val="tx1"/>
          </a:solidFill>
          <a:latin typeface="Times"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p:cNvSpPr/>
          <p:nvPr/>
        </p:nvSpPr>
        <p:spPr>
          <a:xfrm>
            <a:off x="8686800" y="6400800"/>
            <a:ext cx="4572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3" name="Text Placeholder 2"/>
          <p:cNvSpPr>
            <a:spLocks noGrp="1"/>
          </p:cNvSpPr>
          <p:nvPr>
            <p:ph type="body" idx="1"/>
          </p:nvPr>
        </p:nvSpPr>
        <p:spPr>
          <a:xfrm>
            <a:off x="1143000" y="1524001"/>
            <a:ext cx="7696200" cy="46481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26" name="Group 25"/>
          <p:cNvGrpSpPr/>
          <p:nvPr/>
        </p:nvGrpSpPr>
        <p:grpSpPr>
          <a:xfrm rot="10800000" flipH="1" flipV="1">
            <a:off x="0" y="233854"/>
            <a:ext cx="990600" cy="604345"/>
            <a:chOff x="0" y="228600"/>
            <a:chExt cx="7543800" cy="1130808"/>
          </a:xfrm>
        </p:grpSpPr>
        <p:sp>
          <p:nvSpPr>
            <p:cNvPr id="10" name="Rectangle 9"/>
            <p:cNvSpPr/>
            <p:nvPr userDrawn="1"/>
          </p:nvSpPr>
          <p:spPr>
            <a:xfrm>
              <a:off x="0" y="228600"/>
              <a:ext cx="6172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7" name="Rectangle 16"/>
            <p:cNvSpPr/>
            <p:nvPr userDrawn="1"/>
          </p:nvSpPr>
          <p:spPr>
            <a:xfrm>
              <a:off x="0" y="640080"/>
              <a:ext cx="75438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9" name="Rectangle 18"/>
            <p:cNvSpPr/>
            <p:nvPr userDrawn="1"/>
          </p:nvSpPr>
          <p:spPr>
            <a:xfrm>
              <a:off x="0" y="1054608"/>
              <a:ext cx="48006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grpSp>
      <p:sp>
        <p:nvSpPr>
          <p:cNvPr id="22" name="Footer Placeholder 4"/>
          <p:cNvSpPr>
            <a:spLocks noGrp="1"/>
          </p:cNvSpPr>
          <p:nvPr>
            <p:ph type="ftr" sz="quarter" idx="3"/>
          </p:nvPr>
        </p:nvSpPr>
        <p:spPr>
          <a:xfrm rot="5400000">
            <a:off x="7974775" y="5247768"/>
            <a:ext cx="2119313" cy="182561"/>
          </a:xfrm>
          <a:prstGeom prst="rect">
            <a:avLst/>
          </a:prstGeom>
        </p:spPr>
        <p:txBody>
          <a:bodyPr/>
          <a:lstStyle>
            <a:lvl1pPr>
              <a:defRPr sz="600">
                <a:latin typeface="Melior Com" pitchFamily="18" charset="0"/>
              </a:defRPr>
            </a:lvl1pPr>
          </a:lstStyle>
          <a:p>
            <a:pPr eaLnBrk="1" fontAlgn="auto" hangingPunct="1">
              <a:spcBef>
                <a:spcPts val="0"/>
              </a:spcBef>
              <a:spcAft>
                <a:spcPts val="0"/>
              </a:spcAft>
            </a:pPr>
            <a:r>
              <a:rPr lang="en-US" dirty="0" smtClean="0">
                <a:solidFill>
                  <a:srgbClr val="25282A"/>
                </a:solidFill>
                <a:sym typeface="Symbol"/>
              </a:rPr>
              <a:t>Truven Health Analytics, Proprietary and Confidential, 2013</a:t>
            </a:r>
            <a:endParaRPr lang="en-US" dirty="0">
              <a:solidFill>
                <a:srgbClr val="25282A"/>
              </a:solidFill>
              <a:sym typeface="Symbol"/>
            </a:endParaRPr>
          </a:p>
        </p:txBody>
      </p:sp>
      <p:sp>
        <p:nvSpPr>
          <p:cNvPr id="6" name="Slide Number Placeholder 5"/>
          <p:cNvSpPr>
            <a:spLocks noGrp="1"/>
          </p:cNvSpPr>
          <p:nvPr>
            <p:ph type="sldNum" sz="quarter" idx="4"/>
          </p:nvPr>
        </p:nvSpPr>
        <p:spPr>
          <a:xfrm>
            <a:off x="8610600" y="6400800"/>
            <a:ext cx="533400" cy="228600"/>
          </a:xfrm>
          <a:prstGeom prst="rect">
            <a:avLst/>
          </a:prstGeom>
        </p:spPr>
        <p:txBody>
          <a:bodyPr vert="horz" lIns="91440" tIns="45720" rIns="91440" bIns="45720" rtlCol="0" anchor="ctr"/>
          <a:lstStyle>
            <a:lvl1pPr algn="r">
              <a:defRPr sz="1000" b="1">
                <a:solidFill>
                  <a:schemeClr val="bg1"/>
                </a:solidFill>
                <a:latin typeface="Melior Com" pitchFamily="18" charset="0"/>
                <a:cs typeface="Gotham Bold" pitchFamily="50" charset="0"/>
              </a:defRPr>
            </a:lvl1pPr>
          </a:lstStyle>
          <a:p>
            <a:pPr eaLnBrk="1" fontAlgn="auto" hangingPunct="1">
              <a:spcBef>
                <a:spcPts val="0"/>
              </a:spcBef>
              <a:spcAft>
                <a:spcPts val="0"/>
              </a:spcAft>
            </a:pPr>
            <a:fld id="{F66C81C8-30C7-40FE-93BD-3E6CEA768011}" type="slidenum">
              <a:rPr lang="en-US" smtClean="0">
                <a:solidFill>
                  <a:prstClr val="white"/>
                </a:solidFill>
              </a:rPr>
              <a:pPr eaLnBrk="1" fontAlgn="auto" hangingPunct="1">
                <a:spcBef>
                  <a:spcPts val="0"/>
                </a:spcBef>
                <a:spcAft>
                  <a:spcPts val="0"/>
                </a:spcAft>
              </a:pPr>
              <a:t>‹#›</a:t>
            </a:fld>
            <a:endParaRPr lang="en-US" dirty="0">
              <a:solidFill>
                <a:prstClr val="white"/>
              </a:solidFill>
            </a:endParaRPr>
          </a:p>
        </p:txBody>
      </p:sp>
      <p:pic>
        <p:nvPicPr>
          <p:cNvPr id="11" name="Picture 10" descr="tru_logo_4cp_pos_noTM.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52400" y="6019800"/>
            <a:ext cx="2070244" cy="838200"/>
          </a:xfrm>
          <a:prstGeom prst="rect">
            <a:avLst/>
          </a:prstGeom>
        </p:spPr>
      </p:pic>
    </p:spTree>
    <p:extLst>
      <p:ext uri="{BB962C8B-B14F-4D97-AF65-F5344CB8AC3E}">
        <p14:creationId xmlns:p14="http://schemas.microsoft.com/office/powerpoint/2010/main" val="939070624"/>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5" r:id="rId16"/>
    <p:sldLayoutId id="2147483806" r:id="rId17"/>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2"/>
        </a:buClr>
        <a:buFont typeface="Wingdings" charset="2"/>
        <a:buChar char="§"/>
        <a:defRPr sz="2000" b="0" i="0" kern="1200">
          <a:solidFill>
            <a:schemeClr val="tx1"/>
          </a:solidFill>
          <a:latin typeface="Arial"/>
          <a:ea typeface="+mn-ea"/>
          <a:cs typeface="Arial"/>
        </a:defRPr>
      </a:lvl1pPr>
      <a:lvl2pPr marL="742950" indent="-285750" algn="l" defTabSz="914400" rtl="0" eaLnBrk="1" latinLnBrk="0" hangingPunct="1">
        <a:spcBef>
          <a:spcPct val="20000"/>
        </a:spcBef>
        <a:buClr>
          <a:schemeClr val="accent2"/>
        </a:buClr>
        <a:buFont typeface="Wingdings" charset="2"/>
        <a:buChar char="§"/>
        <a:defRPr sz="1800" b="0" i="0" kern="1200">
          <a:solidFill>
            <a:schemeClr val="tx1"/>
          </a:solidFill>
          <a:latin typeface="Arial"/>
          <a:ea typeface="+mn-ea"/>
          <a:cs typeface="Arial"/>
        </a:defRPr>
      </a:lvl2pPr>
      <a:lvl3pPr marL="1143000" indent="-228600" algn="l" defTabSz="914400" rtl="0" eaLnBrk="1" latinLnBrk="0" hangingPunct="1">
        <a:spcBef>
          <a:spcPct val="20000"/>
        </a:spcBef>
        <a:buClr>
          <a:schemeClr val="accent2"/>
        </a:buClr>
        <a:buFont typeface="Wingdings" charset="2"/>
        <a:buChar char="§"/>
        <a:defRPr sz="1600" b="0" i="0" kern="1200">
          <a:solidFill>
            <a:schemeClr val="tx1"/>
          </a:solidFill>
          <a:latin typeface="Arial"/>
          <a:ea typeface="+mn-ea"/>
          <a:cs typeface="Arial"/>
        </a:defRPr>
      </a:lvl3pPr>
      <a:lvl4pPr marL="1600200" indent="-228600" algn="l" defTabSz="914400" rtl="0" eaLnBrk="1" latinLnBrk="0" hangingPunct="1">
        <a:spcBef>
          <a:spcPct val="20000"/>
        </a:spcBef>
        <a:buClr>
          <a:schemeClr val="accent2"/>
        </a:buClr>
        <a:buSzPct val="100000"/>
        <a:buFont typeface="Wingdings" charset="2"/>
        <a:buChar char="§"/>
        <a:defRPr sz="1400" b="0" i="0" kern="1200">
          <a:solidFill>
            <a:schemeClr val="tx1"/>
          </a:solidFill>
          <a:latin typeface="Arial"/>
          <a:ea typeface="+mn-ea"/>
          <a:cs typeface="Arial"/>
        </a:defRPr>
      </a:lvl4pPr>
      <a:lvl5pPr marL="2057400" indent="-228600" algn="l" defTabSz="914400" rtl="0" eaLnBrk="1" latinLnBrk="0" hangingPunct="1">
        <a:spcBef>
          <a:spcPct val="20000"/>
        </a:spcBef>
        <a:buClr>
          <a:schemeClr val="accent2"/>
        </a:buClr>
        <a:buFont typeface="Wingdings" charset="2"/>
        <a:buChar char="§"/>
        <a:defRPr sz="1200" b="0" i="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1.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1.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1.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hpoe.org/resources/hpoehretaha-guides/1357" TargetMode="External"/><Relationship Id="rId5" Type="http://schemas.openxmlformats.org/officeDocument/2006/relationships/hyperlink" Target="http://www.hpoe.org/resources/hpoehretaha-guides/1360" TargetMode="External"/><Relationship Id="rId4" Type="http://schemas.openxmlformats.org/officeDocument/2006/relationships/hyperlink" Target="http://www.hpoe.org/" TargetMode="External"/><Relationship Id="rId9" Type="http://schemas.openxmlformats.org/officeDocument/2006/relationships/image" Target="../media/image14.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www.hpoe.org/future-metrics-1to4" TargetMode="External"/><Relationship Id="rId2" Type="http://schemas.openxmlformats.org/officeDocument/2006/relationships/hyperlink" Target="http://www.hpoe.org/"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p:nvPr>
        </p:nvSpPr>
        <p:spPr>
          <a:xfrm>
            <a:off x="1219200" y="1066800"/>
            <a:ext cx="7696200" cy="1752600"/>
          </a:xfrm>
        </p:spPr>
        <p:txBody>
          <a:bodyPr/>
          <a:lstStyle/>
          <a:p>
            <a:pPr algn="ctr"/>
            <a:r>
              <a:rPr lang="en-US" sz="5400" dirty="0" smtClean="0">
                <a:latin typeface="Arial" charset="0"/>
                <a:cs typeface="Arial" charset="0"/>
              </a:rPr>
              <a:t>Second Curve of Health Care</a:t>
            </a:r>
            <a:endParaRPr lang="en-US" sz="5400" dirty="0"/>
          </a:p>
        </p:txBody>
      </p:sp>
      <p:sp>
        <p:nvSpPr>
          <p:cNvPr id="4" name="Title 2"/>
          <p:cNvSpPr txBox="1">
            <a:spLocks/>
          </p:cNvSpPr>
          <p:nvPr/>
        </p:nvSpPr>
        <p:spPr bwMode="auto">
          <a:xfrm>
            <a:off x="1143000" y="3276600"/>
            <a:ext cx="7696200" cy="17526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algn="ctr" eaLnBrk="1" hangingPunct="1">
              <a:lnSpc>
                <a:spcPct val="110000"/>
              </a:lnSpc>
            </a:pPr>
            <a:r>
              <a:rPr lang="en-US" sz="2000" i="1" dirty="0" smtClean="0">
                <a:latin typeface="Arial" charset="0"/>
                <a:cs typeface="Arial" charset="0"/>
              </a:rPr>
              <a:t>April 2013</a:t>
            </a:r>
            <a:endParaRPr lang="en-US" sz="2000" i="1" dirty="0">
              <a:latin typeface="Arial" charset="0"/>
              <a:cs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017777" y="0"/>
            <a:ext cx="81262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b="1" dirty="0">
                <a:solidFill>
                  <a:schemeClr val="bg1"/>
                </a:solidFill>
              </a:rPr>
              <a:t>Strategy #1:  </a:t>
            </a:r>
            <a:r>
              <a:rPr lang="en-US" b="1" u="sng" dirty="0">
                <a:solidFill>
                  <a:schemeClr val="bg1"/>
                </a:solidFill>
              </a:rPr>
              <a:t>Aligning</a:t>
            </a:r>
            <a:r>
              <a:rPr lang="en-US" b="1" dirty="0">
                <a:solidFill>
                  <a:schemeClr val="bg1"/>
                </a:solidFill>
              </a:rPr>
              <a:t> Hospitals, Physicians and Other Providers Across the Continuum of Care</a:t>
            </a:r>
          </a:p>
        </p:txBody>
      </p:sp>
      <p:sp>
        <p:nvSpPr>
          <p:cNvPr id="6" name="TextBox 5"/>
          <p:cNvSpPr txBox="1"/>
          <p:nvPr/>
        </p:nvSpPr>
        <p:spPr>
          <a:xfrm>
            <a:off x="990600" y="914400"/>
            <a:ext cx="8153400" cy="461665"/>
          </a:xfrm>
          <a:prstGeom prst="rect">
            <a:avLst/>
          </a:prstGeom>
          <a:noFill/>
        </p:spPr>
        <p:txBody>
          <a:bodyPr wrap="square" rtlCol="0">
            <a:spAutoFit/>
          </a:bodyPr>
          <a:lstStyle/>
          <a:p>
            <a:r>
              <a:rPr lang="en-US" dirty="0" smtClean="0"/>
              <a:t>Evaluation metrics for first to second curve</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083550997"/>
              </p:ext>
            </p:extLst>
          </p:nvPr>
        </p:nvGraphicFramePr>
        <p:xfrm>
          <a:off x="1017776" y="1410631"/>
          <a:ext cx="7969569" cy="5379720"/>
        </p:xfrm>
        <a:graphic>
          <a:graphicData uri="http://schemas.openxmlformats.org/drawingml/2006/table">
            <a:tbl>
              <a:tblPr firstRow="1" bandRow="1">
                <a:tableStyleId>{5C22544A-7EE6-4342-B048-85BDC9FD1C3A}</a:tableStyleId>
              </a:tblPr>
              <a:tblGrid>
                <a:gridCol w="2727766"/>
                <a:gridCol w="2625186"/>
                <a:gridCol w="2616617"/>
              </a:tblGrid>
              <a:tr h="205274">
                <a:tc>
                  <a:txBody>
                    <a:bodyPr/>
                    <a:lstStyle/>
                    <a:p>
                      <a:pPr algn="ctr"/>
                      <a:r>
                        <a:rPr lang="en-US" sz="1200" i="0" dirty="0" smtClean="0">
                          <a:solidFill>
                            <a:schemeClr val="tx1"/>
                          </a:solidFill>
                          <a:latin typeface="+mj-lt"/>
                        </a:rPr>
                        <a:t>First Curve 1.0</a:t>
                      </a:r>
                      <a:endParaRPr lang="en-US" sz="1200" i="0" dirty="0">
                        <a:solidFill>
                          <a:schemeClr val="tx1"/>
                        </a:solidFill>
                        <a:latin typeface="+mj-lt"/>
                      </a:endParaRPr>
                    </a:p>
                  </a:txBody>
                  <a:tcPr marT="18288"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i="0" dirty="0" smtClean="0">
                          <a:solidFill>
                            <a:schemeClr val="tx1"/>
                          </a:solidFill>
                          <a:latin typeface="+mj-lt"/>
                        </a:rPr>
                        <a:t>Transitioning</a:t>
                      </a:r>
                      <a:r>
                        <a:rPr lang="en-US" sz="1200" i="0" baseline="0" dirty="0" smtClean="0">
                          <a:solidFill>
                            <a:schemeClr val="tx1"/>
                          </a:solidFill>
                          <a:latin typeface="+mj-lt"/>
                        </a:rPr>
                        <a:t> in the Gap</a:t>
                      </a:r>
                      <a:endParaRPr lang="en-US" sz="1200" i="0" dirty="0">
                        <a:solidFill>
                          <a:schemeClr val="tx1"/>
                        </a:solidFill>
                        <a:latin typeface="+mj-lt"/>
                      </a:endParaRPr>
                    </a:p>
                  </a:txBody>
                  <a:tcPr marT="18288"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i="0" dirty="0" smtClean="0">
                          <a:solidFill>
                            <a:schemeClr val="tx1"/>
                          </a:solidFill>
                          <a:latin typeface="+mj-lt"/>
                        </a:rPr>
                        <a:t>Second Curve 2.0</a:t>
                      </a:r>
                      <a:endParaRPr lang="en-US" sz="1200" i="0" dirty="0">
                        <a:solidFill>
                          <a:schemeClr val="tx1"/>
                        </a:solidFill>
                        <a:latin typeface="+mj-lt"/>
                      </a:endParaRPr>
                    </a:p>
                  </a:txBody>
                  <a:tcPr marT="18288"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1019">
                <a:tc gridSpan="3">
                  <a:txBody>
                    <a:bodyPr/>
                    <a:lstStyle/>
                    <a:p>
                      <a:r>
                        <a:rPr lang="en-US" sz="1100" b="1" i="1" dirty="0" smtClean="0">
                          <a:solidFill>
                            <a:schemeClr val="tx1"/>
                          </a:solidFill>
                          <a:latin typeface="+mj-lt"/>
                        </a:rPr>
                        <a:t>Percentage of aligned and engaged physicians</a:t>
                      </a:r>
                      <a:endParaRPr lang="en-US" sz="1100" b="1" i="1" dirty="0">
                        <a:solidFill>
                          <a:schemeClr val="tx1"/>
                        </a:solidFill>
                        <a:latin typeface="+mj-lt"/>
                      </a:endParaRPr>
                    </a:p>
                  </a:txBody>
                  <a:tcPr marT="18288"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F"/>
                    </a:solidFill>
                  </a:tcPr>
                </a:tc>
                <a:tc hMerge="1">
                  <a:txBody>
                    <a:bodyPr/>
                    <a:lstStyle/>
                    <a:p>
                      <a:endParaRPr lang="en-US"/>
                    </a:p>
                  </a:txBody>
                  <a:tcPr/>
                </a:tc>
                <a:tc hMerge="1">
                  <a:txBody>
                    <a:bodyPr/>
                    <a:lstStyle/>
                    <a:p>
                      <a:endParaRPr lang="en-US"/>
                    </a:p>
                  </a:txBody>
                  <a:tcPr/>
                </a:tc>
              </a:tr>
              <a:tr h="607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smtClean="0">
                          <a:solidFill>
                            <a:schemeClr val="dk1"/>
                          </a:solidFill>
                          <a:latin typeface="+mn-lt"/>
                          <a:ea typeface="+mn-ea"/>
                          <a:cs typeface="+mn-cs"/>
                        </a:rPr>
                        <a:t>Limited </a:t>
                      </a:r>
                      <a:r>
                        <a:rPr lang="en-US" sz="1000" b="0" i="0" u="none" strike="noStrike" kern="1200" baseline="0" dirty="0" smtClean="0">
                          <a:solidFill>
                            <a:schemeClr val="dk1"/>
                          </a:solidFill>
                          <a:latin typeface="+mn-lt"/>
                          <a:ea typeface="+mn-ea"/>
                          <a:cs typeface="+mn-cs"/>
                        </a:rPr>
                        <a:t>structural physician alignment that exists through relationships (ownership, partnership, affiliation) or other collaboration.	</a:t>
                      </a:r>
                    </a:p>
                  </a:txBody>
                  <a:tcPr marT="18288"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smtClean="0">
                          <a:solidFill>
                            <a:schemeClr val="dk1"/>
                          </a:solidFill>
                          <a:latin typeface="+mn-lt"/>
                          <a:ea typeface="+mn-ea"/>
                          <a:cs typeface="+mn-cs"/>
                        </a:rPr>
                        <a:t>Moderate </a:t>
                      </a:r>
                      <a:r>
                        <a:rPr lang="en-US" sz="1000" b="0" i="0" u="none" strike="noStrike" kern="1200" baseline="0" dirty="0" smtClean="0">
                          <a:solidFill>
                            <a:schemeClr val="dk1"/>
                          </a:solidFill>
                          <a:latin typeface="+mn-lt"/>
                          <a:ea typeface="+mn-ea"/>
                          <a:cs typeface="+mn-cs"/>
                        </a:rPr>
                        <a:t>degree of physician alignment with some financial interdependence, structural relationships or collaboration on strategic initiatives.</a:t>
                      </a:r>
                    </a:p>
                  </a:txBody>
                  <a:tcPr marT="18288"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1" i="0" u="none" strike="noStrike" kern="1200" baseline="0" dirty="0" smtClean="0">
                          <a:solidFill>
                            <a:schemeClr val="dk1"/>
                          </a:solidFill>
                          <a:latin typeface="+mn-lt"/>
                          <a:ea typeface="+mn-ea"/>
                          <a:cs typeface="+mn-cs"/>
                        </a:rPr>
                        <a:t>All</a:t>
                      </a:r>
                      <a:r>
                        <a:rPr lang="en-US" sz="1000" b="0" i="0" u="none" strike="noStrike" kern="1200" baseline="0" dirty="0" smtClean="0">
                          <a:solidFill>
                            <a:schemeClr val="dk1"/>
                          </a:solidFill>
                          <a:latin typeface="+mn-lt"/>
                          <a:ea typeface="+mn-ea"/>
                          <a:cs typeface="+mn-cs"/>
                        </a:rPr>
                        <a:t> affiliated physicians are aligned across all dimensions (structural relationships, financial interdependence, culture, strategic collaboration).</a:t>
                      </a:r>
                    </a:p>
                  </a:txBody>
                  <a:tcPr marT="18288"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07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smtClean="0">
                          <a:solidFill>
                            <a:schemeClr val="dk1"/>
                          </a:solidFill>
                          <a:latin typeface="+mn-lt"/>
                          <a:ea typeface="+mn-ea"/>
                          <a:cs typeface="+mn-cs"/>
                        </a:rPr>
                        <a:t>Minimal </a:t>
                      </a:r>
                      <a:r>
                        <a:rPr lang="en-US" sz="1000" b="0" i="0" u="none" strike="noStrike" kern="1200" baseline="0" dirty="0" smtClean="0">
                          <a:solidFill>
                            <a:schemeClr val="dk1"/>
                          </a:solidFill>
                          <a:latin typeface="+mn-lt"/>
                          <a:ea typeface="+mn-ea"/>
                          <a:cs typeface="+mn-cs"/>
                        </a:rPr>
                        <a:t>level of engagement and collaboration among affiliated and employed physicians on strategic initiatives. 	</a:t>
                      </a:r>
                    </a:p>
                  </a:txBody>
                  <a:tcPr marT="18288"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smtClean="0">
                          <a:solidFill>
                            <a:schemeClr val="dk1"/>
                          </a:solidFill>
                          <a:latin typeface="+mn-lt"/>
                          <a:ea typeface="+mn-ea"/>
                          <a:cs typeface="+mn-cs"/>
                        </a:rPr>
                        <a:t>Moderate </a:t>
                      </a:r>
                      <a:r>
                        <a:rPr lang="en-US" sz="1000" b="0" i="0" u="none" strike="noStrike" kern="1200" baseline="0" dirty="0" smtClean="0">
                          <a:solidFill>
                            <a:schemeClr val="dk1"/>
                          </a:solidFill>
                          <a:latin typeface="+mn-lt"/>
                          <a:ea typeface="+mn-ea"/>
                          <a:cs typeface="+mn-cs"/>
                        </a:rPr>
                        <a:t>degree of engagement and collaboration among affiliated and employed physicians on strategic initiatives. </a:t>
                      </a:r>
                      <a:endParaRPr lang="en-US" sz="1000" b="1" i="1" u="none" strike="noStrike" kern="1200" baseline="0" dirty="0" smtClean="0">
                        <a:solidFill>
                          <a:schemeClr val="bg1"/>
                        </a:solidFill>
                        <a:latin typeface="+mn-lt"/>
                        <a:ea typeface="+mn-ea"/>
                        <a:cs typeface="+mn-cs"/>
                      </a:endParaRPr>
                    </a:p>
                  </a:txBody>
                  <a:tcPr marT="18288"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smtClean="0">
                          <a:solidFill>
                            <a:schemeClr val="dk1"/>
                          </a:solidFill>
                          <a:latin typeface="+mn-lt"/>
                          <a:ea typeface="+mn-ea"/>
                          <a:cs typeface="+mn-cs"/>
                        </a:rPr>
                        <a:t>All</a:t>
                      </a:r>
                      <a:r>
                        <a:rPr lang="en-US" sz="1000" b="0" i="0" u="none" strike="noStrike" kern="1200" baseline="0" dirty="0" smtClean="0">
                          <a:solidFill>
                            <a:schemeClr val="dk1"/>
                          </a:solidFill>
                          <a:latin typeface="+mn-lt"/>
                          <a:ea typeface="+mn-ea"/>
                          <a:cs typeface="+mn-cs"/>
                        </a:rPr>
                        <a:t> affiliated and employed physicians are engaged, collaborative and participative in all major strategic initiatives.</a:t>
                      </a:r>
                      <a:endParaRPr lang="en-US" sz="1000" b="1" i="1" u="none" strike="noStrike" kern="1200" baseline="0" dirty="0" smtClean="0">
                        <a:solidFill>
                          <a:schemeClr val="bg1"/>
                        </a:solidFill>
                        <a:latin typeface="+mn-lt"/>
                        <a:ea typeface="+mn-ea"/>
                        <a:cs typeface="+mn-cs"/>
                      </a:endParaRPr>
                    </a:p>
                  </a:txBody>
                  <a:tcPr marT="18288"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07585">
                <a:tc>
                  <a:txBody>
                    <a:bodyPr/>
                    <a:lstStyle/>
                    <a:p>
                      <a:r>
                        <a:rPr lang="en-US" sz="1000" b="0" i="0" u="none" strike="noStrike" baseline="0" dirty="0" smtClean="0">
                          <a:solidFill>
                            <a:srgbClr val="221E1F"/>
                          </a:solidFill>
                          <a:latin typeface="+mn-lt"/>
                        </a:rPr>
                        <a:t>Physicians </a:t>
                      </a:r>
                      <a:r>
                        <a:rPr lang="en-US" sz="1000" b="1" i="0" u="none" strike="noStrike" baseline="0" dirty="0" smtClean="0">
                          <a:solidFill>
                            <a:srgbClr val="221E1F"/>
                          </a:solidFill>
                          <a:latin typeface="+mn-lt"/>
                        </a:rPr>
                        <a:t>have not </a:t>
                      </a:r>
                      <a:r>
                        <a:rPr lang="en-US" sz="1000" b="0" i="0" u="none" strike="noStrike" baseline="0" dirty="0" smtClean="0">
                          <a:solidFill>
                            <a:srgbClr val="221E1F"/>
                          </a:solidFill>
                          <a:latin typeface="+mn-lt"/>
                        </a:rPr>
                        <a:t>been surveyed on engagement.		</a:t>
                      </a:r>
                    </a:p>
                  </a:txBody>
                  <a:tcPr marT="18288"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0" i="0" u="none" strike="noStrike" baseline="0" dirty="0" smtClean="0">
                          <a:solidFill>
                            <a:srgbClr val="221E1F"/>
                          </a:solidFill>
                          <a:latin typeface="+mn-lt"/>
                        </a:rPr>
                        <a:t>Physician engagement survey data </a:t>
                      </a:r>
                      <a:r>
                        <a:rPr lang="en-US" sz="1000" b="1" i="0" u="none" strike="noStrike" baseline="0" dirty="0" smtClean="0">
                          <a:solidFill>
                            <a:srgbClr val="221E1F"/>
                          </a:solidFill>
                          <a:latin typeface="+mn-lt"/>
                        </a:rPr>
                        <a:t>has been analyzed</a:t>
                      </a:r>
                      <a:r>
                        <a:rPr lang="en-US" sz="1000" b="0" i="0" u="none" strike="noStrike" baseline="0" dirty="0" smtClean="0">
                          <a:solidFill>
                            <a:srgbClr val="221E1F"/>
                          </a:solidFill>
                          <a:latin typeface="+mn-lt"/>
                        </a:rPr>
                        <a:t>; however, no corrective actions have been implemented.	</a:t>
                      </a:r>
                    </a:p>
                  </a:txBody>
                  <a:tcPr marT="18288"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smtClean="0">
                          <a:solidFill>
                            <a:schemeClr val="dk1"/>
                          </a:solidFill>
                          <a:latin typeface="+mn-lt"/>
                          <a:ea typeface="+mn-ea"/>
                          <a:cs typeface="+mn-cs"/>
                        </a:rPr>
                        <a:t>Physician engagement survey data has been </a:t>
                      </a:r>
                      <a:r>
                        <a:rPr lang="en-US" sz="1000" b="1" i="0" u="none" strike="noStrike" kern="1200" baseline="0" dirty="0" smtClean="0">
                          <a:solidFill>
                            <a:schemeClr val="dk1"/>
                          </a:solidFill>
                          <a:latin typeface="+mn-lt"/>
                          <a:ea typeface="+mn-ea"/>
                          <a:cs typeface="+mn-cs"/>
                        </a:rPr>
                        <a:t>analyzed</a:t>
                      </a:r>
                      <a:r>
                        <a:rPr lang="en-US" sz="1000" b="0" i="0" u="none" strike="noStrike" kern="1200" baseline="0" dirty="0" smtClean="0">
                          <a:solidFill>
                            <a:schemeClr val="dk1"/>
                          </a:solidFill>
                          <a:latin typeface="+mn-lt"/>
                          <a:ea typeface="+mn-ea"/>
                          <a:cs typeface="+mn-cs"/>
                        </a:rPr>
                        <a:t> and improvement actions have been </a:t>
                      </a:r>
                      <a:r>
                        <a:rPr lang="en-US" sz="1000" b="1" i="0" u="none" strike="noStrike" kern="1200" baseline="0" dirty="0" smtClean="0">
                          <a:solidFill>
                            <a:schemeClr val="dk1"/>
                          </a:solidFill>
                          <a:latin typeface="+mn-lt"/>
                          <a:ea typeface="+mn-ea"/>
                          <a:cs typeface="+mn-cs"/>
                        </a:rPr>
                        <a:t>implemented</a:t>
                      </a:r>
                      <a:r>
                        <a:rPr lang="en-US" sz="1000" b="0" i="0" u="none" strike="noStrike" kern="1200" baseline="0" dirty="0" smtClean="0">
                          <a:solidFill>
                            <a:schemeClr val="dk1"/>
                          </a:solidFill>
                          <a:latin typeface="+mn-lt"/>
                          <a:ea typeface="+mn-ea"/>
                          <a:cs typeface="+mn-cs"/>
                        </a:rPr>
                        <a:t> with positive results.</a:t>
                      </a:r>
                      <a:endParaRPr lang="en-US" sz="1000" b="1" i="1" u="none" strike="noStrike" kern="1200" baseline="0" dirty="0" smtClean="0">
                        <a:solidFill>
                          <a:schemeClr val="bg1"/>
                        </a:solidFill>
                        <a:latin typeface="+mn-lt"/>
                        <a:ea typeface="+mn-ea"/>
                        <a:cs typeface="+mn-cs"/>
                      </a:endParaRPr>
                    </a:p>
                  </a:txBody>
                  <a:tcPr marT="18288"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529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smtClean="0">
                          <a:solidFill>
                            <a:schemeClr val="dk1"/>
                          </a:solidFill>
                          <a:latin typeface="+mn-lt"/>
                          <a:ea typeface="+mn-ea"/>
                          <a:cs typeface="+mn-cs"/>
                        </a:rPr>
                        <a:t>Physician recruitment and contracting process </a:t>
                      </a:r>
                      <a:r>
                        <a:rPr lang="en-US" sz="1000" b="1" i="0" u="none" strike="noStrike" kern="1200" baseline="0" dirty="0" smtClean="0">
                          <a:solidFill>
                            <a:schemeClr val="dk1"/>
                          </a:solidFill>
                          <a:latin typeface="+mn-lt"/>
                          <a:ea typeface="+mn-ea"/>
                          <a:cs typeface="+mn-cs"/>
                        </a:rPr>
                        <a:t>do not </a:t>
                      </a:r>
                      <a:r>
                        <a:rPr lang="en-US" sz="1000" b="0" i="0" u="none" strike="noStrike" kern="1200" baseline="0" dirty="0" smtClean="0">
                          <a:solidFill>
                            <a:schemeClr val="dk1"/>
                          </a:solidFill>
                          <a:latin typeface="+mn-lt"/>
                          <a:ea typeface="+mn-ea"/>
                          <a:cs typeface="+mn-cs"/>
                        </a:rPr>
                        <a:t>include assessment or formalized agreement on cultural/mission fit.	</a:t>
                      </a:r>
                    </a:p>
                  </a:txBody>
                  <a:tcPr marT="18288"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smtClean="0">
                          <a:solidFill>
                            <a:schemeClr val="dk1"/>
                          </a:solidFill>
                          <a:latin typeface="+mn-lt"/>
                          <a:ea typeface="+mn-ea"/>
                          <a:cs typeface="+mn-cs"/>
                        </a:rPr>
                        <a:t>Recruitment and contracting process for all physicians includes a cultural fit </a:t>
                      </a:r>
                      <a:r>
                        <a:rPr lang="en-US" sz="1000" b="1" i="0" u="none" strike="noStrike" kern="1200" baseline="0" dirty="0" smtClean="0">
                          <a:solidFill>
                            <a:schemeClr val="dk1"/>
                          </a:solidFill>
                          <a:latin typeface="+mn-lt"/>
                          <a:ea typeface="+mn-ea"/>
                          <a:cs typeface="+mn-cs"/>
                        </a:rPr>
                        <a:t>assessment </a:t>
                      </a:r>
                      <a:r>
                        <a:rPr lang="en-US" sz="1000" b="0" i="0" u="none" strike="noStrike" kern="1200" baseline="0" dirty="0" smtClean="0">
                          <a:solidFill>
                            <a:schemeClr val="dk1"/>
                          </a:solidFill>
                          <a:latin typeface="+mn-lt"/>
                          <a:ea typeface="+mn-ea"/>
                          <a:cs typeface="+mn-cs"/>
                        </a:rPr>
                        <a:t>and </a:t>
                      </a:r>
                      <a:r>
                        <a:rPr lang="en-US" sz="1000" b="1" i="0" u="none" strike="noStrike" kern="1200" baseline="0" dirty="0" smtClean="0">
                          <a:solidFill>
                            <a:schemeClr val="dk1"/>
                          </a:solidFill>
                          <a:latin typeface="+mn-lt"/>
                          <a:ea typeface="+mn-ea"/>
                          <a:cs typeface="+mn-cs"/>
                        </a:rPr>
                        <a:t>some degree </a:t>
                      </a:r>
                      <a:r>
                        <a:rPr lang="en-US" sz="1000" b="0" i="0" u="none" strike="noStrike" kern="1200" baseline="0" dirty="0" smtClean="0">
                          <a:solidFill>
                            <a:schemeClr val="dk1"/>
                          </a:solidFill>
                          <a:latin typeface="+mn-lt"/>
                          <a:ea typeface="+mn-ea"/>
                          <a:cs typeface="+mn-cs"/>
                        </a:rPr>
                        <a:t>of formal code of conduct linked to behavior and mission. </a:t>
                      </a:r>
                      <a:endParaRPr lang="en-US" sz="1000" b="1" i="1" u="none" strike="noStrike" kern="1200" baseline="0" dirty="0" smtClean="0">
                        <a:solidFill>
                          <a:schemeClr val="bg1"/>
                        </a:solidFill>
                        <a:latin typeface="+mn-lt"/>
                        <a:ea typeface="+mn-ea"/>
                        <a:cs typeface="+mn-cs"/>
                      </a:endParaRPr>
                    </a:p>
                  </a:txBody>
                  <a:tcPr marT="18288"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smtClean="0">
                          <a:solidFill>
                            <a:schemeClr val="dk1"/>
                          </a:solidFill>
                          <a:latin typeface="+mn-lt"/>
                          <a:ea typeface="+mn-ea"/>
                          <a:cs typeface="+mn-cs"/>
                        </a:rPr>
                        <a:t>Recruiting and contracting include an </a:t>
                      </a:r>
                      <a:r>
                        <a:rPr lang="en-US" sz="1000" b="1" i="0" u="none" strike="noStrike" kern="1200" baseline="0" dirty="0" smtClean="0">
                          <a:solidFill>
                            <a:schemeClr val="dk1"/>
                          </a:solidFill>
                          <a:latin typeface="+mn-lt"/>
                          <a:ea typeface="+mn-ea"/>
                          <a:cs typeface="+mn-cs"/>
                        </a:rPr>
                        <a:t>assessment</a:t>
                      </a:r>
                      <a:r>
                        <a:rPr lang="en-US" sz="1000" b="0" i="0" u="none" strike="noStrike" kern="1200" baseline="0" dirty="0" smtClean="0">
                          <a:solidFill>
                            <a:schemeClr val="dk1"/>
                          </a:solidFill>
                          <a:latin typeface="+mn-lt"/>
                          <a:ea typeface="+mn-ea"/>
                          <a:cs typeface="+mn-cs"/>
                        </a:rPr>
                        <a:t> of cultural fit as well as a formalized “</a:t>
                      </a:r>
                      <a:r>
                        <a:rPr lang="en-US" sz="1000" b="1" i="0" u="none" strike="noStrike" kern="1200" baseline="0" dirty="0" smtClean="0">
                          <a:solidFill>
                            <a:schemeClr val="dk1"/>
                          </a:solidFill>
                          <a:latin typeface="+mn-lt"/>
                          <a:ea typeface="+mn-ea"/>
                          <a:cs typeface="+mn-cs"/>
                        </a:rPr>
                        <a:t>compact</a:t>
                      </a:r>
                      <a:r>
                        <a:rPr lang="en-US" sz="1000" b="0" i="0" u="none" strike="noStrike" kern="1200" baseline="0" dirty="0" smtClean="0">
                          <a:solidFill>
                            <a:schemeClr val="dk1"/>
                          </a:solidFill>
                          <a:latin typeface="+mn-lt"/>
                          <a:ea typeface="+mn-ea"/>
                          <a:cs typeface="+mn-cs"/>
                        </a:rPr>
                        <a:t>” or code of conduct with mutually agreed on behaviors, values and mission for all physicians.</a:t>
                      </a:r>
                      <a:endParaRPr lang="en-US" sz="1000" b="1" i="1" u="none" strike="noStrike" kern="1200" baseline="0" dirty="0" smtClean="0">
                        <a:solidFill>
                          <a:schemeClr val="bg1"/>
                        </a:solidFill>
                        <a:latin typeface="+mn-lt"/>
                        <a:ea typeface="+mn-ea"/>
                        <a:cs typeface="+mn-cs"/>
                      </a:endParaRPr>
                    </a:p>
                  </a:txBody>
                  <a:tcPr marT="18288"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7825">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i="1" kern="1200" dirty="0" smtClean="0">
                          <a:solidFill>
                            <a:schemeClr val="tx1"/>
                          </a:solidFill>
                          <a:latin typeface="+mj-lt"/>
                          <a:ea typeface="+mn-ea"/>
                          <a:cs typeface="+mn-cs"/>
                        </a:rPr>
                        <a:t>Percentage</a:t>
                      </a:r>
                      <a:r>
                        <a:rPr lang="en-US" sz="1100" b="1" i="1" u="none" strike="noStrike" kern="1200" baseline="0" dirty="0" smtClean="0">
                          <a:solidFill>
                            <a:schemeClr val="tx1"/>
                          </a:solidFill>
                          <a:latin typeface="+mj-lt"/>
                          <a:ea typeface="+mn-ea"/>
                          <a:cs typeface="+mn-cs"/>
                        </a:rPr>
                        <a:t> of physician and other clinical provider contracts containing performance and efficiency incentives aligned with ACO-type incentives </a:t>
                      </a:r>
                      <a:r>
                        <a:rPr lang="en-US" sz="1100" b="1" i="1" u="none" strike="noStrike" kern="1200" baseline="0" dirty="0" smtClean="0">
                          <a:solidFill>
                            <a:schemeClr val="bg1"/>
                          </a:solidFill>
                          <a:latin typeface="+mj-lt"/>
                          <a:ea typeface="+mn-ea"/>
                          <a:cs typeface="+mn-cs"/>
                        </a:rPr>
                        <a:t>	</a:t>
                      </a:r>
                    </a:p>
                  </a:txBody>
                  <a:tcPr marT="18288"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F"/>
                    </a:solidFill>
                  </a:tcPr>
                </a:tc>
                <a:tc hMerge="1">
                  <a:txBody>
                    <a:bodyPr/>
                    <a:lstStyle/>
                    <a:p>
                      <a:endParaRPr lang="en-US"/>
                    </a:p>
                  </a:txBody>
                  <a:tcPr/>
                </a:tc>
                <a:tc hMerge="1">
                  <a:txBody>
                    <a:bodyPr/>
                    <a:lstStyle/>
                    <a:p>
                      <a:endParaRPr lang="en-US"/>
                    </a:p>
                  </a:txBody>
                  <a:tcPr/>
                </a:tc>
              </a:tr>
              <a:tr h="7529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smtClean="0">
                          <a:solidFill>
                            <a:schemeClr val="dk1"/>
                          </a:solidFill>
                          <a:latin typeface="+mn-lt"/>
                          <a:ea typeface="+mn-ea"/>
                          <a:cs typeface="+mn-cs"/>
                        </a:rPr>
                        <a:t>No </a:t>
                      </a:r>
                      <a:r>
                        <a:rPr lang="en-US" sz="1000" b="0" i="0" u="none" strike="noStrike" kern="1200" baseline="0" dirty="0" smtClean="0">
                          <a:solidFill>
                            <a:schemeClr val="dk1"/>
                          </a:solidFill>
                          <a:latin typeface="+mn-lt"/>
                          <a:ea typeface="+mn-ea"/>
                          <a:cs typeface="+mn-cs"/>
                        </a:rPr>
                        <a:t>initiation of new payment models based on performance or value.	</a:t>
                      </a:r>
                      <a:endParaRPr lang="en-US" sz="1000" dirty="0"/>
                    </a:p>
                  </a:txBody>
                  <a:tcPr marT="18288"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smtClean="0">
                          <a:solidFill>
                            <a:schemeClr val="dk1"/>
                          </a:solidFill>
                          <a:latin typeface="+mn-lt"/>
                          <a:ea typeface="+mn-ea"/>
                          <a:cs typeface="+mn-cs"/>
                        </a:rPr>
                        <a:t>Moderate </a:t>
                      </a:r>
                      <a:r>
                        <a:rPr lang="en-US" sz="1000" b="0" i="0" u="none" strike="noStrike" kern="1200" baseline="0" dirty="0" smtClean="0">
                          <a:solidFill>
                            <a:schemeClr val="dk1"/>
                          </a:solidFill>
                          <a:latin typeface="+mn-lt"/>
                          <a:ea typeface="+mn-ea"/>
                          <a:cs typeface="+mn-cs"/>
                        </a:rPr>
                        <a:t>degree of payment models or moderate risk models (bundled payments, shared savings and capitation payments). 	</a:t>
                      </a:r>
                    </a:p>
                  </a:txBody>
                  <a:tcPr marT="18288"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1" i="0" u="none" strike="noStrike" kern="1200" baseline="0" dirty="0" smtClean="0">
                          <a:solidFill>
                            <a:schemeClr val="dk1"/>
                          </a:solidFill>
                          <a:latin typeface="+mn-lt"/>
                          <a:ea typeface="+mn-ea"/>
                          <a:cs typeface="+mn-cs"/>
                        </a:rPr>
                        <a:t>Significant</a:t>
                      </a:r>
                      <a:r>
                        <a:rPr lang="en-US" sz="1000" b="0" i="0" u="none" strike="noStrike" kern="1200" baseline="0" dirty="0" smtClean="0">
                          <a:solidFill>
                            <a:schemeClr val="dk1"/>
                          </a:solidFill>
                          <a:latin typeface="+mn-lt"/>
                          <a:ea typeface="+mn-ea"/>
                          <a:cs typeface="+mn-cs"/>
                        </a:rPr>
                        <a:t> level of reimbursement risk associated with new payment models (bundled payments, two-sided shared savings with both upside and downside risk, or capitation payments).</a:t>
                      </a:r>
                    </a:p>
                  </a:txBody>
                  <a:tcPr marT="18288"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22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smtClean="0">
                          <a:solidFill>
                            <a:schemeClr val="dk1"/>
                          </a:solidFill>
                          <a:latin typeface="+mn-lt"/>
                          <a:ea typeface="+mn-ea"/>
                          <a:cs typeface="+mn-cs"/>
                        </a:rPr>
                        <a:t>No </a:t>
                      </a:r>
                      <a:r>
                        <a:rPr lang="en-US" sz="1000" b="0" i="0" u="none" strike="noStrike" kern="1200" baseline="0" dirty="0" smtClean="0">
                          <a:solidFill>
                            <a:schemeClr val="dk1"/>
                          </a:solidFill>
                          <a:latin typeface="+mn-lt"/>
                          <a:ea typeface="+mn-ea"/>
                          <a:cs typeface="+mn-cs"/>
                        </a:rPr>
                        <a:t>participation in or exploration in adopting an ACO or patient-centered medical home model (PCMH).</a:t>
                      </a:r>
                      <a:endParaRPr lang="en-US" sz="1000" dirty="0"/>
                    </a:p>
                  </a:txBody>
                  <a:tcPr marT="18288"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smtClean="0">
                          <a:solidFill>
                            <a:schemeClr val="dk1"/>
                          </a:solidFill>
                          <a:latin typeface="+mn-lt"/>
                          <a:ea typeface="+mn-ea"/>
                          <a:cs typeface="+mn-cs"/>
                        </a:rPr>
                        <a:t>Participating in a </a:t>
                      </a:r>
                      <a:r>
                        <a:rPr lang="en-US" sz="1000" b="1" i="0" u="none" strike="noStrike" kern="1200" baseline="0" dirty="0" smtClean="0">
                          <a:solidFill>
                            <a:schemeClr val="dk1"/>
                          </a:solidFill>
                          <a:latin typeface="+mn-lt"/>
                          <a:ea typeface="+mn-ea"/>
                          <a:cs typeface="+mn-cs"/>
                        </a:rPr>
                        <a:t>pilot </a:t>
                      </a:r>
                      <a:r>
                        <a:rPr lang="en-US" sz="1000" b="0" i="0" u="none" strike="noStrike" kern="1200" baseline="0" dirty="0" smtClean="0">
                          <a:solidFill>
                            <a:schemeClr val="dk1"/>
                          </a:solidFill>
                          <a:latin typeface="+mn-lt"/>
                          <a:ea typeface="+mn-ea"/>
                          <a:cs typeface="+mn-cs"/>
                        </a:rPr>
                        <a:t>ACO or PCMH program. </a:t>
                      </a:r>
                      <a:endParaRPr lang="en-US" sz="1000" b="1" i="1" u="none" strike="noStrike" baseline="0" dirty="0" smtClean="0">
                        <a:solidFill>
                          <a:schemeClr val="bg1"/>
                        </a:solidFill>
                        <a:latin typeface="+mj-lt"/>
                      </a:endParaRPr>
                    </a:p>
                  </a:txBody>
                  <a:tcPr marT="18288"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1" i="0" u="none" strike="noStrike" kern="1200" baseline="0" dirty="0" smtClean="0">
                          <a:solidFill>
                            <a:schemeClr val="dk1"/>
                          </a:solidFill>
                          <a:latin typeface="+mn-lt"/>
                          <a:ea typeface="+mn-ea"/>
                          <a:cs typeface="+mn-cs"/>
                        </a:rPr>
                        <a:t>Participating</a:t>
                      </a:r>
                      <a:r>
                        <a:rPr lang="en-US" sz="1000" b="0" i="0" u="none" strike="noStrike" kern="1200" baseline="0" dirty="0" smtClean="0">
                          <a:solidFill>
                            <a:schemeClr val="dk1"/>
                          </a:solidFill>
                          <a:latin typeface="+mn-lt"/>
                          <a:ea typeface="+mn-ea"/>
                          <a:cs typeface="+mn-cs"/>
                        </a:rPr>
                        <a:t> in an ACO or PCMH model across a significant population, utilizing value-based incentives.</a:t>
                      </a:r>
                      <a:endParaRPr lang="en-US" sz="1000" b="1" i="1" u="none" strike="noStrike" baseline="0" dirty="0" smtClean="0">
                        <a:solidFill>
                          <a:schemeClr val="bg1"/>
                        </a:solidFill>
                        <a:latin typeface="+mj-lt"/>
                      </a:endParaRPr>
                    </a:p>
                  </a:txBody>
                  <a:tcPr marT="18288"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07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smtClean="0">
                          <a:solidFill>
                            <a:schemeClr val="dk1"/>
                          </a:solidFill>
                          <a:latin typeface="+mn-lt"/>
                          <a:ea typeface="+mn-ea"/>
                          <a:cs typeface="+mn-cs"/>
                        </a:rPr>
                        <a:t>No </a:t>
                      </a:r>
                      <a:r>
                        <a:rPr lang="en-US" sz="1000" b="0" i="0" u="none" strike="noStrike" kern="1200" baseline="0" dirty="0" smtClean="0">
                          <a:solidFill>
                            <a:schemeClr val="dk1"/>
                          </a:solidFill>
                          <a:latin typeface="+mn-lt"/>
                          <a:ea typeface="+mn-ea"/>
                          <a:cs typeface="+mn-cs"/>
                        </a:rPr>
                        <a:t>payment contracts, payment models or compensation linked to performance measures.</a:t>
                      </a:r>
                    </a:p>
                  </a:txBody>
                  <a:tcPr marT="18288"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1" i="0" u="none" strike="noStrike" kern="1200" baseline="0" dirty="0" smtClean="0">
                          <a:solidFill>
                            <a:schemeClr val="dk1"/>
                          </a:solidFill>
                          <a:latin typeface="+mn-lt"/>
                          <a:ea typeface="+mn-ea"/>
                          <a:cs typeface="+mn-cs"/>
                        </a:rPr>
                        <a:t>Some </a:t>
                      </a:r>
                      <a:r>
                        <a:rPr lang="en-US" sz="1000" b="0" i="0" u="none" strike="noStrike" kern="1200" baseline="0" dirty="0" smtClean="0">
                          <a:solidFill>
                            <a:schemeClr val="dk1"/>
                          </a:solidFill>
                          <a:latin typeface="+mn-lt"/>
                          <a:ea typeface="+mn-ea"/>
                          <a:cs typeface="+mn-cs"/>
                        </a:rPr>
                        <a:t>contracts, payment models and compensation tied to performance rewards related to quality, efficiency and patient experience.	</a:t>
                      </a:r>
                      <a:endParaRPr lang="en-US" sz="1000" b="1" i="1" u="none" strike="noStrike" baseline="0" dirty="0" smtClean="0">
                        <a:solidFill>
                          <a:schemeClr val="bg1"/>
                        </a:solidFill>
                        <a:latin typeface="+mj-lt"/>
                      </a:endParaRPr>
                    </a:p>
                  </a:txBody>
                  <a:tcPr marT="18288"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1" i="0" u="none" strike="noStrike" kern="1200" baseline="0" dirty="0" smtClean="0">
                          <a:solidFill>
                            <a:schemeClr val="dk1"/>
                          </a:solidFill>
                          <a:latin typeface="+mn-lt"/>
                          <a:ea typeface="+mn-ea"/>
                          <a:cs typeface="+mn-cs"/>
                        </a:rPr>
                        <a:t>All</a:t>
                      </a:r>
                      <a:r>
                        <a:rPr lang="en-US" sz="1000" b="0" i="0" u="none" strike="noStrike" kern="1200" baseline="0" dirty="0" smtClean="0">
                          <a:solidFill>
                            <a:schemeClr val="dk1"/>
                          </a:solidFill>
                          <a:latin typeface="+mn-lt"/>
                          <a:ea typeface="+mn-ea"/>
                          <a:cs typeface="+mn-cs"/>
                        </a:rPr>
                        <a:t> payment contracts, payment and compensation models are linked to performance results.	</a:t>
                      </a:r>
                      <a:endParaRPr lang="en-US" sz="1000" b="1" i="1" u="none" strike="noStrike" baseline="0" dirty="0" smtClean="0">
                        <a:solidFill>
                          <a:schemeClr val="bg1"/>
                        </a:solidFill>
                        <a:latin typeface="+mj-lt"/>
                      </a:endParaRPr>
                    </a:p>
                  </a:txBody>
                  <a:tcPr marT="18288"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9" name="Right Arrow 8"/>
          <p:cNvSpPr/>
          <p:nvPr/>
        </p:nvSpPr>
        <p:spPr bwMode="auto">
          <a:xfrm>
            <a:off x="3200400" y="1399032"/>
            <a:ext cx="914400" cy="228600"/>
          </a:xfrm>
          <a:prstGeom prst="rightArrow">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p:txBody>
      </p:sp>
      <p:sp>
        <p:nvSpPr>
          <p:cNvPr id="11" name="Right Arrow 10"/>
          <p:cNvSpPr/>
          <p:nvPr/>
        </p:nvSpPr>
        <p:spPr bwMode="auto">
          <a:xfrm>
            <a:off x="6019800" y="1399032"/>
            <a:ext cx="914400" cy="228600"/>
          </a:xfrm>
          <a:prstGeom prst="rightArrow">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34270250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017777" y="0"/>
            <a:ext cx="81262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b="1" dirty="0">
                <a:solidFill>
                  <a:schemeClr val="bg1"/>
                </a:solidFill>
              </a:rPr>
              <a:t>Strategy #1:  </a:t>
            </a:r>
            <a:r>
              <a:rPr lang="en-US" b="1" u="sng" dirty="0">
                <a:solidFill>
                  <a:schemeClr val="bg1"/>
                </a:solidFill>
              </a:rPr>
              <a:t>Aligning</a:t>
            </a:r>
            <a:r>
              <a:rPr lang="en-US" b="1" dirty="0">
                <a:solidFill>
                  <a:schemeClr val="bg1"/>
                </a:solidFill>
              </a:rPr>
              <a:t> Hospitals, Physicians and Other Providers Across the Continuum of Care</a:t>
            </a:r>
          </a:p>
        </p:txBody>
      </p:sp>
      <p:sp>
        <p:nvSpPr>
          <p:cNvPr id="7" name="TextBox 6"/>
          <p:cNvSpPr txBox="1"/>
          <p:nvPr/>
        </p:nvSpPr>
        <p:spPr>
          <a:xfrm>
            <a:off x="990600" y="914400"/>
            <a:ext cx="8153400" cy="461665"/>
          </a:xfrm>
          <a:prstGeom prst="rect">
            <a:avLst/>
          </a:prstGeom>
          <a:noFill/>
        </p:spPr>
        <p:txBody>
          <a:bodyPr wrap="square" rtlCol="0">
            <a:spAutoFit/>
          </a:bodyPr>
          <a:lstStyle/>
          <a:p>
            <a:r>
              <a:rPr lang="en-US" dirty="0" smtClean="0"/>
              <a:t>Evaluation metrics for first to second curve (continued)</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68002403"/>
              </p:ext>
            </p:extLst>
          </p:nvPr>
        </p:nvGraphicFramePr>
        <p:xfrm>
          <a:off x="1111693" y="1410631"/>
          <a:ext cx="7951853" cy="5410060"/>
        </p:xfrm>
        <a:graphic>
          <a:graphicData uri="http://schemas.openxmlformats.org/drawingml/2006/table">
            <a:tbl>
              <a:tblPr firstRow="1" bandRow="1">
                <a:tableStyleId>{5C22544A-7EE6-4342-B048-85BDC9FD1C3A}</a:tableStyleId>
              </a:tblPr>
              <a:tblGrid>
                <a:gridCol w="2393507"/>
                <a:gridCol w="2631440"/>
                <a:gridCol w="2926906"/>
              </a:tblGrid>
              <a:tr h="213579">
                <a:tc>
                  <a:txBody>
                    <a:bodyPr/>
                    <a:lstStyle/>
                    <a:p>
                      <a:pPr algn="ctr"/>
                      <a:r>
                        <a:rPr lang="en-US" sz="1200" i="0" dirty="0" smtClean="0">
                          <a:solidFill>
                            <a:schemeClr val="tx1"/>
                          </a:solidFill>
                          <a:latin typeface="+mj-lt"/>
                        </a:rPr>
                        <a:t>First Curve 1.0</a:t>
                      </a:r>
                      <a:endParaRPr lang="en-US" sz="1200" i="0" dirty="0">
                        <a:solidFill>
                          <a:schemeClr val="tx1"/>
                        </a:solidFill>
                        <a:latin typeface="+mj-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i="0" dirty="0" smtClean="0">
                          <a:solidFill>
                            <a:schemeClr val="tx1"/>
                          </a:solidFill>
                          <a:latin typeface="+mj-lt"/>
                        </a:rPr>
                        <a:t>Transitioning</a:t>
                      </a:r>
                      <a:r>
                        <a:rPr lang="en-US" sz="1200" i="0" baseline="0" dirty="0" smtClean="0">
                          <a:solidFill>
                            <a:schemeClr val="tx1"/>
                          </a:solidFill>
                          <a:latin typeface="+mj-lt"/>
                        </a:rPr>
                        <a:t> in the Gap</a:t>
                      </a:r>
                      <a:endParaRPr lang="en-US" sz="1200" i="0" dirty="0">
                        <a:solidFill>
                          <a:schemeClr val="tx1"/>
                        </a:solidFill>
                        <a:latin typeface="+mj-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i="0" dirty="0" smtClean="0">
                          <a:solidFill>
                            <a:schemeClr val="tx1"/>
                          </a:solidFill>
                          <a:latin typeface="+mj-lt"/>
                        </a:rPr>
                        <a:t>Second Curve 2.0</a:t>
                      </a:r>
                      <a:endParaRPr lang="en-US" sz="1200" i="0" dirty="0">
                        <a:solidFill>
                          <a:schemeClr val="tx1"/>
                        </a:solidFill>
                        <a:latin typeface="+mj-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3579">
                <a:tc gridSpan="3">
                  <a:txBody>
                    <a:bodyPr/>
                    <a:lstStyle/>
                    <a:p>
                      <a:r>
                        <a:rPr lang="en-US" sz="1200" b="1" i="1" u="none" strike="noStrike" baseline="0" dirty="0" smtClean="0">
                          <a:solidFill>
                            <a:schemeClr val="tx1"/>
                          </a:solidFill>
                          <a:latin typeface="+mj-lt"/>
                        </a:rPr>
                        <a:t>Availability of non-acute services </a:t>
                      </a:r>
                      <a:r>
                        <a:rPr lang="en-US" sz="1100" b="1" i="1" u="none" strike="noStrike" baseline="0" dirty="0" smtClean="0">
                          <a:solidFill>
                            <a:schemeClr val="bg1"/>
                          </a:solidFill>
                          <a:latin typeface="+mj-lt"/>
                        </a:rPr>
                        <a:t>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F"/>
                    </a:solidFill>
                  </a:tcPr>
                </a:tc>
                <a:tc hMerge="1">
                  <a:txBody>
                    <a:bodyPr/>
                    <a:lstStyle/>
                    <a:p>
                      <a:endParaRPr lang="en-US"/>
                    </a:p>
                  </a:txBody>
                  <a:tcPr/>
                </a:tc>
                <a:tc hMerge="1">
                  <a:txBody>
                    <a:bodyPr/>
                    <a:lstStyle/>
                    <a:p>
                      <a:endParaRPr lang="en-US"/>
                    </a:p>
                  </a:txBody>
                  <a:tcPr/>
                </a:tc>
              </a:tr>
              <a:tr h="5250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baseline="0" dirty="0" smtClean="0">
                          <a:solidFill>
                            <a:schemeClr val="dk1"/>
                          </a:solidFill>
                          <a:latin typeface="+mn-lt"/>
                          <a:ea typeface="+mn-ea"/>
                          <a:cs typeface="+mn-cs"/>
                        </a:rPr>
                        <a:t>No </a:t>
                      </a:r>
                      <a:r>
                        <a:rPr lang="en-US" sz="1100" b="0" i="0" u="none" strike="noStrike" kern="1200" baseline="0" dirty="0" smtClean="0">
                          <a:solidFill>
                            <a:schemeClr val="dk1"/>
                          </a:solidFill>
                          <a:latin typeface="+mn-lt"/>
                          <a:ea typeface="+mn-ea"/>
                          <a:cs typeface="+mn-cs"/>
                        </a:rPr>
                        <a:t>partnership, ownership or affiliation to offer non-acute care services.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baseline="0" dirty="0" smtClean="0">
                          <a:solidFill>
                            <a:schemeClr val="dk1"/>
                          </a:solidFill>
                          <a:latin typeface="+mn-lt"/>
                          <a:ea typeface="+mn-ea"/>
                          <a:cs typeface="+mn-cs"/>
                        </a:rPr>
                        <a:t>Some </a:t>
                      </a:r>
                      <a:r>
                        <a:rPr lang="en-US" sz="1100" b="0" i="0" u="none" strike="noStrike" kern="1200" baseline="0" dirty="0" smtClean="0">
                          <a:solidFill>
                            <a:schemeClr val="dk1"/>
                          </a:solidFill>
                          <a:latin typeface="+mn-lt"/>
                          <a:ea typeface="+mn-ea"/>
                          <a:cs typeface="+mn-cs"/>
                        </a:rPr>
                        <a:t>ownership, partnership or affiliation to offer selected aspects of non-acute care.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baseline="0" dirty="0" smtClean="0">
                          <a:solidFill>
                            <a:schemeClr val="dk1"/>
                          </a:solidFill>
                          <a:latin typeface="+mn-lt"/>
                          <a:ea typeface="+mn-ea"/>
                          <a:cs typeface="+mn-cs"/>
                        </a:rPr>
                        <a:t>Full spectrum </a:t>
                      </a:r>
                      <a:r>
                        <a:rPr lang="en-US" sz="1100" b="0" i="0" u="none" strike="noStrike" kern="1200" baseline="0" dirty="0" smtClean="0">
                          <a:solidFill>
                            <a:schemeClr val="dk1"/>
                          </a:solidFill>
                          <a:latin typeface="+mn-lt"/>
                          <a:ea typeface="+mn-ea"/>
                          <a:cs typeface="+mn-cs"/>
                        </a:rPr>
                        <a:t>of ownership, partnership or affiliation of health care services available to patients.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3579">
                <a:tc gridSpan="3">
                  <a:txBody>
                    <a:bodyPr/>
                    <a:lstStyle/>
                    <a:p>
                      <a:r>
                        <a:rPr lang="en-US" sz="1200" b="1" i="1" u="none" strike="noStrike" baseline="0" dirty="0" smtClean="0">
                          <a:solidFill>
                            <a:schemeClr val="tx1"/>
                          </a:solidFill>
                          <a:latin typeface="+mj-lt"/>
                        </a:rPr>
                        <a:t>Distribution of shared savings/performance bonuses/gains to aligned physicians and clinicians </a:t>
                      </a:r>
                      <a:r>
                        <a:rPr lang="en-US" sz="1200" b="1" i="1" u="none" strike="noStrike" baseline="0" dirty="0" smtClean="0">
                          <a:solidFill>
                            <a:schemeClr val="bg1"/>
                          </a:solidFill>
                          <a:latin typeface="+mj-lt"/>
                        </a:rPr>
                        <a:t>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F"/>
                    </a:solidFill>
                  </a:tcPr>
                </a:tc>
                <a:tc hMerge="1">
                  <a:txBody>
                    <a:bodyPr/>
                    <a:lstStyle/>
                    <a:p>
                      <a:endParaRPr lang="en-US"/>
                    </a:p>
                  </a:txBody>
                  <a:tcPr/>
                </a:tc>
                <a:tc hMerge="1">
                  <a:txBody>
                    <a:bodyPr/>
                    <a:lstStyle/>
                    <a:p>
                      <a:endParaRPr lang="en-US"/>
                    </a:p>
                  </a:txBody>
                  <a:tcPr/>
                </a:tc>
              </a:tr>
              <a:tr h="5561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dk1"/>
                          </a:solidFill>
                          <a:latin typeface="+mn-lt"/>
                          <a:ea typeface="+mn-ea"/>
                          <a:cs typeface="+mn-cs"/>
                        </a:rPr>
                        <a:t>Clinicians’ performance measures are </a:t>
                      </a:r>
                      <a:r>
                        <a:rPr lang="en-US" sz="1100" b="1" i="0" u="none" strike="noStrike" kern="1200" baseline="0" dirty="0" smtClean="0">
                          <a:solidFill>
                            <a:schemeClr val="dk1"/>
                          </a:solidFill>
                          <a:latin typeface="+mn-lt"/>
                          <a:ea typeface="+mn-ea"/>
                          <a:cs typeface="+mn-cs"/>
                        </a:rPr>
                        <a:t>not tracked </a:t>
                      </a:r>
                      <a:r>
                        <a:rPr lang="en-US" sz="1100" b="0" i="0" u="none" strike="noStrike" kern="1200" baseline="0" dirty="0" smtClean="0">
                          <a:solidFill>
                            <a:schemeClr val="dk1"/>
                          </a:solidFill>
                          <a:latin typeface="+mn-lt"/>
                          <a:ea typeface="+mn-ea"/>
                          <a:cs typeface="+mn-cs"/>
                        </a:rPr>
                        <a:t>or </a:t>
                      </a:r>
                      <a:r>
                        <a:rPr lang="en-US" sz="1100" b="1" i="0" u="none" strike="noStrike" kern="1200" baseline="0" dirty="0" smtClean="0">
                          <a:solidFill>
                            <a:schemeClr val="dk1"/>
                          </a:solidFill>
                          <a:latin typeface="+mn-lt"/>
                          <a:ea typeface="+mn-ea"/>
                          <a:cs typeface="+mn-cs"/>
                        </a:rPr>
                        <a:t>reported</a:t>
                      </a:r>
                      <a:r>
                        <a:rPr lang="en-US" sz="1100" b="0" i="0" u="none" strike="noStrike" kern="1200" baseline="0" dirty="0" smtClean="0">
                          <a:solidFill>
                            <a:schemeClr val="dk1"/>
                          </a:solidFill>
                          <a:latin typeface="+mn-lt"/>
                          <a:ea typeface="+mn-ea"/>
                          <a:cs typeface="+mn-cs"/>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baseline="0" dirty="0" smtClean="0">
                          <a:solidFill>
                            <a:schemeClr val="dk1"/>
                          </a:solidFill>
                          <a:latin typeface="+mn-lt"/>
                          <a:ea typeface="+mn-ea"/>
                          <a:cs typeface="+mn-cs"/>
                        </a:rPr>
                        <a:t>Some </a:t>
                      </a:r>
                      <a:r>
                        <a:rPr lang="en-US" sz="1100" b="0" i="0" u="none" strike="noStrike" kern="1200" baseline="0" dirty="0" smtClean="0">
                          <a:solidFill>
                            <a:schemeClr val="dk1"/>
                          </a:solidFill>
                          <a:latin typeface="+mn-lt"/>
                          <a:ea typeface="+mn-ea"/>
                          <a:cs typeface="+mn-cs"/>
                        </a:rPr>
                        <a:t>clinicians’ performances are measured and they receive benchmark data on performance against peers.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b="1" i="0" u="none" strike="noStrike" kern="1200" baseline="0" dirty="0" smtClean="0">
                          <a:solidFill>
                            <a:schemeClr val="dk1"/>
                          </a:solidFill>
                          <a:latin typeface="+mn-lt"/>
                          <a:ea typeface="+mn-ea"/>
                          <a:cs typeface="+mn-cs"/>
                        </a:rPr>
                        <a:t>All</a:t>
                      </a:r>
                      <a:r>
                        <a:rPr lang="en-US" sz="1100" b="0" i="0" u="none" strike="noStrike" kern="1200" baseline="0" dirty="0" smtClean="0">
                          <a:solidFill>
                            <a:schemeClr val="dk1"/>
                          </a:solidFill>
                          <a:latin typeface="+mn-lt"/>
                          <a:ea typeface="+mn-ea"/>
                          <a:cs typeface="+mn-cs"/>
                        </a:rPr>
                        <a:t> clinicians’ performance is measured and they receive benchmark data on performance against peers.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81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baseline="0" dirty="0" smtClean="0">
                          <a:solidFill>
                            <a:schemeClr val="dk1"/>
                          </a:solidFill>
                          <a:latin typeface="+mn-lt"/>
                          <a:ea typeface="+mn-ea"/>
                          <a:cs typeface="+mn-cs"/>
                        </a:rPr>
                        <a:t>Limited </a:t>
                      </a:r>
                      <a:r>
                        <a:rPr lang="en-US" sz="1100" b="0" i="0" u="none" strike="noStrike" kern="1200" baseline="0" dirty="0" smtClean="0">
                          <a:solidFill>
                            <a:schemeClr val="dk1"/>
                          </a:solidFill>
                          <a:latin typeface="+mn-lt"/>
                          <a:ea typeface="+mn-ea"/>
                          <a:cs typeface="+mn-cs"/>
                        </a:rPr>
                        <a:t>portion of clinicians receive a distribution of shared savings or incentive rewards linked to performance.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b="1" i="0" u="none" strike="noStrike" kern="1200" baseline="0" dirty="0" smtClean="0">
                          <a:solidFill>
                            <a:schemeClr val="dk1"/>
                          </a:solidFill>
                          <a:latin typeface="+mn-lt"/>
                          <a:ea typeface="+mn-ea"/>
                          <a:cs typeface="+mn-cs"/>
                        </a:rPr>
                        <a:t>Selected </a:t>
                      </a:r>
                      <a:r>
                        <a:rPr lang="en-US" sz="1100" b="0" i="0" u="none" strike="noStrike" kern="1200" baseline="0" dirty="0" smtClean="0">
                          <a:solidFill>
                            <a:schemeClr val="dk1"/>
                          </a:solidFill>
                          <a:latin typeface="+mn-lt"/>
                          <a:ea typeface="+mn-ea"/>
                          <a:cs typeface="+mn-cs"/>
                        </a:rPr>
                        <a:t>clinicians receive a distribution of shared savings or incentive rewards linked to performance.	</a:t>
                      </a:r>
                      <a:endParaRPr lang="en-US" sz="1100" b="1" i="1" u="none" strike="noStrike" baseline="0" dirty="0" smtClean="0">
                        <a:solidFill>
                          <a:schemeClr val="bg1"/>
                        </a:solidFill>
                        <a:latin typeface="+mj-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b="1" i="0" u="none" strike="noStrike" kern="1200" baseline="0" dirty="0" smtClean="0">
                          <a:solidFill>
                            <a:schemeClr val="dk1"/>
                          </a:solidFill>
                          <a:latin typeface="+mn-lt"/>
                          <a:ea typeface="+mn-ea"/>
                          <a:cs typeface="+mn-cs"/>
                        </a:rPr>
                        <a:t>Most</a:t>
                      </a:r>
                      <a:r>
                        <a:rPr lang="en-US" sz="1100" b="0" i="0" u="none" strike="noStrike" kern="1200" baseline="0" dirty="0" smtClean="0">
                          <a:solidFill>
                            <a:schemeClr val="dk1"/>
                          </a:solidFill>
                          <a:latin typeface="+mn-lt"/>
                          <a:ea typeface="+mn-ea"/>
                          <a:cs typeface="+mn-cs"/>
                        </a:rPr>
                        <a:t> clinicians share financial risk and rewards linked to performance, and many have received distributions of shared savings or performance bonuses.	</a:t>
                      </a:r>
                      <a:endParaRPr lang="en-US" sz="1100" b="1" i="1" u="none" strike="noStrike" baseline="0" dirty="0" smtClean="0">
                        <a:solidFill>
                          <a:schemeClr val="bg1"/>
                        </a:solidFill>
                        <a:latin typeface="+mj-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3579">
                <a:tc gridSpan="3">
                  <a:txBody>
                    <a:bodyPr/>
                    <a:lstStyle/>
                    <a:p>
                      <a:r>
                        <a:rPr lang="en-US" sz="1200" b="1" i="1" u="none" strike="noStrike" baseline="0" dirty="0" smtClean="0">
                          <a:solidFill>
                            <a:schemeClr val="tx1"/>
                          </a:solidFill>
                          <a:latin typeface="+mj-lt"/>
                        </a:rPr>
                        <a:t>Number of covered lives accountable for population health (e.g., ACO/patient-centered medical homes)</a:t>
                      </a:r>
                      <a:endParaRPr lang="en-US" sz="1100" b="1" i="1" u="none" strike="noStrike" baseline="0" dirty="0" smtClean="0">
                        <a:solidFill>
                          <a:schemeClr val="bg1"/>
                        </a:solidFill>
                        <a:latin typeface="+mj-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F"/>
                    </a:solidFill>
                  </a:tcPr>
                </a:tc>
                <a:tc hMerge="1">
                  <a:txBody>
                    <a:bodyPr/>
                    <a:lstStyle/>
                    <a:p>
                      <a:endParaRPr lang="en-US"/>
                    </a:p>
                  </a:txBody>
                  <a:tcPr/>
                </a:tc>
                <a:tc hMerge="1">
                  <a:txBody>
                    <a:bodyPr/>
                    <a:lstStyle/>
                    <a:p>
                      <a:endParaRPr lang="en-US"/>
                    </a:p>
                  </a:txBody>
                  <a:tcPr/>
                </a:tc>
              </a:tr>
              <a:tr h="6881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baseline="0" dirty="0" smtClean="0">
                          <a:solidFill>
                            <a:schemeClr val="dk1"/>
                          </a:solidFill>
                          <a:latin typeface="+mn-lt"/>
                          <a:ea typeface="+mn-ea"/>
                          <a:cs typeface="+mn-cs"/>
                        </a:rPr>
                        <a:t>No </a:t>
                      </a:r>
                      <a:r>
                        <a:rPr lang="en-US" sz="1100" b="0" i="0" u="none" strike="noStrike" kern="1200" baseline="0" dirty="0" smtClean="0">
                          <a:solidFill>
                            <a:schemeClr val="dk1"/>
                          </a:solidFill>
                          <a:latin typeface="+mn-lt"/>
                          <a:ea typeface="+mn-ea"/>
                          <a:cs typeface="+mn-cs"/>
                        </a:rPr>
                        <a:t>patients participate in population health management or ACO initiatives.</a:t>
                      </a:r>
                      <a:endParaRPr lang="en-US" sz="11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b="1" i="0" u="none" strike="noStrike" kern="1200" baseline="0" dirty="0" smtClean="0">
                          <a:solidFill>
                            <a:schemeClr val="dk1"/>
                          </a:solidFill>
                          <a:latin typeface="+mn-lt"/>
                          <a:ea typeface="+mn-ea"/>
                          <a:cs typeface="+mn-cs"/>
                        </a:rPr>
                        <a:t>Pilot </a:t>
                      </a:r>
                      <a:r>
                        <a:rPr lang="en-US" sz="1100" b="0" i="0" u="none" strike="noStrike" kern="1200" baseline="0" dirty="0" smtClean="0">
                          <a:solidFill>
                            <a:schemeClr val="dk1"/>
                          </a:solidFill>
                          <a:latin typeface="+mn-lt"/>
                          <a:ea typeface="+mn-ea"/>
                          <a:cs typeface="+mn-cs"/>
                        </a:rPr>
                        <a:t>programs on a population health management are available to patients.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b="1" i="0" u="none" strike="noStrike" kern="1200" baseline="0" dirty="0" smtClean="0">
                          <a:solidFill>
                            <a:schemeClr val="dk1"/>
                          </a:solidFill>
                          <a:latin typeface="+mn-lt"/>
                          <a:ea typeface="+mn-ea"/>
                          <a:cs typeface="+mn-cs"/>
                        </a:rPr>
                        <a:t>Active</a:t>
                      </a:r>
                      <a:r>
                        <a:rPr lang="en-US" sz="1100" b="0" i="0" u="none" strike="noStrike" kern="1200" baseline="0" dirty="0" smtClean="0">
                          <a:solidFill>
                            <a:schemeClr val="dk1"/>
                          </a:solidFill>
                          <a:latin typeface="+mn-lt"/>
                          <a:ea typeface="+mn-ea"/>
                          <a:cs typeface="+mn-cs"/>
                        </a:rPr>
                        <a:t> participation in a population health management initiative (e.g., chronic disease management, prevention) for a defined population.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50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baseline="0" dirty="0" smtClean="0">
                          <a:solidFill>
                            <a:schemeClr val="dk1"/>
                          </a:solidFill>
                          <a:latin typeface="+mn-lt"/>
                          <a:ea typeface="+mn-ea"/>
                          <a:cs typeface="+mn-cs"/>
                        </a:rPr>
                        <a:t>No </a:t>
                      </a:r>
                      <a:r>
                        <a:rPr lang="en-US" sz="1100" b="0" i="0" u="none" strike="noStrike" kern="1200" baseline="0" dirty="0" smtClean="0">
                          <a:solidFill>
                            <a:schemeClr val="dk1"/>
                          </a:solidFill>
                          <a:latin typeface="+mn-lt"/>
                          <a:ea typeface="+mn-ea"/>
                          <a:cs typeface="+mn-cs"/>
                        </a:rPr>
                        <a:t>ability to determine the attributable population for health management initiatives.	</a:t>
                      </a:r>
                      <a:endParaRPr lang="en-US" sz="11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b="1" i="0" u="none" strike="noStrike" kern="1200" baseline="0" dirty="0" smtClean="0">
                          <a:solidFill>
                            <a:schemeClr val="dk1"/>
                          </a:solidFill>
                          <a:latin typeface="+mn-lt"/>
                          <a:ea typeface="+mn-ea"/>
                          <a:cs typeface="+mn-cs"/>
                        </a:rPr>
                        <a:t>Limited </a:t>
                      </a:r>
                      <a:r>
                        <a:rPr lang="en-US" sz="1100" b="0" i="0" u="none" strike="noStrike" kern="1200" baseline="0" dirty="0" smtClean="0">
                          <a:solidFill>
                            <a:schemeClr val="dk1"/>
                          </a:solidFill>
                          <a:latin typeface="+mn-lt"/>
                          <a:ea typeface="+mn-ea"/>
                          <a:cs typeface="+mn-cs"/>
                        </a:rPr>
                        <a:t>ability to determine the attributable population for health management initiatives.</a:t>
                      </a:r>
                      <a:endParaRPr lang="en-US" sz="1100" b="1" i="1" u="none" strike="noStrike" baseline="0" dirty="0" smtClean="0">
                        <a:solidFill>
                          <a:schemeClr val="bg1"/>
                        </a:solidFill>
                        <a:latin typeface="+mj-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b="1" i="0" u="none" strike="noStrike" kern="1200" baseline="0" dirty="0" smtClean="0">
                          <a:solidFill>
                            <a:schemeClr val="dk1"/>
                          </a:solidFill>
                          <a:latin typeface="+mn-lt"/>
                          <a:ea typeface="+mn-ea"/>
                          <a:cs typeface="+mn-cs"/>
                        </a:rPr>
                        <a:t>Able</a:t>
                      </a:r>
                      <a:r>
                        <a:rPr lang="en-US" sz="1100" b="0" i="0" u="none" strike="noStrike" kern="1200" baseline="0" dirty="0" smtClean="0">
                          <a:solidFill>
                            <a:schemeClr val="dk1"/>
                          </a:solidFill>
                          <a:latin typeface="+mn-lt"/>
                          <a:ea typeface="+mn-ea"/>
                          <a:cs typeface="+mn-cs"/>
                        </a:rPr>
                        <a:t> to measure the attributable population for health management initiatives and a sizable population is enrolled.</a:t>
                      </a:r>
                      <a:endParaRPr lang="en-US" sz="1100" b="1" i="1" u="none" strike="noStrike" baseline="0" dirty="0" smtClean="0">
                        <a:solidFill>
                          <a:schemeClr val="bg1"/>
                        </a:solidFill>
                        <a:latin typeface="+mj-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3579">
                <a:tc gridSpan="3">
                  <a:txBody>
                    <a:bodyPr/>
                    <a:lstStyle/>
                    <a:p>
                      <a:r>
                        <a:rPr lang="en-US" sz="1200" b="1" i="1" u="none" strike="noStrike" baseline="0" dirty="0" smtClean="0">
                          <a:solidFill>
                            <a:schemeClr val="tx1"/>
                          </a:solidFill>
                          <a:latin typeface="+mj-lt"/>
                        </a:rPr>
                        <a:t>Percentage of clinicians in leadership </a:t>
                      </a:r>
                      <a:r>
                        <a:rPr lang="en-US" sz="1200" b="1" i="1" u="none" strike="noStrike" baseline="0" dirty="0" smtClean="0">
                          <a:solidFill>
                            <a:schemeClr val="bg1"/>
                          </a:solidFill>
                          <a:latin typeface="+mj-lt"/>
                        </a:rPr>
                        <a:t>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F"/>
                    </a:solidFill>
                  </a:tcPr>
                </a:tc>
                <a:tc hMerge="1">
                  <a:txBody>
                    <a:bodyPr/>
                    <a:lstStyle/>
                    <a:p>
                      <a:endParaRPr lang="en-US"/>
                    </a:p>
                  </a:txBody>
                  <a:tcPr/>
                </a:tc>
                <a:tc hMerge="1">
                  <a:txBody>
                    <a:bodyPr/>
                    <a:lstStyle/>
                    <a:p>
                      <a:endParaRPr lang="en-US"/>
                    </a:p>
                  </a:txBody>
                  <a:tcPr/>
                </a:tc>
              </a:tr>
              <a:tr h="5561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baseline="0" dirty="0" smtClean="0">
                          <a:solidFill>
                            <a:schemeClr val="dk1"/>
                          </a:solidFill>
                          <a:latin typeface="+mn-lt"/>
                          <a:ea typeface="+mn-ea"/>
                          <a:cs typeface="+mn-cs"/>
                        </a:rPr>
                        <a:t>Limited </a:t>
                      </a:r>
                      <a:r>
                        <a:rPr lang="en-US" sz="1100" b="0" i="0" u="none" strike="noStrike" kern="1200" baseline="0" dirty="0" smtClean="0">
                          <a:solidFill>
                            <a:schemeClr val="dk1"/>
                          </a:solidFill>
                          <a:latin typeface="+mn-lt"/>
                          <a:ea typeface="+mn-ea"/>
                          <a:cs typeface="+mn-cs"/>
                        </a:rPr>
                        <a:t>clinical representation at the leadership or governance level (10 percent or less).	</a:t>
                      </a:r>
                      <a:endParaRPr lang="en-US" sz="11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baseline="0" dirty="0" smtClean="0">
                          <a:solidFill>
                            <a:schemeClr val="dk1"/>
                          </a:solidFill>
                          <a:latin typeface="+mn-lt"/>
                          <a:ea typeface="+mn-ea"/>
                          <a:cs typeface="+mn-cs"/>
                        </a:rPr>
                        <a:t>Stronger </a:t>
                      </a:r>
                      <a:r>
                        <a:rPr lang="en-US" sz="1100" b="0" i="0" u="none" strike="noStrike" kern="1200" baseline="0" dirty="0" smtClean="0">
                          <a:solidFill>
                            <a:schemeClr val="dk1"/>
                          </a:solidFill>
                          <a:latin typeface="+mn-lt"/>
                          <a:ea typeface="+mn-ea"/>
                          <a:cs typeface="+mn-cs"/>
                        </a:rPr>
                        <a:t>clinical representation at the leadership or governance level (10 to 30 percent).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b="1" i="0" u="none" strike="noStrike" kern="1200" baseline="0" dirty="0" smtClean="0">
                          <a:solidFill>
                            <a:schemeClr val="dk1"/>
                          </a:solidFill>
                          <a:latin typeface="+mn-lt"/>
                          <a:ea typeface="+mn-ea"/>
                          <a:cs typeface="+mn-cs"/>
                        </a:rPr>
                        <a:t>Active</a:t>
                      </a:r>
                      <a:r>
                        <a:rPr lang="en-US" sz="1100" b="0" i="0" u="none" strike="noStrike" kern="1200" baseline="0" dirty="0" smtClean="0">
                          <a:solidFill>
                            <a:schemeClr val="dk1"/>
                          </a:solidFill>
                          <a:latin typeface="+mn-lt"/>
                          <a:ea typeface="+mn-ea"/>
                          <a:cs typeface="+mn-cs"/>
                        </a:rPr>
                        <a:t> clinical representation at the leadership or governance level (30 percent or above).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8199">
                <a:tc>
                  <a:txBody>
                    <a:bodyPr/>
                    <a:lstStyle/>
                    <a:p>
                      <a:r>
                        <a:rPr lang="en-US" sz="1100" b="0" i="0" u="none" strike="noStrike" kern="1200" baseline="0" dirty="0" smtClean="0">
                          <a:solidFill>
                            <a:schemeClr val="dk1"/>
                          </a:solidFill>
                          <a:latin typeface="+mn-lt"/>
                          <a:ea typeface="+mn-ea"/>
                          <a:cs typeface="+mn-cs"/>
                        </a:rPr>
                        <a:t>Physicians and nurse executives have </a:t>
                      </a:r>
                      <a:r>
                        <a:rPr lang="en-US" sz="1100" b="1" i="0" u="none" strike="noStrike" kern="1200" baseline="0" dirty="0" smtClean="0">
                          <a:solidFill>
                            <a:schemeClr val="dk1"/>
                          </a:solidFill>
                          <a:latin typeface="+mn-lt"/>
                          <a:ea typeface="+mn-ea"/>
                          <a:cs typeface="+mn-cs"/>
                        </a:rPr>
                        <a:t>limited </a:t>
                      </a:r>
                      <a:r>
                        <a:rPr lang="en-US" sz="1100" b="0" i="0" u="none" strike="noStrike" kern="1200" baseline="0" dirty="0" smtClean="0">
                          <a:solidFill>
                            <a:schemeClr val="dk1"/>
                          </a:solidFill>
                          <a:latin typeface="+mn-lt"/>
                          <a:ea typeface="+mn-ea"/>
                          <a:cs typeface="+mn-cs"/>
                        </a:rPr>
                        <a:t>roles in development of strategic transformation initiatives.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dk1"/>
                          </a:solidFill>
                          <a:latin typeface="+mn-lt"/>
                          <a:ea typeface="+mn-ea"/>
                          <a:cs typeface="+mn-cs"/>
                        </a:rPr>
                        <a:t>Physicians and nurse executives are involved to a </a:t>
                      </a:r>
                      <a:r>
                        <a:rPr lang="en-US" sz="1100" b="1" i="0" u="none" strike="noStrike" kern="1200" baseline="0" dirty="0" smtClean="0">
                          <a:solidFill>
                            <a:schemeClr val="dk1"/>
                          </a:solidFill>
                          <a:latin typeface="+mn-lt"/>
                          <a:ea typeface="+mn-ea"/>
                          <a:cs typeface="+mn-cs"/>
                        </a:rPr>
                        <a:t>moderate </a:t>
                      </a:r>
                      <a:r>
                        <a:rPr lang="en-US" sz="1100" b="0" i="0" u="none" strike="noStrike" kern="1200" baseline="0" dirty="0" smtClean="0">
                          <a:solidFill>
                            <a:schemeClr val="dk1"/>
                          </a:solidFill>
                          <a:latin typeface="+mn-lt"/>
                          <a:ea typeface="+mn-ea"/>
                          <a:cs typeface="+mn-cs"/>
                        </a:rPr>
                        <a:t>degree in leading development of strategic transformation initiatives.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dk1"/>
                          </a:solidFill>
                          <a:latin typeface="+mn-lt"/>
                          <a:ea typeface="+mn-ea"/>
                          <a:cs typeface="+mn-cs"/>
                        </a:rPr>
                        <a:t>Physicians and nurse executives are </a:t>
                      </a:r>
                      <a:r>
                        <a:rPr lang="en-US" sz="1100" b="1" i="0" u="none" strike="noStrike" kern="1200" baseline="0" dirty="0" smtClean="0">
                          <a:solidFill>
                            <a:schemeClr val="dk1"/>
                          </a:solidFill>
                          <a:latin typeface="+mn-lt"/>
                          <a:ea typeface="+mn-ea"/>
                          <a:cs typeface="+mn-cs"/>
                        </a:rPr>
                        <a:t>leading </a:t>
                      </a:r>
                      <a:r>
                        <a:rPr lang="en-US" sz="1100" b="0" i="0" u="none" strike="noStrike" kern="1200" baseline="0" dirty="0" smtClean="0">
                          <a:solidFill>
                            <a:schemeClr val="dk1"/>
                          </a:solidFill>
                          <a:latin typeface="+mn-lt"/>
                          <a:ea typeface="+mn-ea"/>
                          <a:cs typeface="+mn-cs"/>
                        </a:rPr>
                        <a:t>development of strategic transformation initiatives.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0" name="Right Arrow 9"/>
          <p:cNvSpPr/>
          <p:nvPr/>
        </p:nvSpPr>
        <p:spPr bwMode="auto">
          <a:xfrm>
            <a:off x="2971800" y="1417320"/>
            <a:ext cx="914400" cy="228600"/>
          </a:xfrm>
          <a:prstGeom prst="rightArrow">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p:txBody>
      </p:sp>
      <p:sp>
        <p:nvSpPr>
          <p:cNvPr id="11" name="Right Arrow 10"/>
          <p:cNvSpPr/>
          <p:nvPr/>
        </p:nvSpPr>
        <p:spPr bwMode="auto">
          <a:xfrm>
            <a:off x="5791200" y="1417320"/>
            <a:ext cx="914400" cy="228600"/>
          </a:xfrm>
          <a:prstGeom prst="rightArrow">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76848210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3" descr="AHA_ppt A ReverseLogo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86513"/>
            <a:ext cx="68580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p:cNvSpPr txBox="1">
            <a:spLocks noChangeArrowheads="1"/>
          </p:cNvSpPr>
          <p:nvPr/>
        </p:nvSpPr>
        <p:spPr bwMode="auto">
          <a:xfrm>
            <a:off x="946943" y="32745"/>
            <a:ext cx="819705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2800" b="1" dirty="0">
                <a:solidFill>
                  <a:schemeClr val="bg1"/>
                </a:solidFill>
              </a:rPr>
              <a:t>Strategy #2:  Utilizing Evidence-Based Practices to Improve </a:t>
            </a:r>
            <a:r>
              <a:rPr lang="en-US" sz="2800" b="1" u="sng" dirty="0">
                <a:solidFill>
                  <a:schemeClr val="bg1"/>
                </a:solidFill>
              </a:rPr>
              <a:t>Quality and Patient Safety</a:t>
            </a:r>
          </a:p>
        </p:txBody>
      </p:sp>
      <p:pic>
        <p:nvPicPr>
          <p:cNvPr id="30724" name="Picture 14" descr="graph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685800"/>
            <a:ext cx="8113713" cy="54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AutoShap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136107"/>
            <a:ext cx="3063875"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Box 9"/>
          <p:cNvSpPr txBox="1">
            <a:spLocks noChangeArrowheads="1"/>
          </p:cNvSpPr>
          <p:nvPr/>
        </p:nvSpPr>
        <p:spPr bwMode="auto">
          <a:xfrm rot="-5400000">
            <a:off x="3889709" y="2527761"/>
            <a:ext cx="1919287" cy="55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lnSpc>
                <a:spcPct val="75000"/>
              </a:lnSpc>
            </a:pPr>
            <a:r>
              <a:rPr lang="en-US" sz="2000" b="1" dirty="0">
                <a:solidFill>
                  <a:srgbClr val="CC0000"/>
                </a:solidFill>
              </a:rPr>
              <a:t>Second-Curve Metrics</a:t>
            </a:r>
          </a:p>
        </p:txBody>
      </p:sp>
      <p:pic>
        <p:nvPicPr>
          <p:cNvPr id="30727" name="AutoShape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9050" y="1764507"/>
            <a:ext cx="351155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TextBox 10"/>
          <p:cNvSpPr txBox="1">
            <a:spLocks noChangeArrowheads="1"/>
          </p:cNvSpPr>
          <p:nvPr/>
        </p:nvSpPr>
        <p:spPr bwMode="auto">
          <a:xfrm>
            <a:off x="5224463" y="1962945"/>
            <a:ext cx="3289300"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222250" indent="-222250"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ts val="300"/>
              </a:spcAft>
              <a:buFont typeface="Arial" charset="0"/>
              <a:buChar char="•"/>
            </a:pPr>
            <a:r>
              <a:rPr lang="en-US" sz="1900" dirty="0">
                <a:solidFill>
                  <a:schemeClr val="bg1"/>
                </a:solidFill>
              </a:rPr>
              <a:t>Effective measurement and management of care transitions</a:t>
            </a:r>
          </a:p>
          <a:p>
            <a:pPr eaLnBrk="1" hangingPunct="1">
              <a:spcAft>
                <a:spcPts val="300"/>
              </a:spcAft>
              <a:buFont typeface="Arial" charset="0"/>
              <a:buChar char="•"/>
            </a:pPr>
            <a:r>
              <a:rPr lang="en-US" sz="1900" dirty="0">
                <a:solidFill>
                  <a:schemeClr val="bg1"/>
                </a:solidFill>
              </a:rPr>
              <a:t>Management of utilization variation</a:t>
            </a:r>
          </a:p>
          <a:p>
            <a:pPr eaLnBrk="1" hangingPunct="1">
              <a:spcAft>
                <a:spcPts val="300"/>
              </a:spcAft>
              <a:buFont typeface="Arial" charset="0"/>
              <a:buChar char="•"/>
            </a:pPr>
            <a:r>
              <a:rPr lang="en-US" sz="1900" dirty="0">
                <a:solidFill>
                  <a:schemeClr val="bg1"/>
                </a:solidFill>
              </a:rPr>
              <a:t>Reducing preventable admissions, readmissions, ED visits, complications and mortality</a:t>
            </a:r>
          </a:p>
          <a:p>
            <a:pPr eaLnBrk="1" hangingPunct="1">
              <a:spcAft>
                <a:spcPts val="300"/>
              </a:spcAft>
              <a:buFont typeface="Arial" charset="0"/>
              <a:buChar char="•"/>
            </a:pPr>
            <a:r>
              <a:rPr lang="en-US" sz="1900" dirty="0">
                <a:solidFill>
                  <a:schemeClr val="bg1"/>
                </a:solidFill>
              </a:rPr>
              <a:t>Active patient engagement in design and improvement</a:t>
            </a:r>
          </a:p>
        </p:txBody>
      </p:sp>
      <p:sp>
        <p:nvSpPr>
          <p:cNvPr id="30729" name="TextBox 22"/>
          <p:cNvSpPr txBox="1">
            <a:spLocks noChangeArrowheads="1"/>
          </p:cNvSpPr>
          <p:nvPr/>
        </p:nvSpPr>
        <p:spPr bwMode="auto">
          <a:xfrm>
            <a:off x="1052513" y="3283000"/>
            <a:ext cx="2940050" cy="253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169863" indent="-169863"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ts val="600"/>
              </a:spcAft>
              <a:buFont typeface="Arial" charset="0"/>
              <a:buChar char="•"/>
            </a:pPr>
            <a:r>
              <a:rPr lang="en-US" sz="1800" dirty="0">
                <a:solidFill>
                  <a:schemeClr val="bg1"/>
                </a:solidFill>
              </a:rPr>
              <a:t>CMS core measures for process quality</a:t>
            </a:r>
          </a:p>
          <a:p>
            <a:pPr eaLnBrk="1" hangingPunct="1">
              <a:spcAft>
                <a:spcPts val="600"/>
              </a:spcAft>
              <a:buFont typeface="Arial" charset="0"/>
              <a:buChar char="•"/>
            </a:pPr>
            <a:r>
              <a:rPr lang="en-US" sz="1800" dirty="0">
                <a:solidFill>
                  <a:schemeClr val="bg1"/>
                </a:solidFill>
              </a:rPr>
              <a:t>Patient satisfaction and overall experience</a:t>
            </a:r>
          </a:p>
          <a:p>
            <a:pPr eaLnBrk="1" hangingPunct="1">
              <a:spcAft>
                <a:spcPts val="600"/>
              </a:spcAft>
              <a:buFont typeface="Arial" charset="0"/>
              <a:buChar char="•"/>
            </a:pPr>
            <a:r>
              <a:rPr lang="en-US" sz="1800" dirty="0">
                <a:solidFill>
                  <a:schemeClr val="bg1"/>
                </a:solidFill>
              </a:rPr>
              <a:t>Facility type-specific quality and safety measures</a:t>
            </a:r>
          </a:p>
          <a:p>
            <a:pPr eaLnBrk="1" hangingPunct="1">
              <a:spcAft>
                <a:spcPts val="600"/>
              </a:spcAft>
              <a:buFont typeface="Arial" charset="0"/>
              <a:buChar char="•"/>
            </a:pPr>
            <a:r>
              <a:rPr lang="en-US" sz="1800" dirty="0">
                <a:solidFill>
                  <a:schemeClr val="bg1"/>
                </a:solidFill>
              </a:rPr>
              <a:t>30-day readmission rates</a:t>
            </a:r>
          </a:p>
        </p:txBody>
      </p:sp>
      <p:sp>
        <p:nvSpPr>
          <p:cNvPr id="30730" name="TextBox 45"/>
          <p:cNvSpPr txBox="1">
            <a:spLocks noChangeArrowheads="1"/>
          </p:cNvSpPr>
          <p:nvPr/>
        </p:nvSpPr>
        <p:spPr bwMode="auto">
          <a:xfrm rot="5400000">
            <a:off x="3268662" y="4912187"/>
            <a:ext cx="2087563" cy="55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lnSpc>
                <a:spcPct val="75000"/>
              </a:lnSpc>
            </a:pPr>
            <a:r>
              <a:rPr lang="en-US" sz="2000" b="1" dirty="0">
                <a:solidFill>
                  <a:srgbClr val="25408B"/>
                </a:solidFill>
              </a:rPr>
              <a:t>First-Curve Metrics</a:t>
            </a:r>
            <a:endParaRPr lang="en-US" b="1" dirty="0">
              <a:solidFill>
                <a:srgbClr val="25408B"/>
              </a:solidFill>
            </a:endParaRPr>
          </a:p>
        </p:txBody>
      </p:sp>
    </p:spTree>
    <p:extLst>
      <p:ext uri="{BB962C8B-B14F-4D97-AF65-F5344CB8AC3E}">
        <p14:creationId xmlns:p14="http://schemas.microsoft.com/office/powerpoint/2010/main" val="154595783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946943" y="32745"/>
            <a:ext cx="819705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2800" b="1" dirty="0">
                <a:solidFill>
                  <a:schemeClr val="bg1"/>
                </a:solidFill>
              </a:rPr>
              <a:t>Strategy #2:  Utilizing Evidence-Based Practices to Improve </a:t>
            </a:r>
            <a:r>
              <a:rPr lang="en-US" sz="2800" b="1" u="sng" dirty="0">
                <a:solidFill>
                  <a:schemeClr val="bg1"/>
                </a:solidFill>
              </a:rPr>
              <a:t>Quality and Patient Safety</a:t>
            </a:r>
          </a:p>
        </p:txBody>
      </p:sp>
      <p:sp>
        <p:nvSpPr>
          <p:cNvPr id="8" name="TextBox 7"/>
          <p:cNvSpPr txBox="1"/>
          <p:nvPr/>
        </p:nvSpPr>
        <p:spPr>
          <a:xfrm>
            <a:off x="990600" y="914400"/>
            <a:ext cx="8153400" cy="461665"/>
          </a:xfrm>
          <a:prstGeom prst="rect">
            <a:avLst/>
          </a:prstGeom>
          <a:noFill/>
        </p:spPr>
        <p:txBody>
          <a:bodyPr wrap="square" rtlCol="0">
            <a:spAutoFit/>
          </a:bodyPr>
          <a:lstStyle/>
          <a:p>
            <a:r>
              <a:rPr lang="en-US" dirty="0" smtClean="0"/>
              <a:t>Evaluation metrics</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4211309724"/>
              </p:ext>
            </p:extLst>
          </p:nvPr>
        </p:nvGraphicFramePr>
        <p:xfrm>
          <a:off x="1089865" y="1752600"/>
          <a:ext cx="7911211" cy="3991836"/>
        </p:xfrm>
        <a:graphic>
          <a:graphicData uri="http://schemas.openxmlformats.org/drawingml/2006/table">
            <a:tbl>
              <a:tblPr firstRow="1" bandRow="1">
                <a:tableStyleId>{5C22544A-7EE6-4342-B048-85BDC9FD1C3A}</a:tableStyleId>
              </a:tblPr>
              <a:tblGrid>
                <a:gridCol w="7911211"/>
              </a:tblGrid>
              <a:tr h="197816">
                <a:tc>
                  <a:txBody>
                    <a:bodyPr/>
                    <a:lstStyle/>
                    <a:p>
                      <a:r>
                        <a:rPr lang="en-US" sz="1200" i="1" dirty="0" smtClean="0">
                          <a:solidFill>
                            <a:schemeClr val="tx1"/>
                          </a:solidFill>
                          <a:latin typeface="+mj-lt"/>
                        </a:rPr>
                        <a:t>Effective measurement and management of care transitions</a:t>
                      </a:r>
                      <a:endParaRPr lang="en-US" sz="1200" i="1" dirty="0">
                        <a:solidFill>
                          <a:schemeClr val="tx1"/>
                        </a:solidFill>
                        <a:latin typeface="+mj-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F"/>
                    </a:solidFill>
                  </a:tcPr>
                </a:tc>
              </a:tr>
              <a:tr h="335189">
                <a:tc>
                  <a:txBody>
                    <a:bodyPr/>
                    <a:lstStyle/>
                    <a:p>
                      <a:r>
                        <a:rPr lang="en-US" sz="1100" b="0" i="0" u="none" strike="noStrike" kern="1200" baseline="0" dirty="0" smtClean="0">
                          <a:solidFill>
                            <a:schemeClr val="dk1"/>
                          </a:solidFill>
                          <a:latin typeface="+mn-lt"/>
                          <a:ea typeface="+mn-ea"/>
                          <a:cs typeface="+mn-cs"/>
                        </a:rPr>
                        <a:t>Fully implemented clinical integration strategy across the entire continuum of care to ensure seamless transitions and clear handoffs.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51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dk1"/>
                          </a:solidFill>
                          <a:latin typeface="+mn-lt"/>
                          <a:ea typeface="+mn-ea"/>
                          <a:cs typeface="+mn-cs"/>
                        </a:rPr>
                        <a:t>Fully implemented use of multidisciplinary teams, case managers, health coaches and nurse care coordinators for chronic disease cases and follow-up care after transitions.</a:t>
                      </a:r>
                      <a:endParaRPr lang="en-US" sz="1100" b="1" i="1" u="none" strike="noStrike" kern="1200" baseline="0" dirty="0" smtClean="0">
                        <a:solidFill>
                          <a:schemeClr val="bg1"/>
                        </a:solidFill>
                        <a:latin typeface="+mn-lt"/>
                        <a:ea typeface="+mn-ea"/>
                        <a:cs typeface="+mn-cs"/>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51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dk1"/>
                          </a:solidFill>
                          <a:latin typeface="+mn-lt"/>
                          <a:ea typeface="+mn-ea"/>
                          <a:cs typeface="+mn-cs"/>
                        </a:rPr>
                        <a:t>Measurement of all care transition data elements. Data is used to implement and evaluate interventions that improve transitions.</a:t>
                      </a:r>
                      <a:endParaRPr lang="en-US" sz="1100" b="1" i="1" u="none" strike="noStrike" kern="1200" baseline="0" dirty="0" smtClean="0">
                        <a:solidFill>
                          <a:schemeClr val="bg1"/>
                        </a:solidFill>
                        <a:latin typeface="+mn-lt"/>
                        <a:ea typeface="+mn-ea"/>
                        <a:cs typeface="+mn-cs"/>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45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latin typeface="+mj-lt"/>
                          <a:ea typeface="+mn-ea"/>
                          <a:cs typeface="+mn-cs"/>
                        </a:rPr>
                        <a:t>Management of utilization variation</a:t>
                      </a:r>
                      <a:r>
                        <a:rPr lang="en-US" sz="1100" b="1" i="1" u="none" strike="noStrike" kern="1200" baseline="0" dirty="0" smtClean="0">
                          <a:solidFill>
                            <a:schemeClr val="bg1"/>
                          </a:solidFill>
                          <a:latin typeface="+mj-lt"/>
                          <a:ea typeface="+mn-ea"/>
                          <a:cs typeface="+mn-cs"/>
                        </a:rPr>
                        <a:t>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F"/>
                    </a:solidFill>
                  </a:tcPr>
                </a:tc>
              </a:tr>
              <a:tr h="335189">
                <a:tc>
                  <a:txBody>
                    <a:bodyPr/>
                    <a:lstStyle/>
                    <a:p>
                      <a:r>
                        <a:rPr lang="en-US" sz="1100" b="0" i="0" u="none" strike="noStrike" kern="1200" baseline="0" dirty="0" smtClean="0">
                          <a:solidFill>
                            <a:schemeClr val="dk1"/>
                          </a:solidFill>
                          <a:latin typeface="+mn-lt"/>
                          <a:ea typeface="+mn-ea"/>
                          <a:cs typeface="+mn-cs"/>
                        </a:rPr>
                        <a:t>Regular measurement and analysis of utilization variances, steps employed to address variation and intervention effectiveness analyzed on a regular basis.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079">
                <a:tc>
                  <a:txBody>
                    <a:bodyPr/>
                    <a:lstStyle/>
                    <a:p>
                      <a:r>
                        <a:rPr lang="en-US" sz="1100" b="0" i="0" u="none" strike="noStrike" kern="1200" baseline="0" dirty="0" smtClean="0">
                          <a:solidFill>
                            <a:schemeClr val="dk1"/>
                          </a:solidFill>
                          <a:latin typeface="+mn-lt"/>
                          <a:ea typeface="+mn-ea"/>
                          <a:cs typeface="+mn-cs"/>
                        </a:rPr>
                        <a:t>Providing completely transparent, physician-specific reports on utilization variation.</a:t>
                      </a:r>
                      <a:endParaRPr lang="en-US" sz="1100" b="1" i="1" u="none" strike="noStrike" baseline="0" dirty="0" smtClean="0">
                        <a:solidFill>
                          <a:schemeClr val="bg1"/>
                        </a:solidFill>
                        <a:latin typeface="+mj-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5189">
                <a:tc>
                  <a:txBody>
                    <a:bodyPr/>
                    <a:lstStyle/>
                    <a:p>
                      <a:r>
                        <a:rPr lang="en-US" sz="1100" b="0" i="0" u="none" strike="noStrike" kern="1200" baseline="0" dirty="0" smtClean="0">
                          <a:solidFill>
                            <a:schemeClr val="dk1"/>
                          </a:solidFill>
                          <a:latin typeface="+mn-lt"/>
                          <a:ea typeface="+mn-ea"/>
                          <a:cs typeface="+mn-cs"/>
                        </a:rPr>
                        <a:t>Regular use of evidence-based care pathways and/or standardized clinical protocols on a systemwide basis for at least 60 percent of patients.</a:t>
                      </a:r>
                      <a:endParaRPr lang="en-US" sz="1100" b="1" i="1" u="none" strike="noStrike" baseline="0" dirty="0" smtClean="0">
                        <a:solidFill>
                          <a:schemeClr val="bg1"/>
                        </a:solidFill>
                        <a:latin typeface="+mj-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7816">
                <a:tc>
                  <a:txBody>
                    <a:bodyPr/>
                    <a:lstStyle/>
                    <a:p>
                      <a:r>
                        <a:rPr lang="en-US" sz="1200" b="1" i="1" u="none" strike="noStrike" baseline="0" dirty="0" smtClean="0">
                          <a:solidFill>
                            <a:schemeClr val="tx1"/>
                          </a:solidFill>
                          <a:latin typeface="+mj-lt"/>
                        </a:rPr>
                        <a:t>Reducing preventable admissions, readmissions, ED visits, complications and mortality</a:t>
                      </a:r>
                      <a:r>
                        <a:rPr lang="en-US" sz="1100" b="1" i="1" u="none" strike="noStrike" baseline="0" dirty="0" smtClean="0">
                          <a:solidFill>
                            <a:schemeClr val="bg1"/>
                          </a:solidFill>
                          <a:latin typeface="+mj-lt"/>
                        </a:rPr>
                        <a:t>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F"/>
                    </a:solidFill>
                  </a:tcPr>
                </a:tc>
              </a:tr>
              <a:tr h="184079">
                <a:tc>
                  <a:txBody>
                    <a:bodyPr/>
                    <a:lstStyle/>
                    <a:p>
                      <a:r>
                        <a:rPr lang="en-US" sz="1100" b="0" i="0" u="none" strike="noStrike" kern="1200" baseline="0" dirty="0" smtClean="0">
                          <a:solidFill>
                            <a:schemeClr val="dk1"/>
                          </a:solidFill>
                          <a:latin typeface="+mn-lt"/>
                          <a:ea typeface="+mn-ea"/>
                          <a:cs typeface="+mn-cs"/>
                        </a:rPr>
                        <a:t>Regular tracking and reporting on all relevant patient safety and quality measures.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0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dk1"/>
                          </a:solidFill>
                          <a:latin typeface="+mn-lt"/>
                          <a:ea typeface="+mn-ea"/>
                          <a:cs typeface="+mn-cs"/>
                        </a:rPr>
                        <a:t>Data commonly used to improve patient safety and quality, with positive results observed.</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7816">
                <a:tc>
                  <a:txBody>
                    <a:bodyPr/>
                    <a:lstStyle/>
                    <a:p>
                      <a:r>
                        <a:rPr lang="en-US" sz="1200" b="1" i="1" u="none" strike="noStrike" baseline="0" dirty="0" smtClean="0">
                          <a:solidFill>
                            <a:schemeClr val="tx1"/>
                          </a:solidFill>
                          <a:latin typeface="+mj-lt"/>
                        </a:rPr>
                        <a:t>Active patient engagement in design and improvement</a:t>
                      </a:r>
                      <a:r>
                        <a:rPr lang="en-US" sz="1200" b="1" i="1" u="none" strike="noStrike" baseline="0" dirty="0" smtClean="0">
                          <a:solidFill>
                            <a:schemeClr val="bg1"/>
                          </a:solidFill>
                          <a:latin typeface="+mj-lt"/>
                        </a:rPr>
                        <a:t>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F"/>
                    </a:solidFill>
                  </a:tcPr>
                </a:tc>
              </a:tr>
              <a:tr h="335189">
                <a:tc>
                  <a:txBody>
                    <a:bodyPr/>
                    <a:lstStyle/>
                    <a:p>
                      <a:r>
                        <a:rPr lang="en-US" sz="1100" b="0" i="0" u="none" strike="noStrike" kern="1200" baseline="0" dirty="0" smtClean="0">
                          <a:solidFill>
                            <a:schemeClr val="dk1"/>
                          </a:solidFill>
                          <a:latin typeface="+mn-lt"/>
                          <a:ea typeface="+mn-ea"/>
                          <a:cs typeface="+mn-cs"/>
                        </a:rPr>
                        <a:t>Regular use of patient-engagement strategies such as shared decision-making aids, shift-change reports at the bedside, patient and family advisory councils and health and wellness programs.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0228">
                <a:tc>
                  <a:txBody>
                    <a:bodyPr/>
                    <a:lstStyle/>
                    <a:p>
                      <a:r>
                        <a:rPr lang="en-US" sz="1100" b="0" i="0" u="none" strike="noStrike" kern="1200" baseline="0" dirty="0" smtClean="0">
                          <a:solidFill>
                            <a:schemeClr val="dk1"/>
                          </a:solidFill>
                          <a:latin typeface="+mn-lt"/>
                          <a:ea typeface="+mn-ea"/>
                          <a:cs typeface="+mn-cs"/>
                        </a:rPr>
                        <a:t>Regular measurement or reporting on patient and family engagement, with positive results. 	</a:t>
                      </a:r>
                      <a:endParaRPr lang="en-US" sz="1100" b="1" i="1" u="none" strike="noStrike" baseline="0" dirty="0" smtClean="0">
                        <a:solidFill>
                          <a:schemeClr val="bg1"/>
                        </a:solidFill>
                        <a:latin typeface="+mj-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22246840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946943" y="32745"/>
            <a:ext cx="819705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2800" b="1" dirty="0">
                <a:solidFill>
                  <a:schemeClr val="bg1"/>
                </a:solidFill>
              </a:rPr>
              <a:t>Strategy #2:  Utilizing Evidence-Based Practices to Improve </a:t>
            </a:r>
            <a:r>
              <a:rPr lang="en-US" sz="2800" b="1" u="sng" dirty="0">
                <a:solidFill>
                  <a:schemeClr val="bg1"/>
                </a:solidFill>
              </a:rPr>
              <a:t>Quality and Patient Safety</a:t>
            </a:r>
          </a:p>
        </p:txBody>
      </p:sp>
      <p:sp>
        <p:nvSpPr>
          <p:cNvPr id="7" name="TextBox 6"/>
          <p:cNvSpPr txBox="1"/>
          <p:nvPr/>
        </p:nvSpPr>
        <p:spPr>
          <a:xfrm>
            <a:off x="990600" y="914400"/>
            <a:ext cx="8153400" cy="461665"/>
          </a:xfrm>
          <a:prstGeom prst="rect">
            <a:avLst/>
          </a:prstGeom>
          <a:noFill/>
        </p:spPr>
        <p:txBody>
          <a:bodyPr wrap="square" rtlCol="0">
            <a:spAutoFit/>
          </a:bodyPr>
          <a:lstStyle/>
          <a:p>
            <a:r>
              <a:rPr lang="en-US" dirty="0" smtClean="0"/>
              <a:t>Evaluation metrics for first to second curve</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47938673"/>
              </p:ext>
            </p:extLst>
          </p:nvPr>
        </p:nvGraphicFramePr>
        <p:xfrm>
          <a:off x="152400" y="1371600"/>
          <a:ext cx="8875585" cy="5456565"/>
        </p:xfrm>
        <a:graphic>
          <a:graphicData uri="http://schemas.openxmlformats.org/drawingml/2006/table">
            <a:tbl>
              <a:tblPr firstRow="1" bandRow="1">
                <a:tableStyleId>{5C22544A-7EE6-4342-B048-85BDC9FD1C3A}</a:tableStyleId>
              </a:tblPr>
              <a:tblGrid>
                <a:gridCol w="2819400"/>
                <a:gridCol w="2917914"/>
                <a:gridCol w="3138271"/>
              </a:tblGrid>
              <a:tr h="191499">
                <a:tc>
                  <a:txBody>
                    <a:bodyPr/>
                    <a:lstStyle/>
                    <a:p>
                      <a:pPr algn="ctr"/>
                      <a:r>
                        <a:rPr lang="en-US" sz="1200" i="0" dirty="0" smtClean="0">
                          <a:solidFill>
                            <a:schemeClr val="tx1"/>
                          </a:solidFill>
                          <a:latin typeface="+mj-lt"/>
                        </a:rPr>
                        <a:t>First Curve 1.0</a:t>
                      </a:r>
                      <a:endParaRPr lang="en-US" sz="1200" i="0" dirty="0">
                        <a:solidFill>
                          <a:schemeClr val="tx1"/>
                        </a:solidFill>
                        <a:latin typeface="+mj-lt"/>
                      </a:endParaRPr>
                    </a:p>
                  </a:txBody>
                  <a:tcPr marT="18288"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i="0" dirty="0" smtClean="0">
                          <a:solidFill>
                            <a:schemeClr val="tx1"/>
                          </a:solidFill>
                          <a:latin typeface="+mj-lt"/>
                        </a:rPr>
                        <a:t>Transitioning</a:t>
                      </a:r>
                      <a:r>
                        <a:rPr lang="en-US" sz="1200" i="0" baseline="0" dirty="0" smtClean="0">
                          <a:solidFill>
                            <a:schemeClr val="tx1"/>
                          </a:solidFill>
                          <a:latin typeface="+mj-lt"/>
                        </a:rPr>
                        <a:t> in the Gap</a:t>
                      </a:r>
                      <a:endParaRPr lang="en-US" sz="1200" i="0" dirty="0">
                        <a:solidFill>
                          <a:schemeClr val="tx1"/>
                        </a:solidFill>
                        <a:latin typeface="+mj-lt"/>
                      </a:endParaRPr>
                    </a:p>
                  </a:txBody>
                  <a:tcPr marT="18288"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i="0" dirty="0" smtClean="0">
                          <a:solidFill>
                            <a:schemeClr val="tx1"/>
                          </a:solidFill>
                          <a:latin typeface="+mj-lt"/>
                        </a:rPr>
                        <a:t>Second Curve 2.0</a:t>
                      </a:r>
                      <a:endParaRPr lang="en-US" sz="1200" i="0" dirty="0">
                        <a:solidFill>
                          <a:schemeClr val="tx1"/>
                        </a:solidFill>
                        <a:latin typeface="+mj-lt"/>
                      </a:endParaRPr>
                    </a:p>
                  </a:txBody>
                  <a:tcPr marT="18288"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2358">
                <a:tc gridSpan="3">
                  <a:txBody>
                    <a:bodyPr/>
                    <a:lstStyle/>
                    <a:p>
                      <a:r>
                        <a:rPr lang="en-US" sz="1050" b="1" i="1" dirty="0" smtClean="0">
                          <a:solidFill>
                            <a:schemeClr val="tx1"/>
                          </a:solidFill>
                          <a:latin typeface="+mj-lt"/>
                        </a:rPr>
                        <a:t>Effective measurement and</a:t>
                      </a:r>
                      <a:r>
                        <a:rPr lang="en-US" sz="1050" b="1" i="1" baseline="0" dirty="0" smtClean="0">
                          <a:solidFill>
                            <a:schemeClr val="tx1"/>
                          </a:solidFill>
                          <a:latin typeface="+mj-lt"/>
                        </a:rPr>
                        <a:t> management of care transitions</a:t>
                      </a:r>
                      <a:endParaRPr lang="en-US" sz="1050" b="1" i="1" dirty="0">
                        <a:solidFill>
                          <a:schemeClr val="tx1"/>
                        </a:solidFill>
                        <a:latin typeface="+mj-lt"/>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F"/>
                    </a:solidFill>
                  </a:tcPr>
                </a:tc>
                <a:tc hMerge="1">
                  <a:txBody>
                    <a:bodyPr/>
                    <a:lstStyle/>
                    <a:p>
                      <a:endParaRPr lang="en-US"/>
                    </a:p>
                  </a:txBody>
                  <a:tcPr/>
                </a:tc>
                <a:tc hMerge="1">
                  <a:txBody>
                    <a:bodyPr/>
                    <a:lstStyle/>
                    <a:p>
                      <a:endParaRPr lang="en-US"/>
                    </a:p>
                  </a:txBody>
                  <a:tcPr/>
                </a:tc>
              </a:tr>
              <a:tr h="4593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50" b="1" i="0" u="none" strike="noStrike" kern="1200" baseline="0" dirty="0" smtClean="0">
                          <a:solidFill>
                            <a:schemeClr val="dk1"/>
                          </a:solidFill>
                          <a:latin typeface="+mn-lt"/>
                          <a:ea typeface="+mn-ea"/>
                          <a:cs typeface="+mn-cs"/>
                        </a:rPr>
                        <a:t>Limited </a:t>
                      </a:r>
                      <a:r>
                        <a:rPr lang="en-US" sz="950" b="0" i="0" u="none" strike="noStrike" kern="1200" baseline="0" dirty="0" smtClean="0">
                          <a:solidFill>
                            <a:schemeClr val="dk1"/>
                          </a:solidFill>
                          <a:latin typeface="+mn-lt"/>
                          <a:ea typeface="+mn-ea"/>
                          <a:cs typeface="+mn-cs"/>
                        </a:rPr>
                        <a:t>patient education and coordination after discharge.	</a:t>
                      </a: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50" b="1" i="0" u="none" strike="noStrike" kern="1200" baseline="0" dirty="0" smtClean="0">
                          <a:solidFill>
                            <a:schemeClr val="dk1"/>
                          </a:solidFill>
                          <a:latin typeface="+mn-lt"/>
                          <a:ea typeface="+mn-ea"/>
                          <a:cs typeface="+mn-cs"/>
                        </a:rPr>
                        <a:t>Moderate </a:t>
                      </a:r>
                      <a:r>
                        <a:rPr lang="en-US" sz="950" b="0" i="0" u="none" strike="noStrike" kern="1200" baseline="0" dirty="0" smtClean="0">
                          <a:solidFill>
                            <a:schemeClr val="dk1"/>
                          </a:solidFill>
                          <a:latin typeface="+mn-lt"/>
                          <a:ea typeface="+mn-ea"/>
                          <a:cs typeface="+mn-cs"/>
                        </a:rPr>
                        <a:t>degree of patient outreach and follow-up after care transition; some care coordination tools used to manage care transitions.</a:t>
                      </a: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50" b="1" i="0" u="none" strike="noStrike" kern="1200" baseline="0" dirty="0" smtClean="0">
                          <a:solidFill>
                            <a:schemeClr val="dk1"/>
                          </a:solidFill>
                          <a:latin typeface="+mn-lt"/>
                          <a:ea typeface="+mn-ea"/>
                          <a:cs typeface="+mn-cs"/>
                        </a:rPr>
                        <a:t>Fully </a:t>
                      </a:r>
                      <a:r>
                        <a:rPr lang="en-US" sz="950" b="0" i="0" u="none" strike="noStrike" kern="1200" baseline="0" dirty="0" smtClean="0">
                          <a:solidFill>
                            <a:schemeClr val="dk1"/>
                          </a:solidFill>
                          <a:latin typeface="+mn-lt"/>
                          <a:ea typeface="+mn-ea"/>
                          <a:cs typeface="+mn-cs"/>
                        </a:rPr>
                        <a:t>implemented clinical integration strategy across the entire continuum of care to ensure seamless transitions and clear handoffs.</a:t>
                      </a: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39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50" b="1" i="0" u="none" strike="noStrike" kern="1200" baseline="0" dirty="0" smtClean="0">
                          <a:solidFill>
                            <a:schemeClr val="dk1"/>
                          </a:solidFill>
                          <a:latin typeface="+mn-lt"/>
                          <a:ea typeface="+mn-ea"/>
                          <a:cs typeface="+mn-cs"/>
                        </a:rPr>
                        <a:t>No </a:t>
                      </a:r>
                      <a:r>
                        <a:rPr lang="en-US" sz="950" b="0" i="0" u="none" strike="noStrike" kern="1200" baseline="0" dirty="0" smtClean="0">
                          <a:solidFill>
                            <a:schemeClr val="dk1"/>
                          </a:solidFill>
                          <a:latin typeface="+mn-lt"/>
                          <a:ea typeface="+mn-ea"/>
                          <a:cs typeface="+mn-cs"/>
                        </a:rPr>
                        <a:t>use of team-based approaches or case managers for chronic disease management or follow-up for at-risk patients after discharge.	</a:t>
                      </a: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50" b="1" i="0" u="none" strike="noStrike" kern="1200" baseline="0" dirty="0" smtClean="0">
                          <a:solidFill>
                            <a:schemeClr val="dk1"/>
                          </a:solidFill>
                          <a:latin typeface="+mn-lt"/>
                          <a:ea typeface="+mn-ea"/>
                          <a:cs typeface="+mn-cs"/>
                        </a:rPr>
                        <a:t>Limited </a:t>
                      </a:r>
                      <a:r>
                        <a:rPr lang="en-US" sz="950" b="0" i="0" u="none" strike="noStrike" kern="1200" baseline="0" dirty="0" smtClean="0">
                          <a:solidFill>
                            <a:schemeClr val="dk1"/>
                          </a:solidFill>
                          <a:latin typeface="+mn-lt"/>
                          <a:ea typeface="+mn-ea"/>
                          <a:cs typeface="+mn-cs"/>
                        </a:rPr>
                        <a:t>use of multidisciplinary teams, case managers or nurse care coordinators for chronic disease cases and follow-up care.</a:t>
                      </a:r>
                      <a:endParaRPr lang="en-US" sz="950" b="1" i="1" u="none" strike="noStrike" kern="1200" baseline="0" dirty="0" smtClean="0">
                        <a:solidFill>
                          <a:schemeClr val="bg1"/>
                        </a:solidFill>
                        <a:latin typeface="+mn-lt"/>
                        <a:ea typeface="+mn-ea"/>
                        <a:cs typeface="+mn-cs"/>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50" b="1" i="0" u="none" strike="noStrike" kern="1200" baseline="0" dirty="0" smtClean="0">
                          <a:solidFill>
                            <a:schemeClr val="dk1"/>
                          </a:solidFill>
                          <a:latin typeface="+mn-lt"/>
                          <a:ea typeface="+mn-ea"/>
                          <a:cs typeface="+mn-cs"/>
                        </a:rPr>
                        <a:t>Fully </a:t>
                      </a:r>
                      <a:r>
                        <a:rPr lang="en-US" sz="950" b="0" i="0" u="none" strike="noStrike" kern="1200" baseline="0" dirty="0" smtClean="0">
                          <a:solidFill>
                            <a:schemeClr val="dk1"/>
                          </a:solidFill>
                          <a:latin typeface="+mn-lt"/>
                          <a:ea typeface="+mn-ea"/>
                          <a:cs typeface="+mn-cs"/>
                        </a:rPr>
                        <a:t>implemented use of multidisciplinary teams, case managers, health coaches and nurse care coordinators for chronic disease cases and follow-up care after transitions.</a:t>
                      </a:r>
                      <a:endParaRPr lang="en-US" sz="950" b="1" i="1" u="none" strike="noStrike" kern="1200" baseline="0" dirty="0" smtClean="0">
                        <a:solidFill>
                          <a:schemeClr val="bg1"/>
                        </a:solidFill>
                        <a:latin typeface="+mn-lt"/>
                        <a:ea typeface="+mn-ea"/>
                        <a:cs typeface="+mn-cs"/>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21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50" b="1" i="0" u="none" strike="noStrike" kern="1200" baseline="0" dirty="0" smtClean="0">
                          <a:solidFill>
                            <a:schemeClr val="dk1"/>
                          </a:solidFill>
                          <a:latin typeface="+mn-lt"/>
                          <a:ea typeface="+mn-ea"/>
                          <a:cs typeface="+mn-cs"/>
                        </a:rPr>
                        <a:t>Limited </a:t>
                      </a:r>
                      <a:r>
                        <a:rPr lang="en-US" sz="950" b="0" i="0" u="none" strike="noStrike" kern="1200" baseline="0" dirty="0" smtClean="0">
                          <a:solidFill>
                            <a:schemeClr val="dk1"/>
                          </a:solidFill>
                          <a:latin typeface="+mn-lt"/>
                          <a:ea typeface="+mn-ea"/>
                          <a:cs typeface="+mn-cs"/>
                        </a:rPr>
                        <a:t>measurement of care transition data.	</a:t>
                      </a:r>
                      <a:endParaRPr lang="en-US" sz="950" b="0" i="0" u="none" strike="noStrike" baseline="0" dirty="0" smtClean="0">
                        <a:solidFill>
                          <a:srgbClr val="221E1F"/>
                        </a:solidFill>
                        <a:latin typeface="+mn-lt"/>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50" b="1" i="0" u="none" strike="noStrike" kern="1200" baseline="0" dirty="0" smtClean="0">
                          <a:solidFill>
                            <a:schemeClr val="dk1"/>
                          </a:solidFill>
                          <a:latin typeface="+mn-lt"/>
                          <a:ea typeface="+mn-ea"/>
                          <a:cs typeface="+mn-cs"/>
                        </a:rPr>
                        <a:t>Some </a:t>
                      </a:r>
                      <a:r>
                        <a:rPr lang="en-US" sz="950" b="0" i="0" u="none" strike="noStrike" kern="1200" baseline="0" dirty="0" smtClean="0">
                          <a:solidFill>
                            <a:schemeClr val="dk1"/>
                          </a:solidFill>
                          <a:latin typeface="+mn-lt"/>
                          <a:ea typeface="+mn-ea"/>
                          <a:cs typeface="+mn-cs"/>
                        </a:rPr>
                        <a:t>measurement of care transition data; no analysis conducted on the results.	</a:t>
                      </a:r>
                      <a:endParaRPr lang="en-US" sz="950" b="0" i="0" u="none" strike="noStrike" baseline="0" dirty="0" smtClean="0">
                        <a:solidFill>
                          <a:srgbClr val="221E1F"/>
                        </a:solidFill>
                        <a:latin typeface="+mn-lt"/>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50" b="0" i="0" u="none" strike="noStrike" kern="1200" baseline="0" dirty="0" smtClean="0">
                          <a:solidFill>
                            <a:schemeClr val="dk1"/>
                          </a:solidFill>
                          <a:latin typeface="+mn-lt"/>
                          <a:ea typeface="+mn-ea"/>
                          <a:cs typeface="+mn-cs"/>
                        </a:rPr>
                        <a:t>Measurement of </a:t>
                      </a:r>
                      <a:r>
                        <a:rPr lang="en-US" sz="950" b="1" i="0" u="none" strike="noStrike" kern="1200" baseline="0" dirty="0" smtClean="0">
                          <a:solidFill>
                            <a:schemeClr val="dk1"/>
                          </a:solidFill>
                          <a:latin typeface="+mn-lt"/>
                          <a:ea typeface="+mn-ea"/>
                          <a:cs typeface="+mn-cs"/>
                        </a:rPr>
                        <a:t>all </a:t>
                      </a:r>
                      <a:r>
                        <a:rPr lang="en-US" sz="950" b="0" i="0" u="none" strike="noStrike" kern="1200" baseline="0" dirty="0" smtClean="0">
                          <a:solidFill>
                            <a:schemeClr val="dk1"/>
                          </a:solidFill>
                          <a:latin typeface="+mn-lt"/>
                          <a:ea typeface="+mn-ea"/>
                          <a:cs typeface="+mn-cs"/>
                        </a:rPr>
                        <a:t>care transition data elements. Data is used to implement and evaluate interventions that improve transitions.</a:t>
                      </a:r>
                      <a:endParaRPr lang="en-US" sz="950" b="1" i="1" u="none" strike="noStrike" kern="1200" baseline="0" dirty="0" smtClean="0">
                        <a:solidFill>
                          <a:schemeClr val="bg1"/>
                        </a:solidFill>
                        <a:latin typeface="+mn-lt"/>
                        <a:ea typeface="+mn-ea"/>
                        <a:cs typeface="+mn-cs"/>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2358">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i="1" u="none" strike="noStrike" kern="1200" baseline="0" dirty="0" smtClean="0">
                          <a:solidFill>
                            <a:schemeClr val="tx1"/>
                          </a:solidFill>
                          <a:latin typeface="+mj-lt"/>
                          <a:ea typeface="+mn-ea"/>
                          <a:cs typeface="+mn-cs"/>
                        </a:rPr>
                        <a:t>Management of utilization variation</a:t>
                      </a: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F"/>
                    </a:solidFill>
                  </a:tcPr>
                </a:tc>
                <a:tc hMerge="1">
                  <a:txBody>
                    <a:bodyPr/>
                    <a:lstStyle/>
                    <a:p>
                      <a:endParaRPr lang="en-US"/>
                    </a:p>
                  </a:txBody>
                  <a:tcPr/>
                </a:tc>
                <a:tc hMerge="1">
                  <a:txBody>
                    <a:bodyPr/>
                    <a:lstStyle/>
                    <a:p>
                      <a:endParaRPr lang="en-US"/>
                    </a:p>
                  </a:txBody>
                  <a:tcPr/>
                </a:tc>
              </a:tr>
              <a:tr h="5439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50" b="1" i="0" u="none" strike="noStrike" kern="1200" baseline="0" dirty="0" smtClean="0">
                          <a:solidFill>
                            <a:schemeClr val="dk1"/>
                          </a:solidFill>
                          <a:latin typeface="+mn-lt"/>
                          <a:ea typeface="+mn-ea"/>
                          <a:cs typeface="+mn-cs"/>
                        </a:rPr>
                        <a:t>No </a:t>
                      </a:r>
                      <a:r>
                        <a:rPr lang="en-US" sz="950" b="0" i="0" u="none" strike="noStrike" kern="1200" baseline="0" dirty="0" smtClean="0">
                          <a:solidFill>
                            <a:schemeClr val="dk1"/>
                          </a:solidFill>
                          <a:latin typeface="+mn-lt"/>
                          <a:ea typeface="+mn-ea"/>
                          <a:cs typeface="+mn-cs"/>
                        </a:rPr>
                        <a:t>measurement of utilization variation; no processes to minimize variation.</a:t>
                      </a:r>
                      <a:endParaRPr lang="en-US" sz="950" dirty="0"/>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50" b="1" i="0" u="none" strike="noStrike" kern="1200" baseline="0" dirty="0" smtClean="0">
                          <a:solidFill>
                            <a:schemeClr val="dk1"/>
                          </a:solidFill>
                          <a:latin typeface="+mn-lt"/>
                          <a:ea typeface="+mn-ea"/>
                          <a:cs typeface="+mn-cs"/>
                        </a:rPr>
                        <a:t>Relatively </a:t>
                      </a:r>
                      <a:r>
                        <a:rPr lang="en-US" sz="950" b="0" i="0" u="none" strike="noStrike" kern="1200" baseline="0" dirty="0" smtClean="0">
                          <a:solidFill>
                            <a:schemeClr val="dk1"/>
                          </a:solidFill>
                          <a:latin typeface="+mn-lt"/>
                          <a:ea typeface="+mn-ea"/>
                          <a:cs typeface="+mn-cs"/>
                        </a:rPr>
                        <a:t>consistent measurement and analysis; limited action to address variation.</a:t>
                      </a: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50" b="1" i="0" u="none" strike="noStrike" kern="1200" baseline="0" dirty="0" smtClean="0">
                          <a:solidFill>
                            <a:schemeClr val="dk1"/>
                          </a:solidFill>
                          <a:latin typeface="+mn-lt"/>
                          <a:ea typeface="+mn-ea"/>
                          <a:cs typeface="+mn-cs"/>
                        </a:rPr>
                        <a:t>Regular </a:t>
                      </a:r>
                      <a:r>
                        <a:rPr lang="en-US" sz="950" b="0" i="0" u="none" strike="noStrike" kern="1200" baseline="0" dirty="0" smtClean="0">
                          <a:solidFill>
                            <a:schemeClr val="dk1"/>
                          </a:solidFill>
                          <a:latin typeface="+mn-lt"/>
                          <a:ea typeface="+mn-ea"/>
                          <a:cs typeface="+mn-cs"/>
                        </a:rPr>
                        <a:t>measurement and analysis of utilization variances occur, steps are employed to address variation and intervention effectiveness is analyzed on a regular basis.</a:t>
                      </a: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21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50" b="1" i="0" u="none" strike="noStrike" kern="1200" baseline="0" dirty="0" smtClean="0">
                          <a:solidFill>
                            <a:schemeClr val="dk1"/>
                          </a:solidFill>
                          <a:latin typeface="+mn-lt"/>
                          <a:ea typeface="+mn-ea"/>
                          <a:cs typeface="+mn-cs"/>
                        </a:rPr>
                        <a:t>Limited </a:t>
                      </a:r>
                      <a:r>
                        <a:rPr lang="en-US" sz="950" b="0" i="0" u="none" strike="noStrike" kern="1200" baseline="0" dirty="0" smtClean="0">
                          <a:solidFill>
                            <a:schemeClr val="dk1"/>
                          </a:solidFill>
                          <a:latin typeface="+mn-lt"/>
                          <a:ea typeface="+mn-ea"/>
                          <a:cs typeface="+mn-cs"/>
                        </a:rPr>
                        <a:t>reporting on utilization variation with limited transparency or physician specificity.		</a:t>
                      </a:r>
                      <a:endParaRPr lang="en-US" sz="950" dirty="0"/>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50" b="0" i="0" u="none" strike="noStrike" kern="1200" baseline="0" dirty="0" smtClean="0">
                          <a:solidFill>
                            <a:schemeClr val="dk1"/>
                          </a:solidFill>
                          <a:latin typeface="+mn-lt"/>
                          <a:ea typeface="+mn-ea"/>
                          <a:cs typeface="+mn-cs"/>
                        </a:rPr>
                        <a:t>Utilization variation reports created with </a:t>
                      </a:r>
                      <a:r>
                        <a:rPr lang="en-US" sz="950" b="1" i="0" u="none" strike="noStrike" kern="1200" baseline="0" dirty="0" smtClean="0">
                          <a:solidFill>
                            <a:schemeClr val="dk1"/>
                          </a:solidFill>
                          <a:latin typeface="+mn-lt"/>
                          <a:ea typeface="+mn-ea"/>
                          <a:cs typeface="+mn-cs"/>
                        </a:rPr>
                        <a:t>moderate </a:t>
                      </a:r>
                      <a:r>
                        <a:rPr lang="en-US" sz="950" b="0" i="0" u="none" strike="noStrike" kern="1200" baseline="0" dirty="0" smtClean="0">
                          <a:solidFill>
                            <a:schemeClr val="dk1"/>
                          </a:solidFill>
                          <a:latin typeface="+mn-lt"/>
                          <a:ea typeface="+mn-ea"/>
                          <a:cs typeface="+mn-cs"/>
                        </a:rPr>
                        <a:t>transparency or physician specificity.</a:t>
                      </a:r>
                      <a:endParaRPr lang="en-US" sz="950" b="1" i="1" u="none" strike="noStrike" baseline="0" dirty="0" smtClean="0">
                        <a:solidFill>
                          <a:schemeClr val="bg1"/>
                        </a:solidFill>
                        <a:latin typeface="+mj-lt"/>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50" b="0" i="0" u="none" strike="noStrike" kern="1200" baseline="0" dirty="0" smtClean="0">
                          <a:solidFill>
                            <a:schemeClr val="dk1"/>
                          </a:solidFill>
                          <a:latin typeface="+mn-lt"/>
                          <a:ea typeface="+mn-ea"/>
                          <a:cs typeface="+mn-cs"/>
                        </a:rPr>
                        <a:t>Provides </a:t>
                      </a:r>
                      <a:r>
                        <a:rPr lang="en-US" sz="950" b="1" i="0" u="none" strike="noStrike" kern="1200" baseline="0" dirty="0" smtClean="0">
                          <a:solidFill>
                            <a:schemeClr val="dk1"/>
                          </a:solidFill>
                          <a:latin typeface="+mn-lt"/>
                          <a:ea typeface="+mn-ea"/>
                          <a:cs typeface="+mn-cs"/>
                        </a:rPr>
                        <a:t>completely </a:t>
                      </a:r>
                      <a:r>
                        <a:rPr lang="en-US" sz="950" b="0" i="0" u="none" strike="noStrike" kern="1200" baseline="0" dirty="0" smtClean="0">
                          <a:solidFill>
                            <a:schemeClr val="dk1"/>
                          </a:solidFill>
                          <a:latin typeface="+mn-lt"/>
                          <a:ea typeface="+mn-ea"/>
                          <a:cs typeface="+mn-cs"/>
                        </a:rPr>
                        <a:t>transparent, physician-specific reports on utilization variation.</a:t>
                      </a:r>
                      <a:endParaRPr lang="en-US" sz="950" b="1" i="1" u="none" strike="noStrike" baseline="0" dirty="0" smtClean="0">
                        <a:solidFill>
                          <a:schemeClr val="bg1"/>
                        </a:solidFill>
                        <a:latin typeface="+mj-lt"/>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21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50" b="1" i="0" u="none" strike="noStrike" kern="1200" baseline="0" dirty="0" smtClean="0">
                          <a:solidFill>
                            <a:schemeClr val="dk1"/>
                          </a:solidFill>
                          <a:latin typeface="+mn-lt"/>
                          <a:ea typeface="+mn-ea"/>
                          <a:cs typeface="+mn-cs"/>
                        </a:rPr>
                        <a:t>No </a:t>
                      </a:r>
                      <a:r>
                        <a:rPr lang="en-US" sz="950" b="0" i="0" u="none" strike="noStrike" kern="1200" baseline="0" dirty="0" smtClean="0">
                          <a:solidFill>
                            <a:schemeClr val="dk1"/>
                          </a:solidFill>
                          <a:latin typeface="+mn-lt"/>
                          <a:ea typeface="+mn-ea"/>
                          <a:cs typeface="+mn-cs"/>
                        </a:rPr>
                        <a:t>evidence-based practices or protocols to standardize care practices.	</a:t>
                      </a: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50" b="1" i="0" u="none" strike="noStrike" kern="1200" baseline="0" dirty="0" smtClean="0">
                          <a:solidFill>
                            <a:schemeClr val="dk1"/>
                          </a:solidFill>
                          <a:latin typeface="+mn-lt"/>
                          <a:ea typeface="+mn-ea"/>
                          <a:cs typeface="+mn-cs"/>
                        </a:rPr>
                        <a:t>Some </a:t>
                      </a:r>
                      <a:r>
                        <a:rPr lang="en-US" sz="950" b="0" i="0" u="none" strike="noStrike" kern="1200" baseline="0" dirty="0" smtClean="0">
                          <a:solidFill>
                            <a:schemeClr val="dk1"/>
                          </a:solidFill>
                          <a:latin typeface="+mn-lt"/>
                          <a:ea typeface="+mn-ea"/>
                          <a:cs typeface="+mn-cs"/>
                        </a:rPr>
                        <a:t>use of data-driven analysis to reduce variation in clinical practice and identify opportunities for standardization.</a:t>
                      </a:r>
                      <a:endParaRPr lang="en-US" sz="950" b="1" i="1" u="none" strike="noStrike" baseline="0" dirty="0" smtClean="0">
                        <a:solidFill>
                          <a:schemeClr val="bg1"/>
                        </a:solidFill>
                        <a:latin typeface="+mj-lt"/>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50" b="1" i="0" u="none" strike="noStrike" kern="1200" baseline="0" dirty="0" smtClean="0">
                          <a:solidFill>
                            <a:schemeClr val="dk1"/>
                          </a:solidFill>
                          <a:latin typeface="+mn-lt"/>
                          <a:ea typeface="+mn-ea"/>
                          <a:cs typeface="+mn-cs"/>
                        </a:rPr>
                        <a:t>Regular </a:t>
                      </a:r>
                      <a:r>
                        <a:rPr lang="en-US" sz="950" b="0" i="0" u="none" strike="noStrike" kern="1200" baseline="0" dirty="0" smtClean="0">
                          <a:solidFill>
                            <a:schemeClr val="dk1"/>
                          </a:solidFill>
                          <a:latin typeface="+mn-lt"/>
                          <a:ea typeface="+mn-ea"/>
                          <a:cs typeface="+mn-cs"/>
                        </a:rPr>
                        <a:t>use of evidence-based care pathways and/or standardized clinical protocols on a systemwide basis for at least 60 percent of patients.</a:t>
                      </a:r>
                      <a:endParaRPr lang="en-US" sz="950" b="1" i="1" u="none" strike="noStrike" baseline="0" dirty="0" smtClean="0">
                        <a:solidFill>
                          <a:schemeClr val="bg1"/>
                        </a:solidFill>
                        <a:latin typeface="+mj-lt"/>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2358">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i="1" dirty="0" smtClean="0"/>
                        <a:t>Reducing preventable admissions,</a:t>
                      </a:r>
                      <a:r>
                        <a:rPr lang="en-US" sz="1050" b="1" i="1" baseline="0" dirty="0" smtClean="0"/>
                        <a:t> readmissions, ED visits, complications and mortality</a:t>
                      </a:r>
                      <a:endParaRPr lang="en-US" sz="1050" b="1" i="1" dirty="0"/>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F"/>
                    </a:solidFill>
                  </a:tcPr>
                </a:tc>
                <a:tc hMerge="1">
                  <a:txBody>
                    <a:bodyPr/>
                    <a:lstStyle/>
                    <a:p>
                      <a:endParaRPr lang="en-US"/>
                    </a:p>
                  </a:txBody>
                  <a:tcPr/>
                </a:tc>
                <a:tc hMerge="1">
                  <a:txBody>
                    <a:bodyPr/>
                    <a:lstStyle/>
                    <a:p>
                      <a:endParaRPr lang="en-US"/>
                    </a:p>
                  </a:txBody>
                  <a:tcPr/>
                </a:tc>
              </a:tr>
              <a:tr h="2817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50" b="1" i="0" u="none" strike="noStrike" kern="1200" baseline="0" dirty="0" smtClean="0">
                          <a:solidFill>
                            <a:schemeClr val="dk1"/>
                          </a:solidFill>
                          <a:latin typeface="+mn-lt"/>
                          <a:ea typeface="+mn-ea"/>
                          <a:cs typeface="+mn-cs"/>
                        </a:rPr>
                        <a:t>No </a:t>
                      </a:r>
                      <a:r>
                        <a:rPr lang="en-US" sz="950" b="0" i="0" u="none" strike="noStrike" kern="1200" baseline="0" dirty="0" smtClean="0">
                          <a:solidFill>
                            <a:schemeClr val="dk1"/>
                          </a:solidFill>
                          <a:latin typeface="+mn-lt"/>
                          <a:ea typeface="+mn-ea"/>
                          <a:cs typeface="+mn-cs"/>
                        </a:rPr>
                        <a:t>comprehensive tracking of patient safety or quality metrics.	</a:t>
                      </a:r>
                      <a:endParaRPr lang="en-US" sz="950" dirty="0"/>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50" b="1" i="0" u="none" strike="noStrike" kern="1200" baseline="0" dirty="0" smtClean="0">
                          <a:solidFill>
                            <a:schemeClr val="dk1"/>
                          </a:solidFill>
                          <a:latin typeface="+mn-lt"/>
                          <a:ea typeface="+mn-ea"/>
                          <a:cs typeface="+mn-cs"/>
                        </a:rPr>
                        <a:t>Limited </a:t>
                      </a:r>
                      <a:r>
                        <a:rPr lang="en-US" sz="950" b="0" i="0" u="none" strike="noStrike" kern="1200" baseline="0" dirty="0" smtClean="0">
                          <a:solidFill>
                            <a:schemeClr val="dk1"/>
                          </a:solidFill>
                          <a:latin typeface="+mn-lt"/>
                          <a:ea typeface="+mn-ea"/>
                          <a:cs typeface="+mn-cs"/>
                        </a:rPr>
                        <a:t>tracking of patient safety or quality measures; some analysis of results.</a:t>
                      </a:r>
                      <a:endParaRPr lang="en-US" sz="950" b="1" i="1" u="none" strike="noStrike" baseline="0" dirty="0" smtClean="0">
                        <a:solidFill>
                          <a:schemeClr val="bg1"/>
                        </a:solidFill>
                        <a:latin typeface="+mj-lt"/>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50" b="1" i="0" u="none" strike="noStrike" kern="1200" baseline="0" dirty="0" smtClean="0">
                          <a:solidFill>
                            <a:schemeClr val="dk1"/>
                          </a:solidFill>
                          <a:latin typeface="+mn-lt"/>
                          <a:ea typeface="+mn-ea"/>
                          <a:cs typeface="+mn-cs"/>
                        </a:rPr>
                        <a:t>Regular </a:t>
                      </a:r>
                      <a:r>
                        <a:rPr lang="en-US" sz="950" b="0" i="0" u="none" strike="noStrike" kern="1200" baseline="0" dirty="0" smtClean="0">
                          <a:solidFill>
                            <a:schemeClr val="dk1"/>
                          </a:solidFill>
                          <a:latin typeface="+mn-lt"/>
                          <a:ea typeface="+mn-ea"/>
                          <a:cs typeface="+mn-cs"/>
                        </a:rPr>
                        <a:t>tracking and reporting on all relevant patient safety and quality measures. </a:t>
                      </a:r>
                      <a:endParaRPr lang="en-US" sz="950" b="1" i="1" u="none" strike="noStrike" baseline="0" dirty="0" smtClean="0">
                        <a:solidFill>
                          <a:schemeClr val="bg1"/>
                        </a:solidFill>
                        <a:latin typeface="+mj-lt"/>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0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50" b="1" i="0" u="none" strike="noStrike" kern="1200" baseline="0" dirty="0" smtClean="0">
                          <a:solidFill>
                            <a:schemeClr val="dk1"/>
                          </a:solidFill>
                          <a:latin typeface="+mn-lt"/>
                          <a:ea typeface="+mn-ea"/>
                          <a:cs typeface="+mn-cs"/>
                        </a:rPr>
                        <a:t>No </a:t>
                      </a:r>
                      <a:r>
                        <a:rPr lang="en-US" sz="950" b="0" i="0" u="none" strike="noStrike" kern="1200" baseline="0" dirty="0" smtClean="0">
                          <a:solidFill>
                            <a:schemeClr val="dk1"/>
                          </a:solidFill>
                          <a:latin typeface="+mn-lt"/>
                          <a:ea typeface="+mn-ea"/>
                          <a:cs typeface="+mn-cs"/>
                        </a:rPr>
                        <a:t>review process on quality performance for any care settings.</a:t>
                      </a:r>
                      <a:endParaRPr lang="en-US" sz="950" dirty="0"/>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50" b="1" i="0" u="none" strike="noStrike" kern="1200" baseline="0" dirty="0" smtClean="0">
                          <a:solidFill>
                            <a:schemeClr val="dk1"/>
                          </a:solidFill>
                          <a:latin typeface="+mn-lt"/>
                          <a:ea typeface="+mn-ea"/>
                          <a:cs typeface="+mn-cs"/>
                        </a:rPr>
                        <a:t>Simple </a:t>
                      </a:r>
                      <a:r>
                        <a:rPr lang="en-US" sz="950" b="0" i="0" u="none" strike="noStrike" kern="1200" baseline="0" dirty="0" smtClean="0">
                          <a:solidFill>
                            <a:schemeClr val="dk1"/>
                          </a:solidFill>
                          <a:latin typeface="+mn-lt"/>
                          <a:ea typeface="+mn-ea"/>
                          <a:cs typeface="+mn-cs"/>
                        </a:rPr>
                        <a:t>review process on quality performance in certain care settings.</a:t>
                      </a:r>
                      <a:endParaRPr lang="en-US" sz="950" b="1" i="1" u="none" strike="noStrike" baseline="0" dirty="0" smtClean="0">
                        <a:solidFill>
                          <a:schemeClr val="bg1"/>
                        </a:solidFill>
                        <a:latin typeface="+mj-lt"/>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50" b="0" i="0" u="none" strike="noStrike" kern="1200" baseline="0" dirty="0" smtClean="0">
                          <a:solidFill>
                            <a:schemeClr val="dk1"/>
                          </a:solidFill>
                          <a:latin typeface="+mn-lt"/>
                          <a:ea typeface="+mn-ea"/>
                          <a:cs typeface="+mn-cs"/>
                        </a:rPr>
                        <a:t>Data </a:t>
                      </a:r>
                      <a:r>
                        <a:rPr lang="en-US" sz="950" b="1" i="0" u="none" strike="noStrike" kern="1200" baseline="0" dirty="0" smtClean="0">
                          <a:solidFill>
                            <a:schemeClr val="dk1"/>
                          </a:solidFill>
                          <a:latin typeface="+mn-lt"/>
                          <a:ea typeface="+mn-ea"/>
                          <a:cs typeface="+mn-cs"/>
                        </a:rPr>
                        <a:t>commonly </a:t>
                      </a:r>
                      <a:r>
                        <a:rPr lang="en-US" sz="950" b="0" i="0" u="none" strike="noStrike" kern="1200" baseline="0" dirty="0" smtClean="0">
                          <a:solidFill>
                            <a:schemeClr val="dk1"/>
                          </a:solidFill>
                          <a:latin typeface="+mn-lt"/>
                          <a:ea typeface="+mn-ea"/>
                          <a:cs typeface="+mn-cs"/>
                        </a:rPr>
                        <a:t>used to improve patient safety and quality, with positive results observed.	</a:t>
                      </a:r>
                      <a:endParaRPr lang="en-US" sz="950" b="1" i="1" u="none" strike="noStrike" baseline="0" dirty="0" smtClean="0">
                        <a:solidFill>
                          <a:schemeClr val="bg1"/>
                        </a:solidFill>
                        <a:latin typeface="+mj-lt"/>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2358">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i="1" dirty="0" smtClean="0"/>
                        <a:t>Active patient engagement</a:t>
                      </a:r>
                      <a:r>
                        <a:rPr lang="en-US" sz="1050" b="1" i="1" baseline="0" dirty="0" smtClean="0"/>
                        <a:t> in design and improvement</a:t>
                      </a:r>
                      <a:endParaRPr lang="en-US" sz="1050" b="1" i="1" dirty="0"/>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F"/>
                    </a:solidFill>
                  </a:tcPr>
                </a:tc>
                <a:tc hMerge="1">
                  <a:txBody>
                    <a:bodyPr/>
                    <a:lstStyle/>
                    <a:p>
                      <a:endParaRPr lang="en-US"/>
                    </a:p>
                  </a:txBody>
                  <a:tcPr/>
                </a:tc>
                <a:tc hMerge="1">
                  <a:txBody>
                    <a:bodyPr/>
                    <a:lstStyle/>
                    <a:p>
                      <a:endParaRPr lang="en-US"/>
                    </a:p>
                  </a:txBody>
                  <a:tcPr/>
                </a:tc>
              </a:tr>
              <a:tr h="5439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50" b="0" i="0" u="none" strike="noStrike" kern="1200" baseline="0" dirty="0" smtClean="0">
                          <a:solidFill>
                            <a:schemeClr val="dk1"/>
                          </a:solidFill>
                          <a:latin typeface="+mn-lt"/>
                          <a:ea typeface="+mn-ea"/>
                          <a:cs typeface="+mn-cs"/>
                        </a:rPr>
                        <a:t>Provides </a:t>
                      </a:r>
                      <a:r>
                        <a:rPr lang="en-US" sz="950" b="1" i="0" u="none" strike="noStrike" kern="1200" baseline="0" dirty="0" smtClean="0">
                          <a:solidFill>
                            <a:schemeClr val="dk1"/>
                          </a:solidFill>
                          <a:latin typeface="+mn-lt"/>
                          <a:ea typeface="+mn-ea"/>
                          <a:cs typeface="+mn-cs"/>
                        </a:rPr>
                        <a:t>various sources </a:t>
                      </a:r>
                      <a:r>
                        <a:rPr lang="en-US" sz="950" b="0" i="0" u="none" strike="noStrike" kern="1200" baseline="0" dirty="0" smtClean="0">
                          <a:solidFill>
                            <a:schemeClr val="dk1"/>
                          </a:solidFill>
                          <a:latin typeface="+mn-lt"/>
                          <a:ea typeface="+mn-ea"/>
                          <a:cs typeface="+mn-cs"/>
                        </a:rPr>
                        <a:t>of patient education and information, but lacking a comprehensive patient engagement strategy.	</a:t>
                      </a: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50" b="0" i="0" u="none" strike="noStrike" kern="1200" baseline="0" dirty="0" smtClean="0">
                          <a:solidFill>
                            <a:schemeClr val="dk1"/>
                          </a:solidFill>
                          <a:latin typeface="+mn-lt"/>
                          <a:ea typeface="+mn-ea"/>
                          <a:cs typeface="+mn-cs"/>
                        </a:rPr>
                        <a:t>Uses various patient surveys; </a:t>
                      </a:r>
                      <a:r>
                        <a:rPr lang="en-US" sz="950" b="1" i="0" u="none" strike="noStrike" kern="1200" baseline="0" dirty="0" smtClean="0">
                          <a:solidFill>
                            <a:schemeClr val="dk1"/>
                          </a:solidFill>
                          <a:latin typeface="+mn-lt"/>
                          <a:ea typeface="+mn-ea"/>
                          <a:cs typeface="+mn-cs"/>
                        </a:rPr>
                        <a:t>no in-depth analysis </a:t>
                      </a:r>
                      <a:r>
                        <a:rPr lang="en-US" sz="950" b="0" i="0" u="none" strike="noStrike" kern="1200" baseline="0" dirty="0" smtClean="0">
                          <a:solidFill>
                            <a:schemeClr val="dk1"/>
                          </a:solidFill>
                          <a:latin typeface="+mn-lt"/>
                          <a:ea typeface="+mn-ea"/>
                          <a:cs typeface="+mn-cs"/>
                        </a:rPr>
                        <a:t>or connection to engagement strategies is made.	</a:t>
                      </a:r>
                    </a:p>
                    <a:p>
                      <a:endParaRPr lang="en-US" sz="950" b="1" i="1" u="none" strike="noStrike" baseline="0" dirty="0" smtClean="0">
                        <a:solidFill>
                          <a:schemeClr val="bg1"/>
                        </a:solidFill>
                        <a:latin typeface="+mj-lt"/>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50" b="1" i="0" u="none" strike="noStrike" kern="1200" baseline="0" dirty="0" smtClean="0">
                          <a:solidFill>
                            <a:schemeClr val="dk1"/>
                          </a:solidFill>
                          <a:latin typeface="+mn-lt"/>
                          <a:ea typeface="+mn-ea"/>
                          <a:cs typeface="+mn-cs"/>
                        </a:rPr>
                        <a:t>Regular </a:t>
                      </a:r>
                      <a:r>
                        <a:rPr lang="en-US" sz="950" b="0" i="0" u="none" strike="noStrike" kern="1200" baseline="0" dirty="0" smtClean="0">
                          <a:solidFill>
                            <a:schemeClr val="dk1"/>
                          </a:solidFill>
                          <a:latin typeface="+mn-lt"/>
                          <a:ea typeface="+mn-ea"/>
                          <a:cs typeface="+mn-cs"/>
                        </a:rPr>
                        <a:t>use of patient-engagement strategies such as shared decision-making aids, shift-change reports at the bedside, patient and family advisory councils and health and wellness programs.	</a:t>
                      </a:r>
                      <a:endParaRPr lang="en-US" sz="950" b="1" i="1" u="none" strike="noStrike" baseline="0" dirty="0" smtClean="0">
                        <a:solidFill>
                          <a:schemeClr val="bg1"/>
                        </a:solidFill>
                        <a:latin typeface="+mj-lt"/>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0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50" b="1" i="0" u="none" strike="noStrike" kern="1200" baseline="0" dirty="0" smtClean="0">
                          <a:solidFill>
                            <a:schemeClr val="dk1"/>
                          </a:solidFill>
                          <a:latin typeface="+mn-lt"/>
                          <a:ea typeface="+mn-ea"/>
                          <a:cs typeface="+mn-cs"/>
                        </a:rPr>
                        <a:t>No </a:t>
                      </a:r>
                      <a:r>
                        <a:rPr lang="en-US" sz="950" b="0" i="0" u="none" strike="noStrike" kern="1200" baseline="0" dirty="0" smtClean="0">
                          <a:solidFill>
                            <a:schemeClr val="dk1"/>
                          </a:solidFill>
                          <a:latin typeface="+mn-lt"/>
                          <a:ea typeface="+mn-ea"/>
                          <a:cs typeface="+mn-cs"/>
                        </a:rPr>
                        <a:t>regular measurement or reporting on patient and family engagement.</a:t>
                      </a: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50" b="1" i="0" u="none" strike="noStrike" kern="1200" baseline="0" dirty="0" smtClean="0">
                          <a:solidFill>
                            <a:schemeClr val="dk1"/>
                          </a:solidFill>
                          <a:latin typeface="+mn-lt"/>
                          <a:ea typeface="+mn-ea"/>
                          <a:cs typeface="+mn-cs"/>
                        </a:rPr>
                        <a:t>Some </a:t>
                      </a:r>
                      <a:r>
                        <a:rPr lang="en-US" sz="950" b="0" i="0" u="none" strike="noStrike" kern="1200" baseline="0" dirty="0" smtClean="0">
                          <a:solidFill>
                            <a:schemeClr val="dk1"/>
                          </a:solidFill>
                          <a:latin typeface="+mn-lt"/>
                          <a:ea typeface="+mn-ea"/>
                          <a:cs typeface="+mn-cs"/>
                        </a:rPr>
                        <a:t>regular measurement or reporting on patient and family engagement, with limited results.</a:t>
                      </a:r>
                      <a:endParaRPr lang="en-US" sz="950" b="1" i="1" u="none" strike="noStrike" baseline="0" dirty="0" smtClean="0">
                        <a:solidFill>
                          <a:schemeClr val="bg1"/>
                        </a:solidFill>
                        <a:latin typeface="+mj-lt"/>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50" b="1" i="0" u="none" strike="noStrike" kern="1200" baseline="0" dirty="0" smtClean="0">
                          <a:solidFill>
                            <a:schemeClr val="dk1"/>
                          </a:solidFill>
                          <a:latin typeface="+mn-lt"/>
                          <a:ea typeface="+mn-ea"/>
                          <a:cs typeface="+mn-cs"/>
                        </a:rPr>
                        <a:t>Regular </a:t>
                      </a:r>
                      <a:r>
                        <a:rPr lang="en-US" sz="950" b="0" i="0" u="none" strike="noStrike" kern="1200" baseline="0" dirty="0" smtClean="0">
                          <a:solidFill>
                            <a:schemeClr val="dk1"/>
                          </a:solidFill>
                          <a:latin typeface="+mn-lt"/>
                          <a:ea typeface="+mn-ea"/>
                          <a:cs typeface="+mn-cs"/>
                        </a:rPr>
                        <a:t>measurement or reporting on patient and family engagement, with positive results. </a:t>
                      </a:r>
                      <a:endParaRPr lang="en-US" sz="950" b="1" i="1" u="none" strike="noStrike" baseline="0" dirty="0" smtClean="0">
                        <a:solidFill>
                          <a:schemeClr val="bg1"/>
                        </a:solidFill>
                        <a:latin typeface="+mj-lt"/>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9" name="Right Arrow 8"/>
          <p:cNvSpPr/>
          <p:nvPr/>
        </p:nvSpPr>
        <p:spPr bwMode="auto">
          <a:xfrm>
            <a:off x="2438400" y="1371682"/>
            <a:ext cx="914400" cy="228600"/>
          </a:xfrm>
          <a:prstGeom prst="rightArrow">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p:txBody>
      </p:sp>
      <p:sp>
        <p:nvSpPr>
          <p:cNvPr id="10" name="Right Arrow 9"/>
          <p:cNvSpPr/>
          <p:nvPr/>
        </p:nvSpPr>
        <p:spPr bwMode="auto">
          <a:xfrm>
            <a:off x="5486400" y="1376065"/>
            <a:ext cx="914400" cy="228600"/>
          </a:xfrm>
          <a:prstGeom prst="rightArrow">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44844977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3" descr="AHA_ppt A ReverseLogo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86513"/>
            <a:ext cx="68580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Slide Number Placeholder 3"/>
          <p:cNvSpPr>
            <a:spLocks noGrp="1"/>
          </p:cNvSpPr>
          <p:nvPr>
            <p:ph type="sldNum" sz="quarter" idx="4294967295"/>
          </p:nvPr>
        </p:nvSpPr>
        <p:spPr bwMode="auto">
          <a:xfrm>
            <a:off x="6810375" y="66294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A7B95C6F-FDF2-4D88-91F9-8C8BA5B79A41}" type="slidenum">
              <a:rPr lang="en-US" sz="1100">
                <a:latin typeface="Calibri" pitchFamily="34" charset="0"/>
              </a:rPr>
              <a:pPr eaLnBrk="1" hangingPunct="1"/>
              <a:t>15</a:t>
            </a:fld>
            <a:endParaRPr lang="en-US" sz="1100" dirty="0">
              <a:latin typeface="Calibri" pitchFamily="34" charset="0"/>
            </a:endParaRPr>
          </a:p>
        </p:txBody>
      </p:sp>
      <p:sp>
        <p:nvSpPr>
          <p:cNvPr id="36868" name="Text Box 3"/>
          <p:cNvSpPr txBox="1">
            <a:spLocks noChangeArrowheads="1"/>
          </p:cNvSpPr>
          <p:nvPr/>
        </p:nvSpPr>
        <p:spPr bwMode="auto">
          <a:xfrm>
            <a:off x="1066800" y="0"/>
            <a:ext cx="86090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2800" b="1" dirty="0">
                <a:solidFill>
                  <a:schemeClr val="bg1"/>
                </a:solidFill>
              </a:rPr>
              <a:t>Strategy #3:  Improving </a:t>
            </a:r>
            <a:r>
              <a:rPr lang="en-US" sz="2800" b="1" u="sng" dirty="0">
                <a:solidFill>
                  <a:schemeClr val="bg1"/>
                </a:solidFill>
              </a:rPr>
              <a:t>Efficiency</a:t>
            </a:r>
            <a:r>
              <a:rPr lang="en-US" sz="2800" b="1" dirty="0">
                <a:solidFill>
                  <a:schemeClr val="bg1"/>
                </a:solidFill>
              </a:rPr>
              <a:t> through Productivity and Financial Management</a:t>
            </a:r>
          </a:p>
        </p:txBody>
      </p:sp>
      <p:pic>
        <p:nvPicPr>
          <p:cNvPr id="36869" name="Picture 14" descr="graph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2500" y="990600"/>
            <a:ext cx="8191500" cy="553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AutoShap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7300" y="3348037"/>
            <a:ext cx="3063875"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Box 9"/>
          <p:cNvSpPr txBox="1">
            <a:spLocks noChangeArrowheads="1"/>
          </p:cNvSpPr>
          <p:nvPr/>
        </p:nvSpPr>
        <p:spPr bwMode="auto">
          <a:xfrm rot="-5400000">
            <a:off x="3910807" y="2580501"/>
            <a:ext cx="2057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lnSpc>
                <a:spcPct val="75000"/>
              </a:lnSpc>
            </a:pPr>
            <a:r>
              <a:rPr lang="en-US" sz="2000" b="1" dirty="0">
                <a:solidFill>
                  <a:srgbClr val="CC0000"/>
                </a:solidFill>
              </a:rPr>
              <a:t>Second-Curve Metrics</a:t>
            </a:r>
          </a:p>
        </p:txBody>
      </p:sp>
      <p:pic>
        <p:nvPicPr>
          <p:cNvPr id="36872" name="AutoShape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9700" y="1976437"/>
            <a:ext cx="36576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TextBox 10"/>
          <p:cNvSpPr txBox="1">
            <a:spLocks noChangeArrowheads="1"/>
          </p:cNvSpPr>
          <p:nvPr/>
        </p:nvSpPr>
        <p:spPr bwMode="auto">
          <a:xfrm>
            <a:off x="5448300" y="2092325"/>
            <a:ext cx="3286125" cy="38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177800" indent="-177800"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ts val="900"/>
              </a:spcAft>
              <a:buFont typeface="Arial" charset="0"/>
              <a:buChar char="•"/>
            </a:pPr>
            <a:r>
              <a:rPr lang="en-US" sz="2000" dirty="0">
                <a:solidFill>
                  <a:schemeClr val="bg1"/>
                </a:solidFill>
              </a:rPr>
              <a:t>Expense per episode </a:t>
            </a:r>
            <a:br>
              <a:rPr lang="en-US" sz="2000" dirty="0">
                <a:solidFill>
                  <a:schemeClr val="bg1"/>
                </a:solidFill>
              </a:rPr>
            </a:br>
            <a:r>
              <a:rPr lang="en-US" sz="2000" dirty="0">
                <a:solidFill>
                  <a:schemeClr val="bg1"/>
                </a:solidFill>
              </a:rPr>
              <a:t>of care</a:t>
            </a:r>
          </a:p>
          <a:p>
            <a:pPr eaLnBrk="1" hangingPunct="1">
              <a:spcAft>
                <a:spcPts val="900"/>
              </a:spcAft>
              <a:buFont typeface="Arial" charset="0"/>
              <a:buChar char="•"/>
            </a:pPr>
            <a:r>
              <a:rPr lang="en-US" sz="2000" dirty="0">
                <a:solidFill>
                  <a:schemeClr val="bg1"/>
                </a:solidFill>
              </a:rPr>
              <a:t>Shared savings, financial gains or risk-bearing arrangements from </a:t>
            </a:r>
            <a:br>
              <a:rPr lang="en-US" sz="2000" dirty="0">
                <a:solidFill>
                  <a:schemeClr val="bg1"/>
                </a:solidFill>
              </a:rPr>
            </a:br>
            <a:r>
              <a:rPr lang="en-US" sz="2000" dirty="0">
                <a:solidFill>
                  <a:schemeClr val="bg1"/>
                </a:solidFill>
              </a:rPr>
              <a:t>performance-based contracts</a:t>
            </a:r>
          </a:p>
          <a:p>
            <a:pPr eaLnBrk="1" hangingPunct="1">
              <a:spcAft>
                <a:spcPts val="900"/>
              </a:spcAft>
              <a:buFont typeface="Arial" charset="0"/>
              <a:buChar char="•"/>
            </a:pPr>
            <a:r>
              <a:rPr lang="en-US" sz="2000" dirty="0">
                <a:solidFill>
                  <a:schemeClr val="bg1"/>
                </a:solidFill>
              </a:rPr>
              <a:t>Targeted cost reduction or risk management goals</a:t>
            </a:r>
          </a:p>
          <a:p>
            <a:pPr eaLnBrk="1" hangingPunct="1">
              <a:spcAft>
                <a:spcPts val="1200"/>
              </a:spcAft>
              <a:buFont typeface="Arial" charset="0"/>
              <a:buChar char="•"/>
            </a:pPr>
            <a:r>
              <a:rPr lang="en-US" sz="2000" dirty="0">
                <a:solidFill>
                  <a:schemeClr val="bg1"/>
                </a:solidFill>
              </a:rPr>
              <a:t>Management to Medicare payment levels</a:t>
            </a:r>
          </a:p>
        </p:txBody>
      </p:sp>
      <p:sp>
        <p:nvSpPr>
          <p:cNvPr id="36874" name="TextBox 22"/>
          <p:cNvSpPr txBox="1">
            <a:spLocks noChangeArrowheads="1"/>
          </p:cNvSpPr>
          <p:nvPr/>
        </p:nvSpPr>
        <p:spPr bwMode="auto">
          <a:xfrm>
            <a:off x="1562100" y="3567112"/>
            <a:ext cx="25908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112713" indent="-112713"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ts val="1000"/>
              </a:spcAft>
              <a:buFont typeface="Arial" charset="0"/>
              <a:buChar char="•"/>
            </a:pPr>
            <a:r>
              <a:rPr lang="en-US" sz="2100" dirty="0">
                <a:solidFill>
                  <a:schemeClr val="bg1"/>
                </a:solidFill>
              </a:rPr>
              <a:t> Staffing ratios</a:t>
            </a:r>
          </a:p>
          <a:p>
            <a:pPr eaLnBrk="1" hangingPunct="1">
              <a:spcAft>
                <a:spcPts val="1000"/>
              </a:spcAft>
              <a:buFont typeface="Arial" charset="0"/>
              <a:buChar char="•"/>
            </a:pPr>
            <a:r>
              <a:rPr lang="en-US" sz="2100" dirty="0">
                <a:solidFill>
                  <a:schemeClr val="bg1"/>
                </a:solidFill>
              </a:rPr>
              <a:t> Cost per </a:t>
            </a:r>
            <a:br>
              <a:rPr lang="en-US" sz="2100" dirty="0">
                <a:solidFill>
                  <a:schemeClr val="bg1"/>
                </a:solidFill>
              </a:rPr>
            </a:br>
            <a:r>
              <a:rPr lang="en-US" sz="2100" dirty="0">
                <a:solidFill>
                  <a:schemeClr val="bg1"/>
                </a:solidFill>
              </a:rPr>
              <a:t> inpatient stay</a:t>
            </a:r>
            <a:br>
              <a:rPr lang="en-US" sz="2100" dirty="0">
                <a:solidFill>
                  <a:schemeClr val="bg1"/>
                </a:solidFill>
              </a:rPr>
            </a:br>
            <a:r>
              <a:rPr lang="en-US" sz="2100" dirty="0">
                <a:solidFill>
                  <a:schemeClr val="bg1"/>
                </a:solidFill>
              </a:rPr>
              <a:t> (med/surg)</a:t>
            </a:r>
          </a:p>
          <a:p>
            <a:pPr eaLnBrk="1" hangingPunct="1">
              <a:spcAft>
                <a:spcPts val="1000"/>
              </a:spcAft>
              <a:buFont typeface="Arial" charset="0"/>
              <a:buChar char="•"/>
            </a:pPr>
            <a:r>
              <a:rPr lang="en-US" sz="2100" dirty="0">
                <a:solidFill>
                  <a:schemeClr val="bg1"/>
                </a:solidFill>
              </a:rPr>
              <a:t> Operating margin</a:t>
            </a:r>
          </a:p>
          <a:p>
            <a:pPr eaLnBrk="1" hangingPunct="1">
              <a:spcAft>
                <a:spcPts val="1000"/>
              </a:spcAft>
              <a:buFont typeface="Arial" charset="0"/>
              <a:buChar char="•"/>
            </a:pPr>
            <a:r>
              <a:rPr lang="en-US" sz="2100" dirty="0">
                <a:solidFill>
                  <a:schemeClr val="bg1"/>
                </a:solidFill>
              </a:rPr>
              <a:t> Length of stay</a:t>
            </a:r>
            <a:endParaRPr lang="en-US" sz="2100" dirty="0"/>
          </a:p>
        </p:txBody>
      </p:sp>
      <p:sp>
        <p:nvSpPr>
          <p:cNvPr id="36875" name="TextBox 45"/>
          <p:cNvSpPr txBox="1">
            <a:spLocks noChangeArrowheads="1"/>
          </p:cNvSpPr>
          <p:nvPr/>
        </p:nvSpPr>
        <p:spPr bwMode="auto">
          <a:xfrm rot="5400000">
            <a:off x="3594894" y="5183648"/>
            <a:ext cx="1968500" cy="55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lnSpc>
                <a:spcPct val="75000"/>
              </a:lnSpc>
            </a:pPr>
            <a:r>
              <a:rPr lang="en-US" sz="2000" b="1" dirty="0">
                <a:solidFill>
                  <a:srgbClr val="25408B"/>
                </a:solidFill>
              </a:rPr>
              <a:t>First-Curve Metrics</a:t>
            </a:r>
            <a:endParaRPr lang="en-US" b="1" dirty="0">
              <a:solidFill>
                <a:srgbClr val="25408B"/>
              </a:solidFill>
            </a:endParaRPr>
          </a:p>
        </p:txBody>
      </p:sp>
    </p:spTree>
    <p:extLst>
      <p:ext uri="{BB962C8B-B14F-4D97-AF65-F5344CB8AC3E}">
        <p14:creationId xmlns:p14="http://schemas.microsoft.com/office/powerpoint/2010/main" val="350147125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066800" y="0"/>
            <a:ext cx="86090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2800" b="1" dirty="0">
                <a:solidFill>
                  <a:schemeClr val="bg1"/>
                </a:solidFill>
              </a:rPr>
              <a:t>Strategy #3:  Improving </a:t>
            </a:r>
            <a:r>
              <a:rPr lang="en-US" sz="2800" b="1" u="sng" dirty="0">
                <a:solidFill>
                  <a:schemeClr val="bg1"/>
                </a:solidFill>
              </a:rPr>
              <a:t>Efficiency</a:t>
            </a:r>
            <a:r>
              <a:rPr lang="en-US" sz="2800" b="1" dirty="0">
                <a:solidFill>
                  <a:schemeClr val="bg1"/>
                </a:solidFill>
              </a:rPr>
              <a:t> through Productivity and Financial Management</a:t>
            </a:r>
          </a:p>
        </p:txBody>
      </p:sp>
      <p:sp>
        <p:nvSpPr>
          <p:cNvPr id="7" name="TextBox 6"/>
          <p:cNvSpPr txBox="1"/>
          <p:nvPr/>
        </p:nvSpPr>
        <p:spPr>
          <a:xfrm>
            <a:off x="990600" y="914400"/>
            <a:ext cx="8153400" cy="461665"/>
          </a:xfrm>
          <a:prstGeom prst="rect">
            <a:avLst/>
          </a:prstGeom>
          <a:noFill/>
        </p:spPr>
        <p:txBody>
          <a:bodyPr wrap="square" rtlCol="0">
            <a:spAutoFit/>
          </a:bodyPr>
          <a:lstStyle/>
          <a:p>
            <a:r>
              <a:rPr lang="en-US" dirty="0" smtClean="0"/>
              <a:t>Evaluation metrics</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91185477"/>
              </p:ext>
            </p:extLst>
          </p:nvPr>
        </p:nvGraphicFramePr>
        <p:xfrm>
          <a:off x="1089865" y="1752600"/>
          <a:ext cx="7911211" cy="2773680"/>
        </p:xfrm>
        <a:graphic>
          <a:graphicData uri="http://schemas.openxmlformats.org/drawingml/2006/table">
            <a:tbl>
              <a:tblPr firstRow="1" bandRow="1">
                <a:tableStyleId>{5C22544A-7EE6-4342-B048-85BDC9FD1C3A}</a:tableStyleId>
              </a:tblPr>
              <a:tblGrid>
                <a:gridCol w="7911211"/>
              </a:tblGrid>
              <a:tr h="197816">
                <a:tc>
                  <a:txBody>
                    <a:bodyPr/>
                    <a:lstStyle/>
                    <a:p>
                      <a:r>
                        <a:rPr lang="en-US" sz="1200" i="1" dirty="0" smtClean="0">
                          <a:solidFill>
                            <a:schemeClr val="tx1"/>
                          </a:solidFill>
                          <a:latin typeface="+mj-lt"/>
                        </a:rPr>
                        <a:t>Expense-per-episode</a:t>
                      </a:r>
                      <a:r>
                        <a:rPr lang="en-US" sz="1200" i="1" baseline="0" dirty="0" smtClean="0">
                          <a:solidFill>
                            <a:schemeClr val="tx1"/>
                          </a:solidFill>
                          <a:latin typeface="+mj-lt"/>
                        </a:rPr>
                        <a:t> of care</a:t>
                      </a:r>
                      <a:endParaRPr lang="en-US" sz="1200" i="1" dirty="0">
                        <a:solidFill>
                          <a:schemeClr val="tx1"/>
                        </a:solidFill>
                        <a:latin typeface="+mj-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F"/>
                    </a:solidFill>
                  </a:tcPr>
                </a:tc>
              </a:tr>
              <a:tr h="3351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dk1"/>
                          </a:solidFill>
                          <a:latin typeface="+mn-lt"/>
                          <a:ea typeface="+mn-ea"/>
                          <a:cs typeface="+mn-cs"/>
                        </a:rPr>
                        <a:t>Tracking expense-per-episode data across every care setting and a broad range of episodes to understand the true cost of care for each episode of care.</a:t>
                      </a:r>
                      <a:endParaRPr lang="en-US" sz="1100" b="1" i="1" u="none" strike="noStrike" kern="1200" baseline="0" dirty="0" smtClean="0">
                        <a:solidFill>
                          <a:schemeClr val="bg1"/>
                        </a:solidFill>
                        <a:latin typeface="+mn-lt"/>
                        <a:ea typeface="+mn-ea"/>
                        <a:cs typeface="+mn-cs"/>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45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latin typeface="+mj-lt"/>
                          <a:ea typeface="+mn-ea"/>
                          <a:cs typeface="+mn-cs"/>
                        </a:rPr>
                        <a:t>Shared savings, financial gains or risk-bearing</a:t>
                      </a:r>
                      <a:r>
                        <a:rPr lang="en-US" sz="1200" b="1" i="1" kern="1200" baseline="0" dirty="0" smtClean="0">
                          <a:solidFill>
                            <a:schemeClr val="tx1"/>
                          </a:solidFill>
                          <a:latin typeface="+mj-lt"/>
                          <a:ea typeface="+mn-ea"/>
                          <a:cs typeface="+mn-cs"/>
                        </a:rPr>
                        <a:t> arrangements from performance-based contracts</a:t>
                      </a:r>
                      <a:r>
                        <a:rPr lang="en-US" sz="1100" b="1" i="1" u="none" strike="noStrike" kern="1200" baseline="0" dirty="0" smtClean="0">
                          <a:solidFill>
                            <a:schemeClr val="bg1"/>
                          </a:solidFill>
                          <a:latin typeface="+mj-lt"/>
                          <a:ea typeface="+mn-ea"/>
                          <a:cs typeface="+mn-cs"/>
                        </a:rPr>
                        <a:t>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F"/>
                    </a:solidFill>
                  </a:tcPr>
                </a:tc>
              </a:tr>
              <a:tr h="335189">
                <a:tc>
                  <a:txBody>
                    <a:bodyPr/>
                    <a:lstStyle/>
                    <a:p>
                      <a:r>
                        <a:rPr lang="en-US" sz="1100" b="0" i="0" u="none" strike="noStrike" kern="1200" baseline="0" dirty="0" smtClean="0">
                          <a:solidFill>
                            <a:schemeClr val="dk1"/>
                          </a:solidFill>
                          <a:latin typeface="+mn-lt"/>
                          <a:ea typeface="+mn-ea"/>
                          <a:cs typeface="+mn-cs"/>
                        </a:rPr>
                        <a:t>Measuring, managing, modeling and predicting risk using a broad set of historical data across multiple data sources (e.g., clinical and cost metrics, acute and non-acute settings).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079">
                <a:tc>
                  <a:txBody>
                    <a:bodyPr/>
                    <a:lstStyle/>
                    <a:p>
                      <a:r>
                        <a:rPr lang="en-US" sz="1100" b="0" i="0" u="none" strike="noStrike" kern="1200" baseline="0" dirty="0" smtClean="0">
                          <a:solidFill>
                            <a:schemeClr val="dk1"/>
                          </a:solidFill>
                          <a:latin typeface="+mn-lt"/>
                          <a:ea typeface="+mn-ea"/>
                          <a:cs typeface="+mn-cs"/>
                        </a:rPr>
                        <a:t>Implementing a financial risk-bearing arrangement for a specific population (either as a payer or in partnership with a payer).</a:t>
                      </a:r>
                      <a:endParaRPr lang="en-US" sz="1100" b="1" i="1" u="none" strike="noStrike" baseline="0" dirty="0" smtClean="0">
                        <a:solidFill>
                          <a:schemeClr val="bg1"/>
                        </a:solidFill>
                        <a:latin typeface="+mj-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7816">
                <a:tc>
                  <a:txBody>
                    <a:bodyPr/>
                    <a:lstStyle/>
                    <a:p>
                      <a:r>
                        <a:rPr lang="en-US" sz="1200" b="1" i="1" u="none" strike="noStrike" baseline="0" dirty="0" smtClean="0">
                          <a:solidFill>
                            <a:schemeClr val="tx1"/>
                          </a:solidFill>
                          <a:latin typeface="+mj-lt"/>
                        </a:rPr>
                        <a:t>Targeted cost-reduction and risk-management goals</a:t>
                      </a:r>
                      <a:r>
                        <a:rPr lang="en-US" sz="1100" b="1" i="1" u="none" strike="noStrike" baseline="0" dirty="0" smtClean="0">
                          <a:solidFill>
                            <a:schemeClr val="bg1"/>
                          </a:solidFill>
                          <a:latin typeface="+mj-lt"/>
                        </a:rPr>
                        <a:t>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F"/>
                    </a:solidFill>
                  </a:tcPr>
                </a:tc>
              </a:tr>
              <a:tr h="184079">
                <a:tc>
                  <a:txBody>
                    <a:bodyPr/>
                    <a:lstStyle/>
                    <a:p>
                      <a:r>
                        <a:rPr lang="en-US" sz="1100" b="0" i="0" u="none" strike="noStrike" kern="1200" baseline="0" dirty="0" smtClean="0">
                          <a:solidFill>
                            <a:schemeClr val="dk1"/>
                          </a:solidFill>
                          <a:latin typeface="+mn-lt"/>
                          <a:ea typeface="+mn-ea"/>
                          <a:cs typeface="+mn-cs"/>
                        </a:rPr>
                        <a:t>Implemented targeted cost-reduction or risk-management goals for the organization.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0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dk1"/>
                          </a:solidFill>
                          <a:latin typeface="+mn-lt"/>
                          <a:ea typeface="+mn-ea"/>
                          <a:cs typeface="+mn-cs"/>
                        </a:rPr>
                        <a:t>Instituted process re-engineering and/or continuous quality-improvement initiatives broadly across the organization and demonstrated measurable results.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7816">
                <a:tc>
                  <a:txBody>
                    <a:bodyPr/>
                    <a:lstStyle/>
                    <a:p>
                      <a:r>
                        <a:rPr lang="en-US" sz="1200" b="1" i="1" u="none" strike="noStrike" baseline="0" dirty="0" smtClean="0">
                          <a:solidFill>
                            <a:schemeClr val="tx1"/>
                          </a:solidFill>
                          <a:latin typeface="+mj-lt"/>
                        </a:rPr>
                        <a:t>Management to Medicare payment levels</a:t>
                      </a:r>
                      <a:r>
                        <a:rPr lang="en-US" sz="1200" b="1" i="1" u="none" strike="noStrike" baseline="0" dirty="0" smtClean="0">
                          <a:solidFill>
                            <a:schemeClr val="bg1"/>
                          </a:solidFill>
                          <a:latin typeface="+mj-lt"/>
                        </a:rPr>
                        <a:t>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F"/>
                    </a:solidFill>
                  </a:tcPr>
                </a:tc>
              </a:tr>
              <a:tr h="270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dk1"/>
                          </a:solidFill>
                          <a:latin typeface="+mn-lt"/>
                          <a:ea typeface="+mn-ea"/>
                          <a:cs typeface="+mn-cs"/>
                        </a:rPr>
                        <a:t>Projected financial impact of managing to future Medicare payment levels for the entire organization; cost cuts to successfully manage at that payment level for all patients.</a:t>
                      </a:r>
                      <a:endParaRPr lang="en-US" sz="1100" b="1" i="1" u="none" strike="noStrike" baseline="0" dirty="0" smtClean="0">
                        <a:solidFill>
                          <a:schemeClr val="bg1"/>
                        </a:solidFill>
                        <a:latin typeface="+mj-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44015055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066800" y="0"/>
            <a:ext cx="86090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2800" b="1" dirty="0">
                <a:solidFill>
                  <a:schemeClr val="bg1"/>
                </a:solidFill>
              </a:rPr>
              <a:t>Strategy #3:  Improving </a:t>
            </a:r>
            <a:r>
              <a:rPr lang="en-US" sz="2800" b="1" u="sng" dirty="0">
                <a:solidFill>
                  <a:schemeClr val="bg1"/>
                </a:solidFill>
              </a:rPr>
              <a:t>Efficiency</a:t>
            </a:r>
            <a:r>
              <a:rPr lang="en-US" sz="2800" b="1" dirty="0">
                <a:solidFill>
                  <a:schemeClr val="bg1"/>
                </a:solidFill>
              </a:rPr>
              <a:t> through Productivity and Financial Management</a:t>
            </a:r>
          </a:p>
        </p:txBody>
      </p:sp>
      <p:sp>
        <p:nvSpPr>
          <p:cNvPr id="7" name="TextBox 6"/>
          <p:cNvSpPr txBox="1"/>
          <p:nvPr/>
        </p:nvSpPr>
        <p:spPr>
          <a:xfrm>
            <a:off x="990600" y="914400"/>
            <a:ext cx="8153400" cy="461665"/>
          </a:xfrm>
          <a:prstGeom prst="rect">
            <a:avLst/>
          </a:prstGeom>
          <a:noFill/>
        </p:spPr>
        <p:txBody>
          <a:bodyPr wrap="square" rtlCol="0">
            <a:spAutoFit/>
          </a:bodyPr>
          <a:lstStyle/>
          <a:p>
            <a:r>
              <a:rPr lang="en-US" dirty="0" smtClean="0"/>
              <a:t>Evaluation metrics for first to second curve</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876993897"/>
              </p:ext>
            </p:extLst>
          </p:nvPr>
        </p:nvGraphicFramePr>
        <p:xfrm>
          <a:off x="1086707" y="1433960"/>
          <a:ext cx="8001825" cy="5271640"/>
        </p:xfrm>
        <a:graphic>
          <a:graphicData uri="http://schemas.openxmlformats.org/drawingml/2006/table">
            <a:tbl>
              <a:tblPr firstRow="1" bandRow="1">
                <a:tableStyleId>{5C22544A-7EE6-4342-B048-85BDC9FD1C3A}</a:tableStyleId>
              </a:tblPr>
              <a:tblGrid>
                <a:gridCol w="2647093"/>
                <a:gridCol w="2667000"/>
                <a:gridCol w="2687732"/>
              </a:tblGrid>
              <a:tr h="162844">
                <a:tc>
                  <a:txBody>
                    <a:bodyPr/>
                    <a:lstStyle/>
                    <a:p>
                      <a:pPr algn="ctr"/>
                      <a:r>
                        <a:rPr lang="en-US" sz="1200" i="0" dirty="0" smtClean="0">
                          <a:solidFill>
                            <a:schemeClr val="tx1"/>
                          </a:solidFill>
                          <a:latin typeface="+mj-lt"/>
                        </a:rPr>
                        <a:t>First Curve 1.0</a:t>
                      </a:r>
                      <a:endParaRPr lang="en-US" sz="1200" i="0" dirty="0">
                        <a:solidFill>
                          <a:schemeClr val="tx1"/>
                        </a:solidFill>
                        <a:latin typeface="+mj-lt"/>
                      </a:endParaRPr>
                    </a:p>
                  </a:txBody>
                  <a:tcPr marT="18288"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i="0" dirty="0" smtClean="0">
                          <a:solidFill>
                            <a:schemeClr val="tx1"/>
                          </a:solidFill>
                          <a:latin typeface="+mj-lt"/>
                        </a:rPr>
                        <a:t>Transitioning</a:t>
                      </a:r>
                      <a:r>
                        <a:rPr lang="en-US" sz="1200" i="0" baseline="0" dirty="0" smtClean="0">
                          <a:solidFill>
                            <a:schemeClr val="tx1"/>
                          </a:solidFill>
                          <a:latin typeface="+mj-lt"/>
                        </a:rPr>
                        <a:t> in the Gap</a:t>
                      </a:r>
                      <a:endParaRPr lang="en-US" sz="1200" i="0" dirty="0">
                        <a:solidFill>
                          <a:schemeClr val="tx1"/>
                        </a:solidFill>
                        <a:latin typeface="+mj-lt"/>
                      </a:endParaRPr>
                    </a:p>
                  </a:txBody>
                  <a:tcPr marT="18288"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i="0" dirty="0" smtClean="0">
                          <a:solidFill>
                            <a:schemeClr val="tx1"/>
                          </a:solidFill>
                          <a:latin typeface="+mj-lt"/>
                        </a:rPr>
                        <a:t>Second Curve 2.0</a:t>
                      </a:r>
                      <a:endParaRPr lang="en-US" sz="1200" i="0" dirty="0">
                        <a:solidFill>
                          <a:schemeClr val="tx1"/>
                        </a:solidFill>
                        <a:latin typeface="+mj-lt"/>
                      </a:endParaRPr>
                    </a:p>
                  </a:txBody>
                  <a:tcPr marT="18288"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576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latin typeface="+mn-lt"/>
                          <a:ea typeface="+mn-ea"/>
                          <a:cs typeface="+mn-cs"/>
                        </a:rPr>
                        <a:t>Expense-per-episode</a:t>
                      </a:r>
                      <a:r>
                        <a:rPr lang="en-US" sz="1200" b="1" i="1" kern="1200" baseline="0" dirty="0" smtClean="0">
                          <a:solidFill>
                            <a:schemeClr val="tx1"/>
                          </a:solidFill>
                          <a:latin typeface="+mn-lt"/>
                          <a:ea typeface="+mn-ea"/>
                          <a:cs typeface="+mn-cs"/>
                        </a:rPr>
                        <a:t> of care</a:t>
                      </a:r>
                      <a:endParaRPr lang="en-US" sz="1200" b="1" i="1" kern="1200" dirty="0" smtClean="0">
                        <a:solidFill>
                          <a:schemeClr val="tx1"/>
                        </a:solidFill>
                        <a:latin typeface="+mn-lt"/>
                        <a:ea typeface="+mn-ea"/>
                        <a:cs typeface="+mn-cs"/>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F"/>
                    </a:solidFill>
                  </a:tcPr>
                </a:tc>
                <a:tc hMerge="1">
                  <a:txBody>
                    <a:bodyPr/>
                    <a:lstStyle/>
                    <a:p>
                      <a:endParaRPr lang="en-US"/>
                    </a:p>
                  </a:txBody>
                  <a:tcPr/>
                </a:tc>
                <a:tc hMerge="1">
                  <a:txBody>
                    <a:bodyPr/>
                    <a:lstStyle/>
                    <a:p>
                      <a:endParaRPr lang="en-US"/>
                    </a:p>
                  </a:txBody>
                  <a:tcPr/>
                </a:tc>
              </a:tr>
              <a:tr h="7337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i="0" u="none" strike="noStrike" kern="1200" baseline="0" dirty="0" smtClean="0">
                          <a:solidFill>
                            <a:schemeClr val="dk1"/>
                          </a:solidFill>
                          <a:latin typeface="+mn-lt"/>
                          <a:ea typeface="+mn-ea"/>
                          <a:cs typeface="+mn-cs"/>
                        </a:rPr>
                        <a:t>No </a:t>
                      </a:r>
                      <a:r>
                        <a:rPr lang="en-US" sz="1050" b="0" i="0" u="none" strike="noStrike" kern="1200" baseline="0" dirty="0" smtClean="0">
                          <a:solidFill>
                            <a:schemeClr val="dk1"/>
                          </a:solidFill>
                          <a:latin typeface="+mn-lt"/>
                          <a:ea typeface="+mn-ea"/>
                          <a:cs typeface="+mn-cs"/>
                        </a:rPr>
                        <a:t>tracking of expense-per-episode of care in any setting.	</a:t>
                      </a: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kern="1200" baseline="0" dirty="0" smtClean="0">
                          <a:solidFill>
                            <a:schemeClr val="dk1"/>
                          </a:solidFill>
                          <a:latin typeface="+mn-lt"/>
                          <a:ea typeface="+mn-ea"/>
                          <a:cs typeface="+mn-cs"/>
                        </a:rPr>
                        <a:t>Tracks expense-per-episode data in </a:t>
                      </a:r>
                      <a:r>
                        <a:rPr lang="en-US" sz="1050" b="1" i="0" u="none" strike="noStrike" kern="1200" baseline="0" dirty="0" smtClean="0">
                          <a:solidFill>
                            <a:schemeClr val="dk1"/>
                          </a:solidFill>
                          <a:latin typeface="+mn-lt"/>
                          <a:ea typeface="+mn-ea"/>
                          <a:cs typeface="+mn-cs"/>
                        </a:rPr>
                        <a:t>selected </a:t>
                      </a:r>
                      <a:r>
                        <a:rPr lang="en-US" sz="1050" b="0" i="0" u="none" strike="noStrike" kern="1200" baseline="0" dirty="0" smtClean="0">
                          <a:solidFill>
                            <a:schemeClr val="dk1"/>
                          </a:solidFill>
                          <a:latin typeface="+mn-lt"/>
                          <a:ea typeface="+mn-ea"/>
                          <a:cs typeface="+mn-cs"/>
                        </a:rPr>
                        <a:t>care settings or certain episodes.	</a:t>
                      </a:r>
                      <a:endParaRPr lang="en-US" sz="1050" dirty="0"/>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kern="1200" baseline="0" dirty="0" smtClean="0">
                          <a:solidFill>
                            <a:schemeClr val="dk1"/>
                          </a:solidFill>
                          <a:latin typeface="+mn-lt"/>
                          <a:ea typeface="+mn-ea"/>
                          <a:cs typeface="+mn-cs"/>
                        </a:rPr>
                        <a:t>Tracks expense-per-episode data </a:t>
                      </a:r>
                      <a:r>
                        <a:rPr lang="en-US" sz="1050" b="1" i="0" u="none" strike="noStrike" kern="1200" baseline="0" dirty="0" smtClean="0">
                          <a:solidFill>
                            <a:schemeClr val="dk1"/>
                          </a:solidFill>
                          <a:latin typeface="+mn-lt"/>
                          <a:ea typeface="+mn-ea"/>
                          <a:cs typeface="+mn-cs"/>
                        </a:rPr>
                        <a:t>across every care setting </a:t>
                      </a:r>
                      <a:r>
                        <a:rPr lang="en-US" sz="1050" b="0" i="0" u="none" strike="noStrike" kern="1200" baseline="0" dirty="0" smtClean="0">
                          <a:solidFill>
                            <a:schemeClr val="dk1"/>
                          </a:solidFill>
                          <a:latin typeface="+mn-lt"/>
                          <a:ea typeface="+mn-ea"/>
                          <a:cs typeface="+mn-cs"/>
                        </a:rPr>
                        <a:t>and a broad range of episodes to understand the true cost of care for each episode of care.	</a:t>
                      </a:r>
                      <a:endParaRPr lang="en-US" sz="1050" dirty="0"/>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576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latin typeface="+mn-lt"/>
                          <a:ea typeface="+mn-ea"/>
                          <a:cs typeface="+mn-cs"/>
                        </a:rPr>
                        <a:t>Shared savings, financial gains or risk-bearing</a:t>
                      </a:r>
                      <a:r>
                        <a:rPr lang="en-US" sz="1200" b="1" i="1" kern="1200" baseline="0" dirty="0" smtClean="0">
                          <a:solidFill>
                            <a:schemeClr val="tx1"/>
                          </a:solidFill>
                          <a:latin typeface="+mn-lt"/>
                          <a:ea typeface="+mn-ea"/>
                          <a:cs typeface="+mn-cs"/>
                        </a:rPr>
                        <a:t> arrangements from performance-based contracts</a:t>
                      </a:r>
                      <a:endParaRPr lang="en-US" sz="1200" b="1" i="1" u="none" strike="noStrike" kern="1200" baseline="0" dirty="0" smtClean="0">
                        <a:solidFill>
                          <a:schemeClr val="tx1"/>
                        </a:solidFill>
                        <a:latin typeface="+mj-lt"/>
                        <a:ea typeface="+mn-ea"/>
                        <a:cs typeface="+mn-cs"/>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F"/>
                    </a:solidFill>
                  </a:tcPr>
                </a:tc>
                <a:tc hMerge="1">
                  <a:txBody>
                    <a:bodyPr/>
                    <a:lstStyle/>
                    <a:p>
                      <a:endParaRPr lang="en-US"/>
                    </a:p>
                  </a:txBody>
                  <a:tcPr/>
                </a:tc>
                <a:tc hMerge="1">
                  <a:txBody>
                    <a:bodyPr/>
                    <a:lstStyle/>
                    <a:p>
                      <a:endParaRPr lang="en-US"/>
                    </a:p>
                  </a:txBody>
                  <a:tcPr/>
                </a:tc>
              </a:tr>
              <a:tr h="8538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i="0" u="none" strike="noStrike" kern="1200" baseline="0" dirty="0" smtClean="0">
                          <a:solidFill>
                            <a:schemeClr val="dk1"/>
                          </a:solidFill>
                          <a:latin typeface="+mn-lt"/>
                          <a:ea typeface="+mn-ea"/>
                          <a:cs typeface="+mn-cs"/>
                        </a:rPr>
                        <a:t>Lacks </a:t>
                      </a:r>
                      <a:r>
                        <a:rPr lang="en-US" sz="1050" b="0" i="0" u="none" strike="noStrike" kern="1200" baseline="0" dirty="0" smtClean="0">
                          <a:solidFill>
                            <a:schemeClr val="dk1"/>
                          </a:solidFill>
                          <a:latin typeface="+mn-lt"/>
                          <a:ea typeface="+mn-ea"/>
                          <a:cs typeface="+mn-cs"/>
                        </a:rPr>
                        <a:t>data or financial risk modeling tools resulting in limited ability to manage or measure risk.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b="1" i="0" u="none" strike="noStrike" kern="1200" baseline="0" dirty="0" smtClean="0">
                          <a:solidFill>
                            <a:schemeClr val="dk1"/>
                          </a:solidFill>
                          <a:latin typeface="+mn-lt"/>
                          <a:ea typeface="+mn-ea"/>
                          <a:cs typeface="+mn-cs"/>
                        </a:rPr>
                        <a:t>Moderate </a:t>
                      </a:r>
                      <a:r>
                        <a:rPr lang="en-US" sz="1050" b="0" i="0" u="none" strike="noStrike" kern="1200" baseline="0" dirty="0" smtClean="0">
                          <a:solidFill>
                            <a:schemeClr val="dk1"/>
                          </a:solidFill>
                          <a:latin typeface="+mn-lt"/>
                          <a:ea typeface="+mn-ea"/>
                          <a:cs typeface="+mn-cs"/>
                        </a:rPr>
                        <a:t>ability to manage and measure risk (limited data collection, limited data analytics or limited ability to accept risk payment arrangements).</a:t>
                      </a:r>
                      <a:endParaRPr lang="en-US" sz="1050" dirty="0"/>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kern="1200" baseline="0" dirty="0" smtClean="0">
                          <a:solidFill>
                            <a:schemeClr val="dk1"/>
                          </a:solidFill>
                          <a:latin typeface="+mn-lt"/>
                          <a:ea typeface="+mn-ea"/>
                          <a:cs typeface="+mn-cs"/>
                        </a:rPr>
                        <a:t>Measures, manages, models and predicts risk using a </a:t>
                      </a:r>
                      <a:r>
                        <a:rPr lang="en-US" sz="1050" b="1" i="0" u="none" strike="noStrike" kern="1200" baseline="0" dirty="0" smtClean="0">
                          <a:solidFill>
                            <a:schemeClr val="dk1"/>
                          </a:solidFill>
                          <a:latin typeface="+mn-lt"/>
                          <a:ea typeface="+mn-ea"/>
                          <a:cs typeface="+mn-cs"/>
                        </a:rPr>
                        <a:t>broad set </a:t>
                      </a:r>
                      <a:r>
                        <a:rPr lang="en-US" sz="1050" b="0" i="0" u="none" strike="noStrike" kern="1200" baseline="0" dirty="0" smtClean="0">
                          <a:solidFill>
                            <a:schemeClr val="dk1"/>
                          </a:solidFill>
                          <a:latin typeface="+mn-lt"/>
                          <a:ea typeface="+mn-ea"/>
                          <a:cs typeface="+mn-cs"/>
                        </a:rPr>
                        <a:t>of historical data across multiple data sources (e.g., clinical and cost metrics, acute and non-acute settings).</a:t>
                      </a:r>
                      <a:endParaRPr lang="en-US" sz="1050" dirty="0"/>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97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i="0" u="none" strike="noStrike" kern="1200" baseline="0" dirty="0" smtClean="0">
                          <a:solidFill>
                            <a:schemeClr val="dk1"/>
                          </a:solidFill>
                          <a:latin typeface="+mn-lt"/>
                          <a:ea typeface="+mn-ea"/>
                          <a:cs typeface="+mn-cs"/>
                        </a:rPr>
                        <a:t>No </a:t>
                      </a:r>
                      <a:r>
                        <a:rPr lang="en-US" sz="1050" b="0" i="0" u="none" strike="noStrike" kern="1200" baseline="0" dirty="0" smtClean="0">
                          <a:solidFill>
                            <a:schemeClr val="dk1"/>
                          </a:solidFill>
                          <a:latin typeface="+mn-lt"/>
                          <a:ea typeface="+mn-ea"/>
                          <a:cs typeface="+mn-cs"/>
                        </a:rPr>
                        <a:t>financial risk (either as a payer or in partnership with a payer).	</a:t>
                      </a: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i="0" u="none" strike="noStrike" kern="1200" baseline="0" dirty="0" smtClean="0">
                          <a:solidFill>
                            <a:schemeClr val="dk1"/>
                          </a:solidFill>
                          <a:latin typeface="+mn-lt"/>
                          <a:ea typeface="+mn-ea"/>
                          <a:cs typeface="+mn-cs"/>
                        </a:rPr>
                        <a:t>Evaluating </a:t>
                      </a:r>
                      <a:r>
                        <a:rPr lang="en-US" sz="1050" b="0" i="0" u="none" strike="noStrike" kern="1200" baseline="0" dirty="0" smtClean="0">
                          <a:solidFill>
                            <a:schemeClr val="dk1"/>
                          </a:solidFill>
                          <a:latin typeface="+mn-lt"/>
                          <a:ea typeface="+mn-ea"/>
                          <a:cs typeface="+mn-cs"/>
                        </a:rPr>
                        <a:t>a financial risk-bearing arrangement for a specific population (either as a payer or in partnership with a payer).	</a:t>
                      </a:r>
                      <a:endParaRPr lang="en-US" sz="1050" dirty="0"/>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i="0" u="none" strike="noStrike" kern="1200" baseline="0" dirty="0" smtClean="0">
                          <a:solidFill>
                            <a:schemeClr val="dk1"/>
                          </a:solidFill>
                          <a:latin typeface="+mn-lt"/>
                          <a:ea typeface="+mn-ea"/>
                          <a:cs typeface="+mn-cs"/>
                        </a:rPr>
                        <a:t>Implementing </a:t>
                      </a:r>
                      <a:r>
                        <a:rPr lang="en-US" sz="1050" b="0" i="0" u="none" strike="noStrike" kern="1200" baseline="0" dirty="0" smtClean="0">
                          <a:solidFill>
                            <a:schemeClr val="dk1"/>
                          </a:solidFill>
                          <a:latin typeface="+mn-lt"/>
                          <a:ea typeface="+mn-ea"/>
                          <a:cs typeface="+mn-cs"/>
                        </a:rPr>
                        <a:t>a financial risk-bearing arrangement for a specific population (either as a payer or in partnership with a payer).	</a:t>
                      </a: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576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baseline="0" dirty="0" smtClean="0">
                          <a:solidFill>
                            <a:schemeClr val="tx1"/>
                          </a:solidFill>
                          <a:latin typeface="+mn-lt"/>
                          <a:ea typeface="+mn-ea"/>
                          <a:cs typeface="+mn-cs"/>
                        </a:rPr>
                        <a:t>Targeted cost-reduction and risk-management goals</a:t>
                      </a:r>
                      <a:endParaRPr lang="en-US" sz="1200" b="1" i="1" dirty="0"/>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F"/>
                    </a:solidFill>
                  </a:tcPr>
                </a:tc>
                <a:tc hMerge="1">
                  <a:txBody>
                    <a:bodyPr/>
                    <a:lstStyle/>
                    <a:p>
                      <a:endParaRPr lang="en-US"/>
                    </a:p>
                  </a:txBody>
                  <a:tcPr/>
                </a:tc>
                <a:tc hMerge="1">
                  <a:txBody>
                    <a:bodyPr/>
                    <a:lstStyle/>
                    <a:p>
                      <a:endParaRPr lang="en-US"/>
                    </a:p>
                  </a:txBody>
                  <a:tcPr/>
                </a:tc>
              </a:tr>
              <a:tr h="4935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i="0" u="none" strike="noStrike" kern="1200" baseline="0" dirty="0" smtClean="0">
                          <a:solidFill>
                            <a:schemeClr val="dk1"/>
                          </a:solidFill>
                          <a:latin typeface="+mn-lt"/>
                          <a:ea typeface="+mn-ea"/>
                          <a:cs typeface="+mn-cs"/>
                        </a:rPr>
                        <a:t>No </a:t>
                      </a:r>
                      <a:r>
                        <a:rPr lang="en-US" sz="1050" b="0" i="0" u="none" strike="noStrike" kern="1200" baseline="0" dirty="0" smtClean="0">
                          <a:solidFill>
                            <a:schemeClr val="dk1"/>
                          </a:solidFill>
                          <a:latin typeface="+mn-lt"/>
                          <a:ea typeface="+mn-ea"/>
                          <a:cs typeface="+mn-cs"/>
                        </a:rPr>
                        <a:t>targeted cost-reduction or risk-management goals for the organization.</a:t>
                      </a:r>
                      <a:endParaRPr lang="en-US" sz="1050" dirty="0"/>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b="1" i="0" u="none" strike="noStrike" kern="1200" baseline="0" dirty="0" smtClean="0">
                          <a:solidFill>
                            <a:schemeClr val="dk1"/>
                          </a:solidFill>
                          <a:latin typeface="+mn-lt"/>
                          <a:ea typeface="+mn-ea"/>
                          <a:cs typeface="+mn-cs"/>
                        </a:rPr>
                        <a:t>Created </a:t>
                      </a:r>
                      <a:r>
                        <a:rPr lang="en-US" sz="1050" b="0" i="0" u="none" strike="noStrike" kern="1200" baseline="0" dirty="0" smtClean="0">
                          <a:solidFill>
                            <a:schemeClr val="dk1"/>
                          </a:solidFill>
                          <a:latin typeface="+mn-lt"/>
                          <a:ea typeface="+mn-ea"/>
                          <a:cs typeface="+mn-cs"/>
                        </a:rPr>
                        <a:t>targeted cost-reduction or risk-management goals for specific services or departments.</a:t>
                      </a:r>
                      <a:endParaRPr lang="en-US" sz="1050" dirty="0"/>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b="1" i="0" u="none" strike="noStrike" kern="1200" baseline="0" dirty="0" smtClean="0">
                          <a:solidFill>
                            <a:schemeClr val="dk1"/>
                          </a:solidFill>
                          <a:latin typeface="+mn-lt"/>
                          <a:ea typeface="+mn-ea"/>
                          <a:cs typeface="+mn-cs"/>
                        </a:rPr>
                        <a:t>Implemented </a:t>
                      </a:r>
                      <a:r>
                        <a:rPr lang="en-US" sz="1050" b="0" i="0" u="none" strike="noStrike" kern="1200" baseline="0" dirty="0" smtClean="0">
                          <a:solidFill>
                            <a:schemeClr val="dk1"/>
                          </a:solidFill>
                          <a:latin typeface="+mn-lt"/>
                          <a:ea typeface="+mn-ea"/>
                          <a:cs typeface="+mn-cs"/>
                        </a:rPr>
                        <a:t>targeted cost-reduction or risk-management goals for the organization.</a:t>
                      </a:r>
                      <a:endParaRPr lang="en-US" sz="1050" dirty="0"/>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204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i="0" u="none" strike="noStrike" kern="1200" baseline="0" dirty="0" smtClean="0">
                          <a:solidFill>
                            <a:schemeClr val="dk1"/>
                          </a:solidFill>
                          <a:latin typeface="+mn-lt"/>
                          <a:ea typeface="+mn-ea"/>
                          <a:cs typeface="+mn-cs"/>
                        </a:rPr>
                        <a:t>No </a:t>
                      </a:r>
                      <a:r>
                        <a:rPr lang="en-US" sz="1050" b="0" i="0" u="none" strike="noStrike" kern="1200" baseline="0" dirty="0" smtClean="0">
                          <a:solidFill>
                            <a:schemeClr val="dk1"/>
                          </a:solidFill>
                          <a:latin typeface="+mn-lt"/>
                          <a:ea typeface="+mn-ea"/>
                          <a:cs typeface="+mn-cs"/>
                        </a:rPr>
                        <a:t>process or continuous quality-improvement interventions incorporated (Lean, Six Sigma, etc.).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b="1" i="0" u="none" strike="noStrike" kern="1200" baseline="0" dirty="0" smtClean="0">
                          <a:solidFill>
                            <a:schemeClr val="dk1"/>
                          </a:solidFill>
                          <a:latin typeface="+mn-lt"/>
                          <a:ea typeface="+mn-ea"/>
                          <a:cs typeface="+mn-cs"/>
                        </a:rPr>
                        <a:t>Initiated </a:t>
                      </a:r>
                      <a:r>
                        <a:rPr lang="en-US" sz="1050" b="0" i="0" u="none" strike="noStrike" kern="1200" baseline="0" dirty="0" smtClean="0">
                          <a:solidFill>
                            <a:schemeClr val="dk1"/>
                          </a:solidFill>
                          <a:latin typeface="+mn-lt"/>
                          <a:ea typeface="+mn-ea"/>
                          <a:cs typeface="+mn-cs"/>
                        </a:rPr>
                        <a:t>process or quality-improvement interventions and captured initial data on the interventions.	</a:t>
                      </a:r>
                      <a:endParaRPr lang="en-US" sz="1050" dirty="0"/>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b="1" i="0" u="none" strike="noStrike" kern="1200" baseline="0" dirty="0" smtClean="0">
                          <a:solidFill>
                            <a:schemeClr val="dk1"/>
                          </a:solidFill>
                          <a:latin typeface="+mn-lt"/>
                          <a:ea typeface="+mn-ea"/>
                          <a:cs typeface="+mn-cs"/>
                        </a:rPr>
                        <a:t>Instituted </a:t>
                      </a:r>
                      <a:r>
                        <a:rPr lang="en-US" sz="1050" b="0" i="0" u="none" strike="noStrike" kern="1200" baseline="0" dirty="0" smtClean="0">
                          <a:solidFill>
                            <a:schemeClr val="dk1"/>
                          </a:solidFill>
                          <a:latin typeface="+mn-lt"/>
                          <a:ea typeface="+mn-ea"/>
                          <a:cs typeface="+mn-cs"/>
                        </a:rPr>
                        <a:t>process re-engineering and/or continuous quality-improvement initiatives broadly across the organization and </a:t>
                      </a:r>
                      <a:r>
                        <a:rPr lang="en-US" sz="1050" b="1" i="0" u="none" strike="noStrike" kern="1200" baseline="0" dirty="0" smtClean="0">
                          <a:solidFill>
                            <a:schemeClr val="dk1"/>
                          </a:solidFill>
                          <a:latin typeface="+mn-lt"/>
                          <a:ea typeface="+mn-ea"/>
                          <a:cs typeface="+mn-cs"/>
                        </a:rPr>
                        <a:t>demonstrated </a:t>
                      </a:r>
                      <a:r>
                        <a:rPr lang="en-US" sz="1050" b="0" i="0" u="none" strike="noStrike" kern="1200" baseline="0" dirty="0" smtClean="0">
                          <a:solidFill>
                            <a:schemeClr val="dk1"/>
                          </a:solidFill>
                          <a:latin typeface="+mn-lt"/>
                          <a:ea typeface="+mn-ea"/>
                          <a:cs typeface="+mn-cs"/>
                        </a:rPr>
                        <a:t>measurable results.</a:t>
                      </a:r>
                      <a:endParaRPr lang="en-US" sz="1050" dirty="0"/>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576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baseline="0" dirty="0" smtClean="0">
                          <a:solidFill>
                            <a:schemeClr val="tx1"/>
                          </a:solidFill>
                          <a:latin typeface="+mn-lt"/>
                          <a:ea typeface="+mn-ea"/>
                          <a:cs typeface="+mn-cs"/>
                        </a:rPr>
                        <a:t>Management to Medicare payment levels</a:t>
                      </a:r>
                      <a:endParaRPr lang="en-US" sz="1200" b="1" i="1" dirty="0"/>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F"/>
                    </a:solidFill>
                  </a:tcPr>
                </a:tc>
                <a:tc hMerge="1">
                  <a:txBody>
                    <a:bodyPr/>
                    <a:lstStyle/>
                    <a:p>
                      <a:endParaRPr lang="en-US"/>
                    </a:p>
                  </a:txBody>
                  <a:tcPr/>
                </a:tc>
                <a:tc hMerge="1">
                  <a:txBody>
                    <a:bodyPr/>
                    <a:lstStyle/>
                    <a:p>
                      <a:endParaRPr lang="en-US"/>
                    </a:p>
                  </a:txBody>
                  <a:tcPr/>
                </a:tc>
              </a:tr>
              <a:tr h="8538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i="0" u="none" strike="noStrike" kern="1200" baseline="0" dirty="0" smtClean="0">
                          <a:solidFill>
                            <a:schemeClr val="dk1"/>
                          </a:solidFill>
                          <a:latin typeface="+mn-lt"/>
                          <a:ea typeface="+mn-ea"/>
                          <a:cs typeface="+mn-cs"/>
                        </a:rPr>
                        <a:t>No </a:t>
                      </a:r>
                      <a:r>
                        <a:rPr lang="en-US" sz="1050" b="0" i="0" u="none" strike="noStrike" kern="1200" baseline="0" dirty="0" smtClean="0">
                          <a:solidFill>
                            <a:schemeClr val="dk1"/>
                          </a:solidFill>
                          <a:latin typeface="+mn-lt"/>
                          <a:ea typeface="+mn-ea"/>
                          <a:cs typeface="+mn-cs"/>
                        </a:rPr>
                        <a:t>projections on the financial impact of managing to future Medicare payment levels.	</a:t>
                      </a: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i="0" u="none" strike="noStrike" kern="1200" baseline="0" dirty="0" smtClean="0">
                          <a:solidFill>
                            <a:schemeClr val="dk1"/>
                          </a:solidFill>
                          <a:latin typeface="+mn-lt"/>
                          <a:ea typeface="+mn-ea"/>
                          <a:cs typeface="+mn-cs"/>
                        </a:rPr>
                        <a:t>Projected </a:t>
                      </a:r>
                      <a:r>
                        <a:rPr lang="en-US" sz="1050" b="0" i="0" u="none" strike="noStrike" kern="1200" baseline="0" dirty="0" smtClean="0">
                          <a:solidFill>
                            <a:schemeClr val="dk1"/>
                          </a:solidFill>
                          <a:latin typeface="+mn-lt"/>
                          <a:ea typeface="+mn-ea"/>
                          <a:cs typeface="+mn-cs"/>
                        </a:rPr>
                        <a:t>financial impact of managing to future Medicare payment levels for a </a:t>
                      </a:r>
                      <a:r>
                        <a:rPr lang="en-US" sz="1050" b="1" i="0" u="none" strike="noStrike" kern="1200" baseline="0" dirty="0" smtClean="0">
                          <a:solidFill>
                            <a:schemeClr val="dk1"/>
                          </a:solidFill>
                          <a:latin typeface="+mn-lt"/>
                          <a:ea typeface="+mn-ea"/>
                          <a:cs typeface="+mn-cs"/>
                        </a:rPr>
                        <a:t>limited </a:t>
                      </a:r>
                      <a:r>
                        <a:rPr lang="en-US" sz="1050" b="0" i="0" u="none" strike="noStrike" kern="1200" baseline="0" dirty="0" smtClean="0">
                          <a:solidFill>
                            <a:schemeClr val="dk1"/>
                          </a:solidFill>
                          <a:latin typeface="+mn-lt"/>
                          <a:ea typeface="+mn-ea"/>
                          <a:cs typeface="+mn-cs"/>
                        </a:rPr>
                        <a:t>scope of care settings.	</a:t>
                      </a:r>
                    </a:p>
                    <a:p>
                      <a:endParaRPr lang="en-US" sz="1050" dirty="0"/>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i="0" u="none" strike="noStrike" kern="1200" baseline="0" dirty="0" smtClean="0">
                          <a:solidFill>
                            <a:schemeClr val="dk1"/>
                          </a:solidFill>
                          <a:latin typeface="+mn-lt"/>
                          <a:ea typeface="+mn-ea"/>
                          <a:cs typeface="+mn-cs"/>
                        </a:rPr>
                        <a:t>Projected </a:t>
                      </a:r>
                      <a:r>
                        <a:rPr lang="en-US" sz="1050" b="0" i="0" u="none" strike="noStrike" kern="1200" baseline="0" dirty="0" smtClean="0">
                          <a:solidFill>
                            <a:schemeClr val="dk1"/>
                          </a:solidFill>
                          <a:latin typeface="+mn-lt"/>
                          <a:ea typeface="+mn-ea"/>
                          <a:cs typeface="+mn-cs"/>
                        </a:rPr>
                        <a:t>financial impact of managing to future Medicare payment levels for the </a:t>
                      </a:r>
                      <a:r>
                        <a:rPr lang="en-US" sz="1050" b="1" i="0" u="none" strike="noStrike" kern="1200" baseline="0" dirty="0" smtClean="0">
                          <a:solidFill>
                            <a:schemeClr val="dk1"/>
                          </a:solidFill>
                          <a:latin typeface="+mn-lt"/>
                          <a:ea typeface="+mn-ea"/>
                          <a:cs typeface="+mn-cs"/>
                        </a:rPr>
                        <a:t>entire </a:t>
                      </a:r>
                      <a:r>
                        <a:rPr lang="en-US" sz="1050" b="0" i="0" u="none" strike="noStrike" kern="1200" baseline="0" dirty="0" smtClean="0">
                          <a:solidFill>
                            <a:schemeClr val="dk1"/>
                          </a:solidFill>
                          <a:latin typeface="+mn-lt"/>
                          <a:ea typeface="+mn-ea"/>
                          <a:cs typeface="+mn-cs"/>
                        </a:rPr>
                        <a:t>organization; cost cuts to successfully manage at that payment level for all patients.</a:t>
                      </a:r>
                      <a:endParaRPr lang="en-US" sz="1050" dirty="0"/>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9" name="Right Arrow 8"/>
          <p:cNvSpPr/>
          <p:nvPr/>
        </p:nvSpPr>
        <p:spPr bwMode="auto">
          <a:xfrm>
            <a:off x="3124200" y="1421721"/>
            <a:ext cx="914400" cy="228600"/>
          </a:xfrm>
          <a:prstGeom prst="rightArrow">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p:txBody>
      </p:sp>
      <p:sp>
        <p:nvSpPr>
          <p:cNvPr id="10" name="Right Arrow 9"/>
          <p:cNvSpPr/>
          <p:nvPr/>
        </p:nvSpPr>
        <p:spPr bwMode="auto">
          <a:xfrm>
            <a:off x="6019800" y="1426104"/>
            <a:ext cx="914400" cy="228600"/>
          </a:xfrm>
          <a:prstGeom prst="rightArrow">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61472697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3" descr="AHA_ppt A ReverseLogo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86513"/>
            <a:ext cx="68580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3"/>
          <p:cNvSpPr txBox="1">
            <a:spLocks noChangeArrowheads="1"/>
          </p:cNvSpPr>
          <p:nvPr/>
        </p:nvSpPr>
        <p:spPr bwMode="auto">
          <a:xfrm>
            <a:off x="990601" y="0"/>
            <a:ext cx="8153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2800" b="1" dirty="0">
                <a:solidFill>
                  <a:schemeClr val="bg1"/>
                </a:solidFill>
              </a:rPr>
              <a:t>Strategy #4:  Developing </a:t>
            </a:r>
            <a:r>
              <a:rPr lang="en-US" sz="2800" b="1" u="sng" dirty="0">
                <a:solidFill>
                  <a:schemeClr val="bg1"/>
                </a:solidFill>
              </a:rPr>
              <a:t>Integrated Information Systems</a:t>
            </a:r>
          </a:p>
        </p:txBody>
      </p:sp>
      <p:pic>
        <p:nvPicPr>
          <p:cNvPr id="43012" name="Picture 14" descr="graph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685800"/>
            <a:ext cx="8113713" cy="54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AutoShap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890837"/>
            <a:ext cx="3063875"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Box 9"/>
          <p:cNvSpPr txBox="1">
            <a:spLocks noChangeArrowheads="1"/>
          </p:cNvSpPr>
          <p:nvPr/>
        </p:nvSpPr>
        <p:spPr bwMode="auto">
          <a:xfrm rot="-5400000">
            <a:off x="3940239" y="2134457"/>
            <a:ext cx="2080417" cy="55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lnSpc>
                <a:spcPct val="75000"/>
              </a:lnSpc>
            </a:pPr>
            <a:r>
              <a:rPr lang="en-US" sz="2000" b="1" dirty="0">
                <a:solidFill>
                  <a:srgbClr val="CC0000"/>
                </a:solidFill>
              </a:rPr>
              <a:t>Second-Curve Metrics</a:t>
            </a:r>
          </a:p>
        </p:txBody>
      </p:sp>
      <p:pic>
        <p:nvPicPr>
          <p:cNvPr id="43015" name="AutoShape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1519237"/>
            <a:ext cx="35337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TextBox 10"/>
          <p:cNvSpPr txBox="1">
            <a:spLocks noChangeArrowheads="1"/>
          </p:cNvSpPr>
          <p:nvPr/>
        </p:nvSpPr>
        <p:spPr bwMode="auto">
          <a:xfrm>
            <a:off x="5365750" y="1655762"/>
            <a:ext cx="3321050"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177800" indent="-177800"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ts val="900"/>
              </a:spcAft>
              <a:buFont typeface="Arial" charset="0"/>
              <a:buChar char="•"/>
            </a:pPr>
            <a:r>
              <a:rPr lang="en-US" sz="1900" dirty="0">
                <a:solidFill>
                  <a:schemeClr val="bg1"/>
                </a:solidFill>
              </a:rPr>
              <a:t>Integrated data warehouse</a:t>
            </a:r>
          </a:p>
          <a:p>
            <a:pPr eaLnBrk="1" hangingPunct="1">
              <a:spcAft>
                <a:spcPts val="900"/>
              </a:spcAft>
              <a:buFont typeface="Arial" charset="0"/>
              <a:buChar char="•"/>
            </a:pPr>
            <a:r>
              <a:rPr lang="en-US" sz="1900" dirty="0">
                <a:solidFill>
                  <a:schemeClr val="bg1"/>
                </a:solidFill>
              </a:rPr>
              <a:t>Lag time between analysis and results</a:t>
            </a:r>
          </a:p>
          <a:p>
            <a:pPr eaLnBrk="1" hangingPunct="1">
              <a:spcAft>
                <a:spcPts val="900"/>
              </a:spcAft>
              <a:buFont typeface="Arial" charset="0"/>
              <a:buChar char="•"/>
            </a:pPr>
            <a:r>
              <a:rPr lang="en-US" sz="1900" dirty="0">
                <a:solidFill>
                  <a:schemeClr val="bg1"/>
                </a:solidFill>
              </a:rPr>
              <a:t>Understanding of population disease patterns</a:t>
            </a:r>
          </a:p>
          <a:p>
            <a:pPr eaLnBrk="1" hangingPunct="1">
              <a:spcAft>
                <a:spcPts val="900"/>
              </a:spcAft>
              <a:buFont typeface="Arial" charset="0"/>
              <a:buChar char="•"/>
            </a:pPr>
            <a:r>
              <a:rPr lang="en-US" sz="1900" dirty="0">
                <a:solidFill>
                  <a:schemeClr val="bg1"/>
                </a:solidFill>
              </a:rPr>
              <a:t>Use of electronic health information across the continuum of care</a:t>
            </a:r>
          </a:p>
          <a:p>
            <a:pPr eaLnBrk="1" hangingPunct="1">
              <a:spcAft>
                <a:spcPts val="900"/>
              </a:spcAft>
              <a:buFont typeface="Arial" charset="0"/>
              <a:buChar char="•"/>
            </a:pPr>
            <a:r>
              <a:rPr lang="en-US" sz="1900" dirty="0">
                <a:solidFill>
                  <a:schemeClr val="bg1"/>
                </a:solidFill>
              </a:rPr>
              <a:t>Real-time information exchanges</a:t>
            </a:r>
          </a:p>
        </p:txBody>
      </p:sp>
      <p:sp>
        <p:nvSpPr>
          <p:cNvPr id="43017" name="TextBox 22"/>
          <p:cNvSpPr txBox="1">
            <a:spLocks noChangeArrowheads="1"/>
          </p:cNvSpPr>
          <p:nvPr/>
        </p:nvSpPr>
        <p:spPr bwMode="auto">
          <a:xfrm>
            <a:off x="1414463" y="3160712"/>
            <a:ext cx="2944812"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112713" indent="-112713"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ts val="1000"/>
              </a:spcAft>
              <a:buFont typeface="Arial" charset="0"/>
              <a:buChar char="•"/>
            </a:pPr>
            <a:r>
              <a:rPr lang="en-US" sz="1900" dirty="0">
                <a:solidFill>
                  <a:schemeClr val="bg1"/>
                </a:solidFill>
              </a:rPr>
              <a:t>Number of health information technology systems implemented</a:t>
            </a:r>
          </a:p>
          <a:p>
            <a:pPr eaLnBrk="1" hangingPunct="1">
              <a:spcAft>
                <a:spcPts val="1000"/>
              </a:spcAft>
              <a:buFont typeface="Arial" charset="0"/>
              <a:buChar char="•"/>
            </a:pPr>
            <a:r>
              <a:rPr lang="en-US" sz="1900" dirty="0">
                <a:solidFill>
                  <a:schemeClr val="bg1"/>
                </a:solidFill>
              </a:rPr>
              <a:t>Data extracted</a:t>
            </a:r>
          </a:p>
          <a:p>
            <a:pPr eaLnBrk="1" hangingPunct="1">
              <a:spcAft>
                <a:spcPts val="1000"/>
              </a:spcAft>
              <a:buFont typeface="Arial" charset="0"/>
              <a:buChar char="•"/>
            </a:pPr>
            <a:r>
              <a:rPr lang="en-US" sz="1900" dirty="0">
                <a:solidFill>
                  <a:schemeClr val="bg1"/>
                </a:solidFill>
              </a:rPr>
              <a:t>Information exchange across providers</a:t>
            </a:r>
            <a:endParaRPr lang="en-US" sz="1900" dirty="0"/>
          </a:p>
        </p:txBody>
      </p:sp>
      <p:sp>
        <p:nvSpPr>
          <p:cNvPr id="43018" name="TextBox 45"/>
          <p:cNvSpPr txBox="1">
            <a:spLocks noChangeArrowheads="1"/>
          </p:cNvSpPr>
          <p:nvPr/>
        </p:nvSpPr>
        <p:spPr bwMode="auto">
          <a:xfrm rot="5400000">
            <a:off x="3633788" y="4488620"/>
            <a:ext cx="1966912" cy="55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lnSpc>
                <a:spcPct val="75000"/>
              </a:lnSpc>
            </a:pPr>
            <a:r>
              <a:rPr lang="en-US" sz="2000" b="1" dirty="0">
                <a:solidFill>
                  <a:srgbClr val="25408B"/>
                </a:solidFill>
              </a:rPr>
              <a:t>First-Curve Metrics</a:t>
            </a:r>
            <a:endParaRPr lang="en-US" b="1" dirty="0">
              <a:solidFill>
                <a:srgbClr val="25408B"/>
              </a:solidFill>
            </a:endParaRPr>
          </a:p>
        </p:txBody>
      </p:sp>
    </p:spTree>
    <p:extLst>
      <p:ext uri="{BB962C8B-B14F-4D97-AF65-F5344CB8AC3E}">
        <p14:creationId xmlns:p14="http://schemas.microsoft.com/office/powerpoint/2010/main" val="133235287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990601" y="0"/>
            <a:ext cx="8153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2800" b="1" dirty="0">
                <a:solidFill>
                  <a:schemeClr val="bg1"/>
                </a:solidFill>
              </a:rPr>
              <a:t>Strategy #4:  Developing </a:t>
            </a:r>
            <a:r>
              <a:rPr lang="en-US" sz="2800" b="1" u="sng" dirty="0">
                <a:solidFill>
                  <a:schemeClr val="bg1"/>
                </a:solidFill>
              </a:rPr>
              <a:t>Integrated Information Systems</a:t>
            </a:r>
          </a:p>
        </p:txBody>
      </p:sp>
      <p:sp>
        <p:nvSpPr>
          <p:cNvPr id="7" name="TextBox 6"/>
          <p:cNvSpPr txBox="1"/>
          <p:nvPr/>
        </p:nvSpPr>
        <p:spPr>
          <a:xfrm>
            <a:off x="990600" y="914400"/>
            <a:ext cx="8153400" cy="461665"/>
          </a:xfrm>
          <a:prstGeom prst="rect">
            <a:avLst/>
          </a:prstGeom>
          <a:noFill/>
        </p:spPr>
        <p:txBody>
          <a:bodyPr wrap="square" rtlCol="0">
            <a:spAutoFit/>
          </a:bodyPr>
          <a:lstStyle/>
          <a:p>
            <a:r>
              <a:rPr lang="en-US" dirty="0" smtClean="0"/>
              <a:t>Evaluation metrics</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94931972"/>
              </p:ext>
            </p:extLst>
          </p:nvPr>
        </p:nvGraphicFramePr>
        <p:xfrm>
          <a:off x="1089865" y="1524000"/>
          <a:ext cx="7911211" cy="4363692"/>
        </p:xfrm>
        <a:graphic>
          <a:graphicData uri="http://schemas.openxmlformats.org/drawingml/2006/table">
            <a:tbl>
              <a:tblPr firstRow="1" bandRow="1">
                <a:tableStyleId>{5C22544A-7EE6-4342-B048-85BDC9FD1C3A}</a:tableStyleId>
              </a:tblPr>
              <a:tblGrid>
                <a:gridCol w="7911211"/>
              </a:tblGrid>
              <a:tr h="197816">
                <a:tc>
                  <a:txBody>
                    <a:bodyPr/>
                    <a:lstStyle/>
                    <a:p>
                      <a:r>
                        <a:rPr lang="en-US" sz="1200" i="1" dirty="0" smtClean="0">
                          <a:solidFill>
                            <a:schemeClr val="tx1"/>
                          </a:solidFill>
                          <a:latin typeface="+mj-lt"/>
                        </a:rPr>
                        <a:t>Integrated data warehouse</a:t>
                      </a:r>
                      <a:endParaRPr lang="en-US" sz="1200" i="1" dirty="0">
                        <a:solidFill>
                          <a:schemeClr val="tx1"/>
                        </a:solidFill>
                        <a:latin typeface="+mj-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F"/>
                    </a:solidFill>
                  </a:tcPr>
                </a:tc>
              </a:tr>
              <a:tr h="3351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dk1"/>
                          </a:solidFill>
                          <a:latin typeface="+mn-lt"/>
                          <a:ea typeface="+mn-ea"/>
                          <a:cs typeface="+mn-cs"/>
                        </a:rPr>
                        <a:t>Fully integrated and interoperable data warehouse, incorporating multiple data types for all care settings (clinical, financial, demographic, patient experience, participating and non-participating providers).</a:t>
                      </a:r>
                    </a:p>
                    <a:p>
                      <a:endParaRPr lang="en-US" sz="1100" b="0" i="0" u="none" strike="noStrike" kern="1200" baseline="0" dirty="0" smtClean="0">
                        <a:solidFill>
                          <a:schemeClr val="dk1"/>
                        </a:solidFill>
                        <a:latin typeface="+mn-lt"/>
                        <a:ea typeface="+mn-ea"/>
                        <a:cs typeface="+mn-cs"/>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45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latin typeface="+mj-lt"/>
                          <a:ea typeface="+mn-ea"/>
                          <a:cs typeface="+mn-cs"/>
                        </a:rPr>
                        <a:t>Lag time between analysis and availability of</a:t>
                      </a:r>
                      <a:r>
                        <a:rPr lang="en-US" sz="1200" b="1" i="1" kern="1200" baseline="0" dirty="0" smtClean="0">
                          <a:solidFill>
                            <a:schemeClr val="tx1"/>
                          </a:solidFill>
                          <a:latin typeface="+mj-lt"/>
                          <a:ea typeface="+mn-ea"/>
                          <a:cs typeface="+mn-cs"/>
                        </a:rPr>
                        <a:t> results</a:t>
                      </a:r>
                      <a:r>
                        <a:rPr lang="en-US" sz="1100" b="1" i="1" u="none" strike="noStrike" kern="1200" baseline="0" dirty="0" smtClean="0">
                          <a:solidFill>
                            <a:schemeClr val="bg1"/>
                          </a:solidFill>
                          <a:latin typeface="+mj-lt"/>
                          <a:ea typeface="+mn-ea"/>
                          <a:cs typeface="+mn-cs"/>
                        </a:rPr>
                        <a:t>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F"/>
                    </a:solidFill>
                  </a:tcPr>
                </a:tc>
              </a:tr>
              <a:tr h="240792">
                <a:tc>
                  <a:txBody>
                    <a:bodyPr/>
                    <a:lstStyle/>
                    <a:p>
                      <a:r>
                        <a:rPr lang="en-US" sz="1100" b="0" i="0" u="none" strike="noStrike" kern="1200" baseline="0" dirty="0" smtClean="0">
                          <a:solidFill>
                            <a:schemeClr val="dk1"/>
                          </a:solidFill>
                          <a:latin typeface="+mn-lt"/>
                          <a:ea typeface="+mn-ea"/>
                          <a:cs typeface="+mn-cs"/>
                        </a:rPr>
                        <a:t>Real-time availability for all data and reports through an easy-to-use interface, based on user needs.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079">
                <a:tc>
                  <a:txBody>
                    <a:bodyPr/>
                    <a:lstStyle/>
                    <a:p>
                      <a:r>
                        <a:rPr lang="en-US" sz="1100" b="0" i="0" u="none" strike="noStrike" kern="1200" baseline="0" dirty="0" smtClean="0">
                          <a:solidFill>
                            <a:schemeClr val="dk1"/>
                          </a:solidFill>
                          <a:latin typeface="+mn-lt"/>
                          <a:ea typeface="+mn-ea"/>
                          <a:cs typeface="+mn-cs"/>
                        </a:rPr>
                        <a:t>Advanced data-mining capabilities with the ability to provide real-time insights to support clinical and business decisions across the population.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079">
                <a:tc>
                  <a:txBody>
                    <a:bodyPr/>
                    <a:lstStyle/>
                    <a:p>
                      <a:r>
                        <a:rPr lang="en-US" sz="1100" b="0" i="0" u="none" strike="noStrike" kern="1200" baseline="0" dirty="0" smtClean="0">
                          <a:solidFill>
                            <a:schemeClr val="dk1"/>
                          </a:solidFill>
                          <a:latin typeface="+mn-lt"/>
                          <a:ea typeface="+mn-ea"/>
                          <a:cs typeface="+mn-cs"/>
                        </a:rPr>
                        <a:t>Advanced capabilities for prospective and predictive modeling to support clinical and business decisions across the population.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51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dk1"/>
                          </a:solidFill>
                          <a:latin typeface="+mn-lt"/>
                          <a:ea typeface="+mn-ea"/>
                          <a:cs typeface="+mn-cs"/>
                        </a:rPr>
                        <a:t>Ability to measure and demonstrate value and results, based on comprehensive data across the care continuum (both acute and non-acute care).</a:t>
                      </a:r>
                      <a:endParaRPr lang="en-US" sz="1100" b="1" i="1" u="none" strike="noStrike" kern="1200" baseline="0" dirty="0" smtClean="0">
                        <a:solidFill>
                          <a:schemeClr val="bg1"/>
                        </a:solidFill>
                        <a:latin typeface="+mn-lt"/>
                        <a:ea typeface="+mn-ea"/>
                        <a:cs typeface="+mn-cs"/>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7816">
                <a:tc>
                  <a:txBody>
                    <a:bodyPr/>
                    <a:lstStyle/>
                    <a:p>
                      <a:r>
                        <a:rPr lang="en-US" sz="1200" b="1" i="1" u="none" strike="noStrike" baseline="0" dirty="0" smtClean="0">
                          <a:solidFill>
                            <a:schemeClr val="tx1"/>
                          </a:solidFill>
                          <a:latin typeface="+mj-lt"/>
                        </a:rPr>
                        <a:t>Understanding of population disease patterns</a:t>
                      </a:r>
                      <a:endParaRPr lang="en-US" sz="1100" b="1" i="1" u="none" strike="noStrike" baseline="0" dirty="0" smtClean="0">
                        <a:solidFill>
                          <a:schemeClr val="bg1"/>
                        </a:solidFill>
                        <a:latin typeface="+mj-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F"/>
                    </a:solidFill>
                  </a:tcPr>
                </a:tc>
              </a:tr>
              <a:tr h="184079">
                <a:tc>
                  <a:txBody>
                    <a:bodyPr/>
                    <a:lstStyle/>
                    <a:p>
                      <a:r>
                        <a:rPr lang="en-US" sz="1100" b="0" i="0" u="none" strike="noStrike" kern="1200" baseline="0" dirty="0" smtClean="0">
                          <a:solidFill>
                            <a:schemeClr val="dk1"/>
                          </a:solidFill>
                          <a:latin typeface="+mn-lt"/>
                          <a:ea typeface="+mn-ea"/>
                          <a:cs typeface="+mn-cs"/>
                        </a:rPr>
                        <a:t>Robust data warehouse, including disease registries and population disease patterns to identify high-risk patients and determine intervention opportunities.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0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dk1"/>
                          </a:solidFill>
                          <a:latin typeface="+mn-lt"/>
                          <a:ea typeface="+mn-ea"/>
                          <a:cs typeface="+mn-cs"/>
                        </a:rPr>
                        <a:t>Thorough population data warehouse that measures the impact of population health interventions.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7816">
                <a:tc>
                  <a:txBody>
                    <a:bodyPr/>
                    <a:lstStyle/>
                    <a:p>
                      <a:r>
                        <a:rPr lang="en-US" sz="1200" b="1" i="1" u="none" strike="noStrike" baseline="0" dirty="0" smtClean="0">
                          <a:solidFill>
                            <a:schemeClr val="tx1"/>
                          </a:solidFill>
                          <a:latin typeface="+mj-lt"/>
                        </a:rPr>
                        <a:t>Use of electronic health information across the continuum of care and community</a:t>
                      </a:r>
                      <a:r>
                        <a:rPr lang="en-US" sz="1200" b="1" i="1" u="none" strike="noStrike" baseline="0" dirty="0" smtClean="0">
                          <a:solidFill>
                            <a:schemeClr val="bg1"/>
                          </a:solidFill>
                          <a:latin typeface="+mj-lt"/>
                        </a:rPr>
                        <a:t>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F"/>
                    </a:solidFill>
                  </a:tcPr>
                </a:tc>
              </a:tr>
              <a:tr h="270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dk1"/>
                          </a:solidFill>
                          <a:latin typeface="+mn-lt"/>
                          <a:ea typeface="+mn-ea"/>
                          <a:cs typeface="+mn-cs"/>
                        </a:rPr>
                        <a:t>Fully integrated data warehouse with advanced data mining capabilities that provides real-time information in order to identify effective health interventions and the impact on the population.</a:t>
                      </a:r>
                      <a:endParaRPr lang="en-US" sz="1100" b="1" i="1" u="none" strike="noStrike" baseline="0" dirty="0" smtClean="0">
                        <a:solidFill>
                          <a:schemeClr val="bg1"/>
                        </a:solidFill>
                        <a:latin typeface="+mj-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0228">
                <a:tc>
                  <a:txBody>
                    <a:bodyPr/>
                    <a:lstStyle/>
                    <a:p>
                      <a:r>
                        <a:rPr lang="en-US" sz="1200" b="1" i="1" u="none" strike="noStrike" baseline="0" dirty="0" smtClean="0">
                          <a:solidFill>
                            <a:schemeClr val="tx1"/>
                          </a:solidFill>
                          <a:latin typeface="+mj-lt"/>
                        </a:rPr>
                        <a:t>Real-time information exchange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F"/>
                    </a:solidFill>
                  </a:tcPr>
                </a:tc>
              </a:tr>
              <a:tr h="270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dk1"/>
                          </a:solidFill>
                          <a:latin typeface="+mn-lt"/>
                          <a:ea typeface="+mn-ea"/>
                          <a:cs typeface="+mn-cs"/>
                        </a:rPr>
                        <a:t>Full participation in a health information exchange and utilizing the data for quality improvement, population health interventions and results measurement.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97645875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4294967295"/>
          </p:nvPr>
        </p:nvSpPr>
        <p:spPr bwMode="auto">
          <a:xfrm>
            <a:off x="7010400" y="66294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DA0BA73B-7ADB-4A47-A2A3-FE0927D1865A}" type="slidenum">
              <a:rPr lang="en-US" sz="1100">
                <a:solidFill>
                  <a:srgbClr val="000000"/>
                </a:solidFill>
                <a:latin typeface="Calibri" pitchFamily="34" charset="0"/>
              </a:rPr>
              <a:pPr eaLnBrk="1" hangingPunct="1"/>
              <a:t>2</a:t>
            </a:fld>
            <a:endParaRPr lang="en-US" sz="1100" dirty="0">
              <a:solidFill>
                <a:srgbClr val="000000"/>
              </a:solidFill>
              <a:latin typeface="Calibri" pitchFamily="34" charset="0"/>
            </a:endParaRPr>
          </a:p>
        </p:txBody>
      </p:sp>
      <p:pic>
        <p:nvPicPr>
          <p:cNvPr id="16387" name="Picture 23" descr="AHA_ppt A ReverseLogo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86513"/>
            <a:ext cx="68580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19200" y="1066800"/>
            <a:ext cx="5943600" cy="5601533"/>
          </a:xfrm>
          <a:prstGeom prst="rect">
            <a:avLst/>
          </a:prstGeom>
        </p:spPr>
        <p:txBody>
          <a:bodyPr wrap="square">
            <a:spAutoFit/>
          </a:bodyPr>
          <a:lstStyle/>
          <a:p>
            <a:r>
              <a:rPr lang="en-US" dirty="0" smtClean="0">
                <a:solidFill>
                  <a:srgbClr val="000000"/>
                </a:solidFill>
              </a:rPr>
              <a:t>All resources available free at </a:t>
            </a:r>
            <a:r>
              <a:rPr lang="en-US" dirty="0" smtClean="0">
                <a:solidFill>
                  <a:srgbClr val="000000"/>
                </a:solidFill>
                <a:hlinkClick r:id="rId4"/>
              </a:rPr>
              <a:t>www.hpoe.org</a:t>
            </a:r>
            <a:endParaRPr lang="en-US" dirty="0" smtClean="0">
              <a:solidFill>
                <a:srgbClr val="000000"/>
              </a:solidFill>
            </a:endParaRPr>
          </a:p>
          <a:p>
            <a:endParaRPr lang="en-US" b="1" dirty="0" smtClean="0">
              <a:solidFill>
                <a:srgbClr val="000000"/>
              </a:solidFill>
            </a:endParaRPr>
          </a:p>
          <a:p>
            <a:pPr marL="342900" indent="-342900">
              <a:buFont typeface="+mj-lt"/>
              <a:buAutoNum type="arabicPeriod"/>
            </a:pPr>
            <a:r>
              <a:rPr lang="en-US" sz="1800" dirty="0" smtClean="0">
                <a:solidFill>
                  <a:srgbClr val="000000"/>
                </a:solidFill>
              </a:rPr>
              <a:t>Hospitals </a:t>
            </a:r>
            <a:r>
              <a:rPr lang="en-US" sz="1800" dirty="0">
                <a:solidFill>
                  <a:srgbClr val="000000"/>
                </a:solidFill>
              </a:rPr>
              <a:t>and Care Systems of the </a:t>
            </a:r>
            <a:r>
              <a:rPr lang="en-US" sz="1800" dirty="0" smtClean="0">
                <a:solidFill>
                  <a:srgbClr val="000000"/>
                </a:solidFill>
              </a:rPr>
              <a:t>Future, </a:t>
            </a:r>
            <a:r>
              <a:rPr lang="en-US" sz="1800" dirty="0">
                <a:solidFill>
                  <a:srgbClr val="000000"/>
                </a:solidFill>
              </a:rPr>
              <a:t>2011 </a:t>
            </a:r>
          </a:p>
          <a:p>
            <a:pPr marL="687388" lvl="1" indent="-342900">
              <a:buFont typeface="Arial" panose="020B0604020202020204" pitchFamily="34" charset="0"/>
              <a:buChar char="•"/>
            </a:pPr>
            <a:r>
              <a:rPr lang="en-US" sz="1800" dirty="0" smtClean="0">
                <a:solidFill>
                  <a:srgbClr val="000000"/>
                </a:solidFill>
                <a:hlinkClick r:id="rId5"/>
              </a:rPr>
              <a:t>http</a:t>
            </a:r>
            <a:r>
              <a:rPr lang="en-US" sz="1800" dirty="0">
                <a:solidFill>
                  <a:srgbClr val="000000"/>
                </a:solidFill>
                <a:hlinkClick r:id="rId5"/>
              </a:rPr>
              <a:t>://www.aha.org/about/org/hospitals-care-systems-future.shtml</a:t>
            </a:r>
          </a:p>
          <a:p>
            <a:pPr marL="342900" indent="-342900">
              <a:spcBef>
                <a:spcPts val="1200"/>
              </a:spcBef>
              <a:buFont typeface="+mj-lt"/>
              <a:buAutoNum type="arabicPeriod"/>
            </a:pPr>
            <a:endParaRPr lang="en-US" sz="1800" dirty="0" smtClean="0">
              <a:solidFill>
                <a:srgbClr val="000000"/>
              </a:solidFill>
            </a:endParaRPr>
          </a:p>
          <a:p>
            <a:pPr marL="342900" indent="-342900">
              <a:spcBef>
                <a:spcPts val="1200"/>
              </a:spcBef>
              <a:buFont typeface="+mj-lt"/>
              <a:buAutoNum type="arabicPeriod"/>
            </a:pPr>
            <a:r>
              <a:rPr lang="en-US" sz="1800" dirty="0" smtClean="0">
                <a:solidFill>
                  <a:srgbClr val="000000"/>
                </a:solidFill>
              </a:rPr>
              <a:t>Metrics for the Second Curve, 2013</a:t>
            </a:r>
          </a:p>
          <a:p>
            <a:pPr marL="687388" lvl="1" indent="-342900">
              <a:buFont typeface="Arial" panose="020B0604020202020204" pitchFamily="34" charset="0"/>
              <a:buChar char="•"/>
            </a:pPr>
            <a:r>
              <a:rPr lang="en-US" sz="1800" dirty="0">
                <a:solidFill>
                  <a:srgbClr val="000000"/>
                </a:solidFill>
                <a:hlinkClick r:id="rId6"/>
              </a:rPr>
              <a:t>http://</a:t>
            </a:r>
            <a:r>
              <a:rPr lang="en-US" sz="1800" dirty="0" smtClean="0">
                <a:solidFill>
                  <a:srgbClr val="000000"/>
                </a:solidFill>
                <a:hlinkClick r:id="rId6"/>
              </a:rPr>
              <a:t>www.hpoe.org/resources/hpoehretaha-guides/1357</a:t>
            </a:r>
            <a:endParaRPr lang="en-US" sz="1800" dirty="0" smtClean="0">
              <a:solidFill>
                <a:srgbClr val="000000"/>
              </a:solidFill>
            </a:endParaRPr>
          </a:p>
          <a:p>
            <a:pPr marL="342900" indent="-342900">
              <a:spcBef>
                <a:spcPts val="1200"/>
              </a:spcBef>
              <a:buFont typeface="+mj-lt"/>
              <a:buAutoNum type="arabicPeriod"/>
            </a:pPr>
            <a:endParaRPr lang="en-US" sz="1800" dirty="0" smtClean="0">
              <a:solidFill>
                <a:srgbClr val="000000"/>
              </a:solidFill>
            </a:endParaRPr>
          </a:p>
          <a:p>
            <a:pPr marL="342900" indent="-342900">
              <a:spcBef>
                <a:spcPts val="1200"/>
              </a:spcBef>
              <a:buFont typeface="+mj-lt"/>
              <a:buAutoNum type="arabicPeriod"/>
            </a:pPr>
            <a:r>
              <a:rPr lang="en-US" sz="1800" dirty="0" smtClean="0">
                <a:solidFill>
                  <a:srgbClr val="000000"/>
                </a:solidFill>
              </a:rPr>
              <a:t>Second </a:t>
            </a:r>
            <a:r>
              <a:rPr lang="en-US" sz="1800" dirty="0">
                <a:solidFill>
                  <a:srgbClr val="000000"/>
                </a:solidFill>
              </a:rPr>
              <a:t>Curve Road Map, 2013 </a:t>
            </a:r>
          </a:p>
          <a:p>
            <a:pPr marL="344488" lvl="1"/>
            <a:r>
              <a:rPr lang="en-US" sz="1800" dirty="0">
                <a:solidFill>
                  <a:srgbClr val="000000"/>
                </a:solidFill>
                <a:hlinkClick r:id="rId5"/>
              </a:rPr>
              <a:t>http://www.hpoe.org/resources/hpoehretaha-guides/1360</a:t>
            </a:r>
            <a:endParaRPr lang="en-US" sz="1800" dirty="0">
              <a:solidFill>
                <a:srgbClr val="000000"/>
              </a:solidFill>
            </a:endParaRPr>
          </a:p>
          <a:p>
            <a:endParaRPr lang="en-US" sz="1600" b="1" dirty="0" smtClean="0">
              <a:solidFill>
                <a:srgbClr val="000000"/>
              </a:solidFill>
            </a:endParaRPr>
          </a:p>
          <a:p>
            <a:pPr marL="687388" lvl="1" indent="-342900">
              <a:buFont typeface="Arial" panose="020B0604020202020204" pitchFamily="34" charset="0"/>
              <a:buChar char="•"/>
            </a:pPr>
            <a:r>
              <a:rPr lang="en-US" sz="1600" b="1" dirty="0" smtClean="0">
                <a:solidFill>
                  <a:srgbClr val="000000"/>
                </a:solidFill>
              </a:rPr>
              <a:t>USERNAME</a:t>
            </a:r>
            <a:r>
              <a:rPr lang="en-US" sz="1600" b="1" dirty="0">
                <a:solidFill>
                  <a:srgbClr val="000000"/>
                </a:solidFill>
              </a:rPr>
              <a:t>:</a:t>
            </a:r>
            <a:r>
              <a:rPr lang="en-US" sz="1600" dirty="0">
                <a:solidFill>
                  <a:srgbClr val="000000"/>
                </a:solidFill>
              </a:rPr>
              <a:t>  </a:t>
            </a:r>
            <a:r>
              <a:rPr lang="en-US" sz="1600" b="1" dirty="0" smtClean="0">
                <a:solidFill>
                  <a:srgbClr val="FF0000"/>
                </a:solidFill>
              </a:rPr>
              <a:t>roadmap</a:t>
            </a:r>
          </a:p>
          <a:p>
            <a:pPr marL="687388" lvl="1" indent="-342900">
              <a:buFont typeface="Arial" panose="020B0604020202020204" pitchFamily="34" charset="0"/>
              <a:buChar char="•"/>
            </a:pPr>
            <a:r>
              <a:rPr lang="en-US" sz="1600" b="1" dirty="0" smtClean="0">
                <a:solidFill>
                  <a:srgbClr val="000000"/>
                </a:solidFill>
              </a:rPr>
              <a:t>PASSWORD</a:t>
            </a:r>
            <a:r>
              <a:rPr lang="en-US" sz="1600" b="1" dirty="0">
                <a:solidFill>
                  <a:srgbClr val="000000"/>
                </a:solidFill>
              </a:rPr>
              <a:t>:</a:t>
            </a:r>
            <a:r>
              <a:rPr lang="en-US" sz="1600" dirty="0">
                <a:solidFill>
                  <a:srgbClr val="000000"/>
                </a:solidFill>
              </a:rPr>
              <a:t>  </a:t>
            </a:r>
            <a:r>
              <a:rPr lang="en-US" sz="1600" b="1" dirty="0">
                <a:solidFill>
                  <a:srgbClr val="FF0000"/>
                </a:solidFill>
              </a:rPr>
              <a:t>roadmap</a:t>
            </a:r>
            <a:r>
              <a:rPr lang="en-US" sz="1600" dirty="0">
                <a:solidFill>
                  <a:srgbClr val="000000"/>
                </a:solidFill>
              </a:rPr>
              <a:t>  </a:t>
            </a:r>
            <a:endParaRPr lang="en-US" dirty="0">
              <a:solidFill>
                <a:srgbClr val="000000"/>
              </a:solidFill>
            </a:endParaRPr>
          </a:p>
        </p:txBody>
      </p:sp>
      <p:sp>
        <p:nvSpPr>
          <p:cNvPr id="7" name="Title 1"/>
          <p:cNvSpPr>
            <a:spLocks noGrp="1"/>
          </p:cNvSpPr>
          <p:nvPr>
            <p:ph type="title"/>
          </p:nvPr>
        </p:nvSpPr>
        <p:spPr bwMode="auto">
          <a:xfrm>
            <a:off x="1066799" y="21210"/>
            <a:ext cx="8132763"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sz="2600" dirty="0" smtClean="0"/>
              <a:t>Metrics and Road Map for the Second Curve of Health Care</a:t>
            </a:r>
          </a:p>
        </p:txBody>
      </p:sp>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l="42725" t="15103" r="22490" b="35277"/>
          <a:stretch>
            <a:fillRect/>
          </a:stretch>
        </p:blipFill>
        <p:spPr bwMode="auto">
          <a:xfrm>
            <a:off x="6705600" y="3421577"/>
            <a:ext cx="1475189" cy="1315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l="39182" t="15518" r="12715" b="18481"/>
          <a:stretch>
            <a:fillRect/>
          </a:stretch>
        </p:blipFill>
        <p:spPr bwMode="auto">
          <a:xfrm>
            <a:off x="6705600" y="5121276"/>
            <a:ext cx="1475189" cy="126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descr="Hospitals and Care Systems of the Future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5600" y="1371600"/>
            <a:ext cx="1499542" cy="1919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57937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990601" y="0"/>
            <a:ext cx="8153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2800" b="1" dirty="0">
                <a:solidFill>
                  <a:schemeClr val="bg1"/>
                </a:solidFill>
              </a:rPr>
              <a:t>Strategy #4:  Developing </a:t>
            </a:r>
            <a:r>
              <a:rPr lang="en-US" sz="2800" b="1" u="sng" dirty="0">
                <a:solidFill>
                  <a:schemeClr val="bg1"/>
                </a:solidFill>
              </a:rPr>
              <a:t>Integrated Information Systems</a:t>
            </a:r>
          </a:p>
        </p:txBody>
      </p:sp>
      <p:sp>
        <p:nvSpPr>
          <p:cNvPr id="7" name="TextBox 6"/>
          <p:cNvSpPr txBox="1"/>
          <p:nvPr/>
        </p:nvSpPr>
        <p:spPr>
          <a:xfrm>
            <a:off x="990600" y="914400"/>
            <a:ext cx="8153400" cy="461665"/>
          </a:xfrm>
          <a:prstGeom prst="rect">
            <a:avLst/>
          </a:prstGeom>
          <a:noFill/>
        </p:spPr>
        <p:txBody>
          <a:bodyPr wrap="square" rtlCol="0">
            <a:spAutoFit/>
          </a:bodyPr>
          <a:lstStyle/>
          <a:p>
            <a:r>
              <a:rPr lang="en-US" dirty="0" smtClean="0"/>
              <a:t>Evaluation metrics for first to second curve</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545120328"/>
              </p:ext>
            </p:extLst>
          </p:nvPr>
        </p:nvGraphicFramePr>
        <p:xfrm>
          <a:off x="152400" y="1295401"/>
          <a:ext cx="8855265" cy="5561240"/>
        </p:xfrm>
        <a:graphic>
          <a:graphicData uri="http://schemas.openxmlformats.org/drawingml/2006/table">
            <a:tbl>
              <a:tblPr firstRow="1" bandRow="1">
                <a:tableStyleId>{5C22544A-7EE6-4342-B048-85BDC9FD1C3A}</a:tableStyleId>
              </a:tblPr>
              <a:tblGrid>
                <a:gridCol w="2057400"/>
                <a:gridCol w="233680"/>
                <a:gridCol w="3135136"/>
                <a:gridCol w="3429049"/>
              </a:tblGrid>
              <a:tr h="207091">
                <a:tc>
                  <a:txBody>
                    <a:bodyPr/>
                    <a:lstStyle/>
                    <a:p>
                      <a:pPr algn="ctr"/>
                      <a:r>
                        <a:rPr lang="en-US" sz="1200" i="0" dirty="0" smtClean="0">
                          <a:solidFill>
                            <a:schemeClr val="tx1"/>
                          </a:solidFill>
                          <a:latin typeface="+mj-lt"/>
                        </a:rPr>
                        <a:t>First Curve 1.0</a:t>
                      </a:r>
                      <a:endParaRPr lang="en-US" sz="1200" i="0" dirty="0">
                        <a:solidFill>
                          <a:schemeClr val="tx1"/>
                        </a:solidFill>
                        <a:latin typeface="+mj-lt"/>
                      </a:endParaRPr>
                    </a:p>
                  </a:txBody>
                  <a:tcPr marR="36576"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200" i="0" dirty="0" smtClean="0">
                          <a:solidFill>
                            <a:schemeClr val="tx1"/>
                          </a:solidFill>
                          <a:latin typeface="+mj-lt"/>
                        </a:rPr>
                        <a:t>Transitioning</a:t>
                      </a:r>
                      <a:r>
                        <a:rPr lang="en-US" sz="1200" i="0" baseline="0" dirty="0" smtClean="0">
                          <a:solidFill>
                            <a:schemeClr val="tx1"/>
                          </a:solidFill>
                          <a:latin typeface="+mj-lt"/>
                        </a:rPr>
                        <a:t> in the Gap</a:t>
                      </a:r>
                      <a:endParaRPr lang="en-US" sz="1200" i="0" dirty="0">
                        <a:solidFill>
                          <a:schemeClr val="tx1"/>
                        </a:solidFill>
                        <a:latin typeface="+mj-lt"/>
                      </a:endParaRPr>
                    </a:p>
                  </a:txBody>
                  <a:tcPr marR="36576"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a:r>
                        <a:rPr lang="en-US" sz="1200" i="0" dirty="0" smtClean="0">
                          <a:solidFill>
                            <a:schemeClr val="tx1"/>
                          </a:solidFill>
                          <a:latin typeface="+mj-lt"/>
                        </a:rPr>
                        <a:t>Second Curve 2.0</a:t>
                      </a:r>
                      <a:endParaRPr lang="en-US" sz="1200" i="0" dirty="0">
                        <a:solidFill>
                          <a:schemeClr val="tx1"/>
                        </a:solidFill>
                        <a:latin typeface="+mj-lt"/>
                      </a:endParaRPr>
                    </a:p>
                  </a:txBody>
                  <a:tcPr marR="36576"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308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i="1" kern="1200" dirty="0" smtClean="0">
                          <a:solidFill>
                            <a:schemeClr val="tx1"/>
                          </a:solidFill>
                          <a:latin typeface="+mn-lt"/>
                          <a:ea typeface="+mn-ea"/>
                          <a:cs typeface="+mn-cs"/>
                        </a:rPr>
                        <a:t>Integrated data warehouse</a:t>
                      </a:r>
                    </a:p>
                  </a:txBody>
                  <a:tcPr marR="36576"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1827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smtClean="0">
                          <a:solidFill>
                            <a:schemeClr val="dk1"/>
                          </a:solidFill>
                          <a:latin typeface="+mn-lt"/>
                          <a:ea typeface="+mn-ea"/>
                          <a:cs typeface="+mn-cs"/>
                        </a:rPr>
                        <a:t>No </a:t>
                      </a:r>
                      <a:r>
                        <a:rPr lang="en-US" sz="1000" b="0" i="0" u="none" strike="noStrike" kern="1200" baseline="0" dirty="0" smtClean="0">
                          <a:solidFill>
                            <a:schemeClr val="dk1"/>
                          </a:solidFill>
                          <a:latin typeface="+mn-lt"/>
                          <a:ea typeface="+mn-ea"/>
                          <a:cs typeface="+mn-cs"/>
                        </a:rPr>
                        <a:t>data integration across continuum of care.</a:t>
                      </a:r>
                    </a:p>
                  </a:txBody>
                  <a:tcPr marR="36576"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kern="1200" baseline="0" dirty="0" smtClean="0">
                        <a:solidFill>
                          <a:schemeClr val="dk1"/>
                        </a:solidFill>
                        <a:latin typeface="+mn-lt"/>
                        <a:ea typeface="+mn-ea"/>
                        <a:cs typeface="+mn-cs"/>
                      </a:endParaRPr>
                    </a:p>
                  </a:txBody>
                  <a:tcPr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smtClean="0">
                          <a:solidFill>
                            <a:schemeClr val="dk1"/>
                          </a:solidFill>
                          <a:latin typeface="+mn-lt"/>
                          <a:ea typeface="+mn-ea"/>
                          <a:cs typeface="+mn-cs"/>
                        </a:rPr>
                        <a:t>Possesses a data warehouse with a </a:t>
                      </a:r>
                      <a:r>
                        <a:rPr lang="en-US" sz="1000" b="1" i="0" u="none" strike="noStrike" kern="1200" baseline="0" dirty="0" smtClean="0">
                          <a:solidFill>
                            <a:schemeClr val="dk1"/>
                          </a:solidFill>
                          <a:latin typeface="+mn-lt"/>
                          <a:ea typeface="+mn-ea"/>
                          <a:cs typeface="+mn-cs"/>
                        </a:rPr>
                        <a:t>limited </a:t>
                      </a:r>
                      <a:r>
                        <a:rPr lang="en-US" sz="1000" b="0" i="0" u="none" strike="noStrike" kern="1200" baseline="0" dirty="0" smtClean="0">
                          <a:solidFill>
                            <a:schemeClr val="dk1"/>
                          </a:solidFill>
                          <a:latin typeface="+mn-lt"/>
                          <a:ea typeface="+mn-ea"/>
                          <a:cs typeface="+mn-cs"/>
                        </a:rPr>
                        <a:t>amount of data sources (e.g., acute care and some non-acute care data).</a:t>
                      </a:r>
                    </a:p>
                  </a:txBody>
                  <a:tcPr marR="36576"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smtClean="0">
                          <a:solidFill>
                            <a:schemeClr val="dk1"/>
                          </a:solidFill>
                          <a:latin typeface="+mn-lt"/>
                          <a:ea typeface="+mn-ea"/>
                          <a:cs typeface="+mn-cs"/>
                        </a:rPr>
                        <a:t>Fully </a:t>
                      </a:r>
                      <a:r>
                        <a:rPr lang="en-US" sz="1000" b="0" i="0" u="none" strike="noStrike" kern="1200" baseline="0" dirty="0" smtClean="0">
                          <a:solidFill>
                            <a:schemeClr val="dk1"/>
                          </a:solidFill>
                          <a:latin typeface="+mn-lt"/>
                          <a:ea typeface="+mn-ea"/>
                          <a:cs typeface="+mn-cs"/>
                        </a:rPr>
                        <a:t>integrated and interoperable data warehouse, incorporating multiple data types for all care settings (clinical, financial, demographic, patient experience, participating and non-participating providers).</a:t>
                      </a:r>
                    </a:p>
                  </a:txBody>
                  <a:tcPr marR="36576"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308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i="1" kern="1200" dirty="0" smtClean="0">
                          <a:solidFill>
                            <a:schemeClr val="tx1"/>
                          </a:solidFill>
                          <a:latin typeface="+mn-lt"/>
                          <a:ea typeface="+mn-ea"/>
                          <a:cs typeface="+mn-cs"/>
                        </a:rPr>
                        <a:t>Lag time between analysis and availability of</a:t>
                      </a:r>
                      <a:r>
                        <a:rPr lang="en-US" sz="1100" b="1" i="1" kern="1200" baseline="0" dirty="0" smtClean="0">
                          <a:solidFill>
                            <a:schemeClr val="tx1"/>
                          </a:solidFill>
                          <a:latin typeface="+mn-lt"/>
                          <a:ea typeface="+mn-ea"/>
                          <a:cs typeface="+mn-cs"/>
                        </a:rPr>
                        <a:t> results</a:t>
                      </a:r>
                      <a:endParaRPr lang="en-US" sz="1100" b="1" i="1" u="none" strike="noStrike" kern="1200" baseline="0" dirty="0" smtClean="0">
                        <a:solidFill>
                          <a:schemeClr val="tx1"/>
                        </a:solidFill>
                        <a:latin typeface="+mj-lt"/>
                        <a:ea typeface="+mn-ea"/>
                        <a:cs typeface="+mn-cs"/>
                      </a:endParaRPr>
                    </a:p>
                  </a:txBody>
                  <a:tcPr marR="36576"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6820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smtClean="0">
                          <a:solidFill>
                            <a:schemeClr val="dk1"/>
                          </a:solidFill>
                          <a:latin typeface="+mn-lt"/>
                          <a:ea typeface="+mn-ea"/>
                          <a:cs typeface="+mn-cs"/>
                        </a:rPr>
                        <a:t>Data analysis and reporting </a:t>
                      </a:r>
                      <a:r>
                        <a:rPr lang="en-US" sz="1000" b="1" i="0" u="none" strike="noStrike" kern="1200" baseline="0" dirty="0" smtClean="0">
                          <a:solidFill>
                            <a:schemeClr val="dk1"/>
                          </a:solidFill>
                          <a:latin typeface="+mn-lt"/>
                          <a:ea typeface="+mn-ea"/>
                          <a:cs typeface="+mn-cs"/>
                        </a:rPr>
                        <a:t>not </a:t>
                      </a:r>
                      <a:r>
                        <a:rPr lang="en-US" sz="1000" b="0" i="0" u="none" strike="noStrike" kern="1200" baseline="0" dirty="0" smtClean="0">
                          <a:solidFill>
                            <a:schemeClr val="dk1"/>
                          </a:solidFill>
                          <a:latin typeface="+mn-lt"/>
                          <a:ea typeface="+mn-ea"/>
                          <a:cs typeface="+mn-cs"/>
                        </a:rPr>
                        <a:t>widely available or easily accessible.	</a:t>
                      </a:r>
                      <a:endParaRPr lang="en-US" sz="1000" dirty="0"/>
                    </a:p>
                  </a:txBody>
                  <a:tcPr marR="36576"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kern="1200" baseline="0" dirty="0" smtClean="0">
                        <a:solidFill>
                          <a:schemeClr val="dk1"/>
                        </a:solidFill>
                        <a:latin typeface="+mn-lt"/>
                        <a:ea typeface="+mn-ea"/>
                        <a:cs typeface="+mn-cs"/>
                      </a:endParaRPr>
                    </a:p>
                  </a:txBody>
                  <a:tcPr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smtClean="0">
                          <a:solidFill>
                            <a:schemeClr val="dk1"/>
                          </a:solidFill>
                          <a:latin typeface="+mn-lt"/>
                          <a:ea typeface="+mn-ea"/>
                          <a:cs typeface="+mn-cs"/>
                        </a:rPr>
                        <a:t>Limited </a:t>
                      </a:r>
                      <a:r>
                        <a:rPr lang="en-US" sz="1000" b="0" i="0" u="none" strike="noStrike" kern="1200" baseline="0" dirty="0" smtClean="0">
                          <a:solidFill>
                            <a:schemeClr val="dk1"/>
                          </a:solidFill>
                          <a:latin typeface="+mn-lt"/>
                          <a:ea typeface="+mn-ea"/>
                          <a:cs typeface="+mn-cs"/>
                        </a:rPr>
                        <a:t>amount of standard reports on key performance measures available.</a:t>
                      </a:r>
                    </a:p>
                  </a:txBody>
                  <a:tcPr marR="36576"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0" i="0" u="none" strike="noStrike" kern="1200" baseline="0" dirty="0" smtClean="0">
                          <a:solidFill>
                            <a:schemeClr val="dk1"/>
                          </a:solidFill>
                          <a:latin typeface="+mn-lt"/>
                          <a:ea typeface="+mn-ea"/>
                          <a:cs typeface="+mn-cs"/>
                        </a:rPr>
                        <a:t>Real-time availability to </a:t>
                      </a:r>
                      <a:r>
                        <a:rPr lang="en-US" sz="1000" b="1" i="0" u="none" strike="noStrike" kern="1200" baseline="0" dirty="0" smtClean="0">
                          <a:solidFill>
                            <a:schemeClr val="dk1"/>
                          </a:solidFill>
                          <a:latin typeface="+mn-lt"/>
                          <a:ea typeface="+mn-ea"/>
                          <a:cs typeface="+mn-cs"/>
                        </a:rPr>
                        <a:t>all </a:t>
                      </a:r>
                      <a:r>
                        <a:rPr lang="en-US" sz="1000" b="0" i="0" u="none" strike="noStrike" kern="1200" baseline="0" dirty="0" smtClean="0">
                          <a:solidFill>
                            <a:schemeClr val="dk1"/>
                          </a:solidFill>
                          <a:latin typeface="+mn-lt"/>
                          <a:ea typeface="+mn-ea"/>
                          <a:cs typeface="+mn-cs"/>
                        </a:rPr>
                        <a:t>data and reports through an easy-to-use interface, based on user needs.</a:t>
                      </a:r>
                      <a:endParaRPr lang="en-US" sz="1000" dirty="0"/>
                    </a:p>
                  </a:txBody>
                  <a:tcPr marR="36576"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820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smtClean="0">
                          <a:solidFill>
                            <a:schemeClr val="dk1"/>
                          </a:solidFill>
                          <a:latin typeface="+mn-lt"/>
                          <a:ea typeface="+mn-ea"/>
                          <a:cs typeface="+mn-cs"/>
                        </a:rPr>
                        <a:t>No </a:t>
                      </a:r>
                      <a:r>
                        <a:rPr lang="en-US" sz="1000" b="0" i="0" u="none" strike="noStrike" kern="1200" baseline="0" dirty="0" smtClean="0">
                          <a:solidFill>
                            <a:schemeClr val="dk1"/>
                          </a:solidFill>
                          <a:latin typeface="+mn-lt"/>
                          <a:ea typeface="+mn-ea"/>
                          <a:cs typeface="+mn-cs"/>
                        </a:rPr>
                        <a:t>data-mining capabilities.	</a:t>
                      </a:r>
                      <a:endParaRPr lang="en-US" sz="1000" dirty="0"/>
                    </a:p>
                  </a:txBody>
                  <a:tcPr marR="36576"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kern="1200" baseline="0" dirty="0" smtClean="0">
                        <a:solidFill>
                          <a:schemeClr val="dk1"/>
                        </a:solidFill>
                        <a:latin typeface="+mn-lt"/>
                        <a:ea typeface="+mn-ea"/>
                        <a:cs typeface="+mn-cs"/>
                      </a:endParaRPr>
                    </a:p>
                  </a:txBody>
                  <a:tcPr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smtClean="0">
                          <a:solidFill>
                            <a:schemeClr val="dk1"/>
                          </a:solidFill>
                          <a:latin typeface="+mn-lt"/>
                          <a:ea typeface="+mn-ea"/>
                          <a:cs typeface="+mn-cs"/>
                        </a:rPr>
                        <a:t>Limited </a:t>
                      </a:r>
                      <a:r>
                        <a:rPr lang="en-US" sz="1000" b="0" i="0" u="none" strike="noStrike" kern="1200" baseline="0" dirty="0" smtClean="0">
                          <a:solidFill>
                            <a:schemeClr val="dk1"/>
                          </a:solidFill>
                          <a:latin typeface="+mn-lt"/>
                          <a:ea typeface="+mn-ea"/>
                          <a:cs typeface="+mn-cs"/>
                        </a:rPr>
                        <a:t>data-mining capabilities on a subset of data or for certain delivery settings.	</a:t>
                      </a:r>
                    </a:p>
                  </a:txBody>
                  <a:tcPr marR="36576"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1" i="0" u="none" strike="noStrike" kern="1200" baseline="0" dirty="0" smtClean="0">
                          <a:solidFill>
                            <a:schemeClr val="dk1"/>
                          </a:solidFill>
                          <a:latin typeface="+mn-lt"/>
                          <a:ea typeface="+mn-ea"/>
                          <a:cs typeface="+mn-cs"/>
                        </a:rPr>
                        <a:t>Advanced </a:t>
                      </a:r>
                      <a:r>
                        <a:rPr lang="en-US" sz="1000" b="0" i="0" u="none" strike="noStrike" kern="1200" baseline="0" dirty="0" smtClean="0">
                          <a:solidFill>
                            <a:schemeClr val="dk1"/>
                          </a:solidFill>
                          <a:latin typeface="+mn-lt"/>
                          <a:ea typeface="+mn-ea"/>
                          <a:cs typeface="+mn-cs"/>
                        </a:rPr>
                        <a:t>data-mining capabilities with the ability to provide real-time insights to support clinical and business decisions across the population.</a:t>
                      </a:r>
                      <a:endParaRPr lang="en-US" sz="1000" dirty="0"/>
                    </a:p>
                  </a:txBody>
                  <a:tcPr marR="36576"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820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smtClean="0">
                          <a:solidFill>
                            <a:schemeClr val="dk1"/>
                          </a:solidFill>
                          <a:latin typeface="+mn-lt"/>
                          <a:ea typeface="+mn-ea"/>
                          <a:cs typeface="+mn-cs"/>
                        </a:rPr>
                        <a:t>No </a:t>
                      </a:r>
                      <a:r>
                        <a:rPr lang="en-US" sz="1000" b="0" i="0" u="none" strike="noStrike" kern="1200" baseline="0" dirty="0" smtClean="0">
                          <a:solidFill>
                            <a:schemeClr val="dk1"/>
                          </a:solidFill>
                          <a:latin typeface="+mn-lt"/>
                          <a:ea typeface="+mn-ea"/>
                          <a:cs typeface="+mn-cs"/>
                        </a:rPr>
                        <a:t>predictive modeling capabilities.	</a:t>
                      </a:r>
                      <a:endParaRPr lang="en-US" sz="1000" dirty="0"/>
                    </a:p>
                  </a:txBody>
                  <a:tcPr marR="36576"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i="1" u="none" strike="noStrike" baseline="0" dirty="0" smtClean="0">
                        <a:solidFill>
                          <a:schemeClr val="bg1"/>
                        </a:solidFill>
                        <a:latin typeface="+mj-lt"/>
                      </a:endParaRPr>
                    </a:p>
                  </a:txBody>
                  <a:tcPr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smtClean="0">
                          <a:solidFill>
                            <a:schemeClr val="dk1"/>
                          </a:solidFill>
                          <a:latin typeface="+mn-lt"/>
                          <a:ea typeface="+mn-ea"/>
                          <a:cs typeface="+mn-cs"/>
                        </a:rPr>
                        <a:t>Limited </a:t>
                      </a:r>
                      <a:r>
                        <a:rPr lang="en-US" sz="1000" b="0" i="0" u="none" strike="noStrike" kern="1200" baseline="0" dirty="0" smtClean="0">
                          <a:solidFill>
                            <a:schemeClr val="dk1"/>
                          </a:solidFill>
                          <a:latin typeface="+mn-lt"/>
                          <a:ea typeface="+mn-ea"/>
                          <a:cs typeface="+mn-cs"/>
                        </a:rPr>
                        <a:t>predictive modeling capabilities on a subset of data or for certain delivery settings.</a:t>
                      </a:r>
                      <a:endParaRPr lang="en-US" sz="1000" b="1" i="1" u="none" strike="noStrike" baseline="0" dirty="0" smtClean="0">
                        <a:solidFill>
                          <a:schemeClr val="bg1"/>
                        </a:solidFill>
                        <a:latin typeface="+mj-lt"/>
                      </a:endParaRPr>
                    </a:p>
                  </a:txBody>
                  <a:tcPr marR="36576"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1" i="0" u="none" strike="noStrike" kern="1200" baseline="0" dirty="0" smtClean="0">
                          <a:solidFill>
                            <a:schemeClr val="dk1"/>
                          </a:solidFill>
                          <a:latin typeface="+mn-lt"/>
                          <a:ea typeface="+mn-ea"/>
                          <a:cs typeface="+mn-cs"/>
                        </a:rPr>
                        <a:t>Advanced </a:t>
                      </a:r>
                      <a:r>
                        <a:rPr lang="en-US" sz="1000" b="0" i="0" u="none" strike="noStrike" kern="1200" baseline="0" dirty="0" smtClean="0">
                          <a:solidFill>
                            <a:schemeClr val="dk1"/>
                          </a:solidFill>
                          <a:latin typeface="+mn-lt"/>
                          <a:ea typeface="+mn-ea"/>
                          <a:cs typeface="+mn-cs"/>
                        </a:rPr>
                        <a:t>capabilities for prospective and predictive modeling to support clinical and business decisions across the population.</a:t>
                      </a:r>
                      <a:endParaRPr lang="en-US" sz="1000" dirty="0"/>
                    </a:p>
                  </a:txBody>
                  <a:tcPr marR="36576"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820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smtClean="0">
                          <a:solidFill>
                            <a:schemeClr val="dk1"/>
                          </a:solidFill>
                          <a:latin typeface="+mn-lt"/>
                          <a:ea typeface="+mn-ea"/>
                          <a:cs typeface="+mn-cs"/>
                        </a:rPr>
                        <a:t>No </a:t>
                      </a:r>
                      <a:r>
                        <a:rPr lang="en-US" sz="1000" b="0" i="0" u="none" strike="noStrike" kern="1200" baseline="0" dirty="0" smtClean="0">
                          <a:solidFill>
                            <a:schemeClr val="dk1"/>
                          </a:solidFill>
                          <a:latin typeface="+mn-lt"/>
                          <a:ea typeface="+mn-ea"/>
                          <a:cs typeface="+mn-cs"/>
                        </a:rPr>
                        <a:t>ability to measure or demonstrate value and results.	</a:t>
                      </a:r>
                    </a:p>
                  </a:txBody>
                  <a:tcPr marR="36576"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i="1" u="none" strike="noStrike" baseline="0" dirty="0" smtClean="0">
                        <a:solidFill>
                          <a:schemeClr val="bg1"/>
                        </a:solidFill>
                        <a:latin typeface="+mj-lt"/>
                      </a:endParaRPr>
                    </a:p>
                  </a:txBody>
                  <a:tcPr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smtClean="0">
                          <a:solidFill>
                            <a:schemeClr val="dk1"/>
                          </a:solidFill>
                          <a:latin typeface="+mn-lt"/>
                          <a:ea typeface="+mn-ea"/>
                          <a:cs typeface="+mn-cs"/>
                        </a:rPr>
                        <a:t>Limited </a:t>
                      </a:r>
                      <a:r>
                        <a:rPr lang="en-US" sz="1000" b="0" i="0" u="none" strike="noStrike" kern="1200" baseline="0" dirty="0" smtClean="0">
                          <a:solidFill>
                            <a:schemeClr val="dk1"/>
                          </a:solidFill>
                          <a:latin typeface="+mn-lt"/>
                          <a:ea typeface="+mn-ea"/>
                          <a:cs typeface="+mn-cs"/>
                        </a:rPr>
                        <a:t>ability to measure and demonstrate value and results. </a:t>
                      </a:r>
                      <a:endParaRPr lang="en-US" sz="1000" b="1" i="1" u="none" strike="noStrike" baseline="0" dirty="0" smtClean="0">
                        <a:solidFill>
                          <a:schemeClr val="bg1"/>
                        </a:solidFill>
                        <a:latin typeface="+mj-lt"/>
                      </a:endParaRPr>
                    </a:p>
                  </a:txBody>
                  <a:tcPr marR="36576"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1" i="0" u="none" strike="noStrike" kern="1200" baseline="0" dirty="0" smtClean="0">
                          <a:solidFill>
                            <a:schemeClr val="dk1"/>
                          </a:solidFill>
                          <a:latin typeface="+mn-lt"/>
                          <a:ea typeface="+mn-ea"/>
                          <a:cs typeface="+mn-cs"/>
                        </a:rPr>
                        <a:t>Ability </a:t>
                      </a:r>
                      <a:r>
                        <a:rPr lang="en-US" sz="1000" b="0" i="0" u="none" strike="noStrike" kern="1200" baseline="0" dirty="0" smtClean="0">
                          <a:solidFill>
                            <a:schemeClr val="dk1"/>
                          </a:solidFill>
                          <a:latin typeface="+mn-lt"/>
                          <a:ea typeface="+mn-ea"/>
                          <a:cs typeface="+mn-cs"/>
                        </a:rPr>
                        <a:t>to measure and demonstrate value and results based on comprehensive data across the care continuum (both acute and non-acute care).</a:t>
                      </a:r>
                      <a:endParaRPr lang="en-US" sz="1000" dirty="0"/>
                    </a:p>
                  </a:txBody>
                  <a:tcPr marR="36576"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308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i="1" u="none" strike="noStrike" kern="1200" baseline="0" dirty="0" smtClean="0">
                          <a:solidFill>
                            <a:schemeClr val="tx1"/>
                          </a:solidFill>
                          <a:latin typeface="+mn-lt"/>
                          <a:ea typeface="+mn-ea"/>
                          <a:cs typeface="+mn-cs"/>
                        </a:rPr>
                        <a:t>Understanding of population disease patterns</a:t>
                      </a:r>
                      <a:endParaRPr lang="en-US" sz="1100" b="1" i="1" u="none" strike="noStrike" kern="1200" baseline="0" dirty="0" smtClean="0">
                        <a:solidFill>
                          <a:schemeClr val="bg1"/>
                        </a:solidFill>
                        <a:latin typeface="+mn-lt"/>
                        <a:ea typeface="+mn-ea"/>
                        <a:cs typeface="+mn-cs"/>
                      </a:endParaRPr>
                    </a:p>
                  </a:txBody>
                  <a:tcPr marR="36576"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6820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smtClean="0">
                          <a:solidFill>
                            <a:schemeClr val="dk1"/>
                          </a:solidFill>
                          <a:latin typeface="+mn-lt"/>
                          <a:ea typeface="+mn-ea"/>
                          <a:cs typeface="+mn-cs"/>
                        </a:rPr>
                        <a:t>No </a:t>
                      </a:r>
                      <a:r>
                        <a:rPr lang="en-US" sz="1000" b="0" i="0" u="none" strike="noStrike" kern="1200" baseline="0" dirty="0" smtClean="0">
                          <a:solidFill>
                            <a:schemeClr val="dk1"/>
                          </a:solidFill>
                          <a:latin typeface="+mn-lt"/>
                          <a:ea typeface="+mn-ea"/>
                          <a:cs typeface="+mn-cs"/>
                        </a:rPr>
                        <a:t>examination of population disease patterns.	</a:t>
                      </a:r>
                      <a:endParaRPr lang="en-US" sz="1000" dirty="0"/>
                    </a:p>
                  </a:txBody>
                  <a:tcPr marR="36576"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i="1" u="none" strike="noStrike" baseline="0" dirty="0" smtClean="0">
                        <a:solidFill>
                          <a:schemeClr val="bg1"/>
                        </a:solidFill>
                        <a:latin typeface="+mj-lt"/>
                      </a:endParaRPr>
                    </a:p>
                  </a:txBody>
                  <a:tcPr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smtClean="0">
                          <a:solidFill>
                            <a:schemeClr val="dk1"/>
                          </a:solidFill>
                          <a:latin typeface="+mn-lt"/>
                          <a:ea typeface="+mn-ea"/>
                          <a:cs typeface="+mn-cs"/>
                        </a:rPr>
                        <a:t>Limited </a:t>
                      </a:r>
                      <a:r>
                        <a:rPr lang="en-US" sz="1000" b="0" i="0" u="none" strike="noStrike" kern="1200" baseline="0" dirty="0" smtClean="0">
                          <a:solidFill>
                            <a:schemeClr val="dk1"/>
                          </a:solidFill>
                          <a:latin typeface="+mn-lt"/>
                          <a:ea typeface="+mn-ea"/>
                          <a:cs typeface="+mn-cs"/>
                        </a:rPr>
                        <a:t>examination of population disease patterns (e.g., focus on certain diseases or targeted population groups).</a:t>
                      </a:r>
                      <a:endParaRPr lang="en-US" sz="1000" b="1" i="1" u="none" strike="noStrike" baseline="0" dirty="0" smtClean="0">
                        <a:solidFill>
                          <a:schemeClr val="bg1"/>
                        </a:solidFill>
                        <a:latin typeface="+mj-lt"/>
                      </a:endParaRPr>
                    </a:p>
                  </a:txBody>
                  <a:tcPr marR="36576"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smtClean="0">
                          <a:solidFill>
                            <a:schemeClr val="dk1"/>
                          </a:solidFill>
                          <a:latin typeface="+mn-lt"/>
                          <a:ea typeface="+mn-ea"/>
                          <a:cs typeface="+mn-cs"/>
                        </a:rPr>
                        <a:t>Robust </a:t>
                      </a:r>
                      <a:r>
                        <a:rPr lang="en-US" sz="1000" b="0" i="0" u="none" strike="noStrike" kern="1200" baseline="0" dirty="0" smtClean="0">
                          <a:solidFill>
                            <a:schemeClr val="dk1"/>
                          </a:solidFill>
                          <a:latin typeface="+mn-lt"/>
                          <a:ea typeface="+mn-ea"/>
                          <a:cs typeface="+mn-cs"/>
                        </a:rPr>
                        <a:t>data warehouse, including disease registries and population disease patterns to identify high-risk patients and determine intervention opportunities.</a:t>
                      </a:r>
                      <a:endParaRPr lang="en-US" sz="1000" dirty="0"/>
                    </a:p>
                  </a:txBody>
                  <a:tcPr marR="36576"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8139">
                <a:tc gridSpan="2">
                  <a:txBody>
                    <a:bodyPr/>
                    <a:lstStyle/>
                    <a:p>
                      <a:r>
                        <a:rPr lang="en-US" sz="1000" b="1" i="0" u="none" strike="noStrike" kern="1200" baseline="0" dirty="0" smtClean="0">
                          <a:solidFill>
                            <a:schemeClr val="dk1"/>
                          </a:solidFill>
                          <a:latin typeface="+mn-lt"/>
                          <a:ea typeface="+mn-ea"/>
                          <a:cs typeface="+mn-cs"/>
                        </a:rPr>
                        <a:t>No </a:t>
                      </a:r>
                      <a:r>
                        <a:rPr lang="en-US" sz="1000" b="0" i="0" u="none" strike="noStrike" kern="1200" baseline="0" dirty="0" smtClean="0">
                          <a:solidFill>
                            <a:schemeClr val="dk1"/>
                          </a:solidFill>
                          <a:latin typeface="+mn-lt"/>
                          <a:ea typeface="+mn-ea"/>
                          <a:cs typeface="+mn-cs"/>
                        </a:rPr>
                        <a:t>ability to identify high-risk/high-utilization patients. </a:t>
                      </a:r>
                    </a:p>
                  </a:txBody>
                  <a:tcPr marR="36576"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i="1" u="none" strike="noStrike" baseline="0" dirty="0" smtClean="0">
                        <a:solidFill>
                          <a:schemeClr val="bg1"/>
                        </a:solidFill>
                        <a:latin typeface="+mj-lt"/>
                      </a:endParaRPr>
                    </a:p>
                  </a:txBody>
                  <a:tcPr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smtClean="0">
                          <a:solidFill>
                            <a:schemeClr val="dk1"/>
                          </a:solidFill>
                          <a:latin typeface="+mn-lt"/>
                          <a:ea typeface="+mn-ea"/>
                          <a:cs typeface="+mn-cs"/>
                        </a:rPr>
                        <a:t>Limited </a:t>
                      </a:r>
                      <a:r>
                        <a:rPr lang="en-US" sz="1000" b="0" i="0" u="none" strike="noStrike" kern="1200" baseline="0" dirty="0" smtClean="0">
                          <a:solidFill>
                            <a:schemeClr val="dk1"/>
                          </a:solidFill>
                          <a:latin typeface="+mn-lt"/>
                          <a:ea typeface="+mn-ea"/>
                          <a:cs typeface="+mn-cs"/>
                        </a:rPr>
                        <a:t>ability to identify high-risk/high-utilization patients and conduct interventions.</a:t>
                      </a:r>
                      <a:endParaRPr lang="en-US" sz="1000" b="1" i="1" u="none" strike="noStrike" baseline="0" dirty="0" smtClean="0">
                        <a:solidFill>
                          <a:schemeClr val="bg1"/>
                        </a:solidFill>
                        <a:latin typeface="+mj-lt"/>
                      </a:endParaRPr>
                    </a:p>
                  </a:txBody>
                  <a:tcPr marR="36576"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smtClean="0">
                          <a:solidFill>
                            <a:schemeClr val="dk1"/>
                          </a:solidFill>
                          <a:latin typeface="+mn-lt"/>
                          <a:ea typeface="+mn-ea"/>
                          <a:cs typeface="+mn-cs"/>
                        </a:rPr>
                        <a:t>Thorough </a:t>
                      </a:r>
                      <a:r>
                        <a:rPr lang="en-US" sz="1000" b="0" i="0" u="none" strike="noStrike" kern="1200" baseline="0" dirty="0" smtClean="0">
                          <a:solidFill>
                            <a:schemeClr val="dk1"/>
                          </a:solidFill>
                          <a:latin typeface="+mn-lt"/>
                          <a:ea typeface="+mn-ea"/>
                          <a:cs typeface="+mn-cs"/>
                        </a:rPr>
                        <a:t>population data warehouse that measures the impact of population health interventions.	</a:t>
                      </a:r>
                      <a:endParaRPr lang="en-US" sz="1000" dirty="0"/>
                    </a:p>
                  </a:txBody>
                  <a:tcPr marR="36576"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308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i="1" u="none" strike="noStrike" kern="1200" baseline="0" dirty="0" smtClean="0">
                          <a:solidFill>
                            <a:schemeClr val="tx1"/>
                          </a:solidFill>
                          <a:latin typeface="+mn-lt"/>
                          <a:ea typeface="+mn-ea"/>
                          <a:cs typeface="+mn-cs"/>
                        </a:rPr>
                        <a:t>Use of electronic health information across the continuum of care and community</a:t>
                      </a:r>
                      <a:endParaRPr lang="en-US" sz="1100" b="1" i="1" dirty="0"/>
                    </a:p>
                  </a:txBody>
                  <a:tcPr marR="36576"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1827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smtClean="0">
                          <a:solidFill>
                            <a:schemeClr val="dk1"/>
                          </a:solidFill>
                          <a:latin typeface="+mn-lt"/>
                          <a:ea typeface="+mn-ea"/>
                          <a:cs typeface="+mn-cs"/>
                        </a:rPr>
                        <a:t>Limited </a:t>
                      </a:r>
                      <a:r>
                        <a:rPr lang="en-US" sz="1000" b="0" i="0" u="none" strike="noStrike" kern="1200" baseline="0" dirty="0" smtClean="0">
                          <a:solidFill>
                            <a:schemeClr val="dk1"/>
                          </a:solidFill>
                          <a:latin typeface="+mn-lt"/>
                          <a:ea typeface="+mn-ea"/>
                          <a:cs typeface="+mn-cs"/>
                        </a:rPr>
                        <a:t>electronic health information, </a:t>
                      </a:r>
                      <a:r>
                        <a:rPr lang="en-US" sz="1000" b="1" i="0" u="none" strike="noStrike" kern="1200" baseline="0" dirty="0" smtClean="0">
                          <a:solidFill>
                            <a:schemeClr val="dk1"/>
                          </a:solidFill>
                          <a:latin typeface="+mn-lt"/>
                          <a:ea typeface="+mn-ea"/>
                          <a:cs typeface="+mn-cs"/>
                        </a:rPr>
                        <a:t>limited </a:t>
                      </a:r>
                      <a:r>
                        <a:rPr lang="en-US" sz="1000" b="0" i="0" u="none" strike="noStrike" kern="1200" baseline="0" dirty="0" smtClean="0">
                          <a:solidFill>
                            <a:schemeClr val="dk1"/>
                          </a:solidFill>
                          <a:latin typeface="+mn-lt"/>
                          <a:ea typeface="+mn-ea"/>
                          <a:cs typeface="+mn-cs"/>
                        </a:rPr>
                        <a:t>interoperability between systems.</a:t>
                      </a:r>
                    </a:p>
                  </a:txBody>
                  <a:tcPr marR="36576"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000" b="1" i="1" u="none" strike="noStrike" baseline="0" dirty="0" smtClean="0">
                        <a:solidFill>
                          <a:schemeClr val="bg1"/>
                        </a:solidFill>
                        <a:latin typeface="+mj-lt"/>
                      </a:endParaRPr>
                    </a:p>
                  </a:txBody>
                  <a:tcPr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1" i="0" u="none" strike="noStrike" kern="1200" baseline="0" dirty="0" smtClean="0">
                          <a:solidFill>
                            <a:schemeClr val="dk1"/>
                          </a:solidFill>
                          <a:latin typeface="+mn-lt"/>
                          <a:ea typeface="+mn-ea"/>
                          <a:cs typeface="+mn-cs"/>
                        </a:rPr>
                        <a:t>Most </a:t>
                      </a:r>
                      <a:r>
                        <a:rPr lang="en-US" sz="1000" b="0" i="0" u="none" strike="noStrike" kern="1200" baseline="0" dirty="0" smtClean="0">
                          <a:solidFill>
                            <a:schemeClr val="dk1"/>
                          </a:solidFill>
                          <a:latin typeface="+mn-lt"/>
                          <a:ea typeface="+mn-ea"/>
                          <a:cs typeface="+mn-cs"/>
                        </a:rPr>
                        <a:t>health information is available electronically, 80 percent of patient information is in a certified EHR, some interoperability exists between systems and limited population health data is included.</a:t>
                      </a:r>
                      <a:endParaRPr lang="en-US" sz="1000" b="1" i="1" u="none" strike="noStrike" baseline="0" dirty="0" smtClean="0">
                        <a:solidFill>
                          <a:schemeClr val="bg1"/>
                        </a:solidFill>
                        <a:latin typeface="+mj-lt"/>
                      </a:endParaRPr>
                    </a:p>
                  </a:txBody>
                  <a:tcPr marR="36576"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smtClean="0">
                          <a:solidFill>
                            <a:schemeClr val="dk1"/>
                          </a:solidFill>
                          <a:latin typeface="+mn-lt"/>
                          <a:ea typeface="+mn-ea"/>
                          <a:cs typeface="+mn-cs"/>
                        </a:rPr>
                        <a:t>Fully </a:t>
                      </a:r>
                      <a:r>
                        <a:rPr lang="en-US" sz="1000" b="0" i="0" u="none" strike="noStrike" kern="1200" baseline="0" dirty="0" smtClean="0">
                          <a:solidFill>
                            <a:schemeClr val="dk1"/>
                          </a:solidFill>
                          <a:latin typeface="+mn-lt"/>
                          <a:ea typeface="+mn-ea"/>
                          <a:cs typeface="+mn-cs"/>
                        </a:rPr>
                        <a:t>integrated data warehouse with advanced data mining capabilities that provides real-time information in order to identify effective health interventions and the impact on the population.</a:t>
                      </a:r>
                      <a:endParaRPr lang="en-US" sz="1000" dirty="0"/>
                    </a:p>
                  </a:txBody>
                  <a:tcPr marR="36576"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308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i="1" u="none" strike="noStrike" kern="1200" baseline="0" dirty="0" smtClean="0">
                          <a:solidFill>
                            <a:schemeClr val="tx1"/>
                          </a:solidFill>
                          <a:latin typeface="+mn-lt"/>
                          <a:ea typeface="+mn-ea"/>
                          <a:cs typeface="+mn-cs"/>
                        </a:rPr>
                        <a:t>Real-time information exchange</a:t>
                      </a:r>
                    </a:p>
                  </a:txBody>
                  <a:tcPr marR="36576"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6820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smtClean="0">
                          <a:solidFill>
                            <a:schemeClr val="dk1"/>
                          </a:solidFill>
                          <a:latin typeface="+mn-lt"/>
                          <a:ea typeface="+mn-ea"/>
                          <a:cs typeface="+mn-cs"/>
                        </a:rPr>
                        <a:t>No </a:t>
                      </a:r>
                      <a:r>
                        <a:rPr lang="en-US" sz="1000" b="0" i="0" u="none" strike="noStrike" kern="1200" baseline="0" dirty="0" smtClean="0">
                          <a:solidFill>
                            <a:schemeClr val="dk1"/>
                          </a:solidFill>
                          <a:latin typeface="+mn-lt"/>
                          <a:ea typeface="+mn-ea"/>
                          <a:cs typeface="+mn-cs"/>
                        </a:rPr>
                        <a:t>participation in a regional or other type of health exchange.	</a:t>
                      </a:r>
                    </a:p>
                  </a:txBody>
                  <a:tcPr marR="36576"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000" b="1" i="1" u="none" strike="noStrike" baseline="0" dirty="0" smtClean="0">
                        <a:solidFill>
                          <a:schemeClr val="bg1"/>
                        </a:solidFill>
                        <a:latin typeface="+mj-lt"/>
                      </a:endParaRPr>
                    </a:p>
                  </a:txBody>
                  <a:tcPr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1" i="0" u="none" strike="noStrike" kern="1200" baseline="0" dirty="0" smtClean="0">
                          <a:solidFill>
                            <a:schemeClr val="dk1"/>
                          </a:solidFill>
                          <a:latin typeface="+mn-lt"/>
                          <a:ea typeface="+mn-ea"/>
                          <a:cs typeface="+mn-cs"/>
                        </a:rPr>
                        <a:t>Partial </a:t>
                      </a:r>
                      <a:r>
                        <a:rPr lang="en-US" sz="1000" b="0" i="0" u="none" strike="noStrike" kern="1200" baseline="0" dirty="0" smtClean="0">
                          <a:solidFill>
                            <a:schemeClr val="dk1"/>
                          </a:solidFill>
                          <a:latin typeface="+mn-lt"/>
                          <a:ea typeface="+mn-ea"/>
                          <a:cs typeface="+mn-cs"/>
                        </a:rPr>
                        <a:t>participation in a regional or other type of health exchange.</a:t>
                      </a:r>
                      <a:endParaRPr lang="en-US" sz="1000" b="1" i="1" u="none" strike="noStrike" baseline="0" dirty="0" smtClean="0">
                        <a:solidFill>
                          <a:schemeClr val="bg1"/>
                        </a:solidFill>
                        <a:latin typeface="+mj-lt"/>
                      </a:endParaRPr>
                    </a:p>
                  </a:txBody>
                  <a:tcPr marR="36576"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smtClean="0">
                          <a:solidFill>
                            <a:schemeClr val="dk1"/>
                          </a:solidFill>
                          <a:latin typeface="+mn-lt"/>
                          <a:ea typeface="+mn-ea"/>
                          <a:cs typeface="+mn-cs"/>
                        </a:rPr>
                        <a:t>Full </a:t>
                      </a:r>
                      <a:r>
                        <a:rPr lang="en-US" sz="1000" b="0" i="0" u="none" strike="noStrike" kern="1200" baseline="0" dirty="0" smtClean="0">
                          <a:solidFill>
                            <a:schemeClr val="dk1"/>
                          </a:solidFill>
                          <a:latin typeface="+mn-lt"/>
                          <a:ea typeface="+mn-ea"/>
                          <a:cs typeface="+mn-cs"/>
                        </a:rPr>
                        <a:t>participation in a health information exchange and utilizing the data for quality improvement, population health interventions and results measurement.	</a:t>
                      </a:r>
                      <a:endParaRPr lang="en-US" sz="1000" dirty="0"/>
                    </a:p>
                  </a:txBody>
                  <a:tcPr marR="36576"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9" name="Right Arrow 8"/>
          <p:cNvSpPr/>
          <p:nvPr/>
        </p:nvSpPr>
        <p:spPr bwMode="auto">
          <a:xfrm>
            <a:off x="1905000" y="1295400"/>
            <a:ext cx="914400" cy="228600"/>
          </a:xfrm>
          <a:prstGeom prst="rightArrow">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p:txBody>
      </p:sp>
      <p:sp>
        <p:nvSpPr>
          <p:cNvPr id="10" name="Right Arrow 9"/>
          <p:cNvSpPr/>
          <p:nvPr/>
        </p:nvSpPr>
        <p:spPr bwMode="auto">
          <a:xfrm>
            <a:off x="5105400" y="1295400"/>
            <a:ext cx="914400" cy="228600"/>
          </a:xfrm>
          <a:prstGeom prst="rightArrow">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56862705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3"/>
          <p:cNvSpPr txBox="1">
            <a:spLocks noChangeArrowheads="1"/>
          </p:cNvSpPr>
          <p:nvPr/>
        </p:nvSpPr>
        <p:spPr bwMode="auto">
          <a:xfrm>
            <a:off x="990600" y="0"/>
            <a:ext cx="86090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2800" b="1" dirty="0">
                <a:solidFill>
                  <a:schemeClr val="bg1"/>
                </a:solidFill>
              </a:rPr>
              <a:t>Other </a:t>
            </a:r>
            <a:r>
              <a:rPr lang="en-US" sz="2800" b="1" dirty="0" smtClean="0">
                <a:solidFill>
                  <a:schemeClr val="bg1"/>
                </a:solidFill>
              </a:rPr>
              <a:t>Must-Do </a:t>
            </a:r>
            <a:r>
              <a:rPr lang="en-US" sz="2800" b="1" dirty="0">
                <a:solidFill>
                  <a:schemeClr val="bg1"/>
                </a:solidFill>
              </a:rPr>
              <a:t>Health Care Transformation Strategies (Strategies #5-10) </a:t>
            </a:r>
          </a:p>
        </p:txBody>
      </p:sp>
      <p:sp>
        <p:nvSpPr>
          <p:cNvPr id="49155" name="Rectangle 1"/>
          <p:cNvSpPr>
            <a:spLocks noChangeArrowheads="1"/>
          </p:cNvSpPr>
          <p:nvPr/>
        </p:nvSpPr>
        <p:spPr bwMode="auto">
          <a:xfrm>
            <a:off x="1090684" y="1600200"/>
            <a:ext cx="7900916"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65138" lvl="1" indent="-465138" defTabSz="914400">
              <a:spcBef>
                <a:spcPts val="1200"/>
              </a:spcBef>
              <a:buFont typeface="Arial" charset="0"/>
              <a:buAutoNum type="arabicPeriod" startAt="5"/>
            </a:pPr>
            <a:r>
              <a:rPr lang="en-US" sz="2000" dirty="0">
                <a:solidFill>
                  <a:schemeClr val="tx2"/>
                </a:solidFill>
              </a:rPr>
              <a:t>Joining and growing integrated provider networks and care systems</a:t>
            </a:r>
          </a:p>
          <a:p>
            <a:pPr marL="465138" lvl="1" indent="-465138" defTabSz="914400">
              <a:spcBef>
                <a:spcPts val="1200"/>
              </a:spcBef>
              <a:buFont typeface="Arial" charset="0"/>
              <a:buAutoNum type="arabicPeriod" startAt="5"/>
            </a:pPr>
            <a:r>
              <a:rPr lang="en-US" sz="2000" dirty="0">
                <a:solidFill>
                  <a:schemeClr val="tx2"/>
                </a:solidFill>
              </a:rPr>
              <a:t>Educating and engaging employees &amp; physicians to create leaders</a:t>
            </a:r>
          </a:p>
          <a:p>
            <a:pPr marL="465138" lvl="1" indent="-465138" defTabSz="914400">
              <a:spcBef>
                <a:spcPts val="1200"/>
              </a:spcBef>
              <a:buFont typeface="Arial" charset="0"/>
              <a:buAutoNum type="arabicPeriod" startAt="5"/>
            </a:pPr>
            <a:r>
              <a:rPr lang="en-US" sz="2000" dirty="0">
                <a:solidFill>
                  <a:schemeClr val="tx2"/>
                </a:solidFill>
              </a:rPr>
              <a:t>Strengthening finances to facilitate reinvestment and innovation</a:t>
            </a:r>
          </a:p>
          <a:p>
            <a:pPr marL="465138" lvl="1" indent="-465138" defTabSz="914400">
              <a:spcBef>
                <a:spcPts val="1200"/>
              </a:spcBef>
              <a:buFont typeface="Arial" charset="0"/>
              <a:buAutoNum type="arabicPeriod" startAt="5"/>
            </a:pPr>
            <a:r>
              <a:rPr lang="en-US" sz="2000" dirty="0">
                <a:solidFill>
                  <a:schemeClr val="tx2"/>
                </a:solidFill>
              </a:rPr>
              <a:t>Partnering with payers</a:t>
            </a:r>
          </a:p>
          <a:p>
            <a:pPr marL="465138" lvl="1" indent="-465138" defTabSz="914400">
              <a:spcBef>
                <a:spcPts val="1200"/>
              </a:spcBef>
              <a:buFont typeface="Arial" charset="0"/>
              <a:buAutoNum type="arabicPeriod" startAt="5"/>
            </a:pPr>
            <a:r>
              <a:rPr lang="en-US" sz="2000" dirty="0">
                <a:solidFill>
                  <a:schemeClr val="tx2"/>
                </a:solidFill>
              </a:rPr>
              <a:t>Advancing an organization through scenario-based strategic, financial and operational planning</a:t>
            </a:r>
          </a:p>
          <a:p>
            <a:pPr marL="465138" lvl="1" indent="-465138" defTabSz="914400">
              <a:spcBef>
                <a:spcPts val="1200"/>
              </a:spcBef>
              <a:buFont typeface="Arial" charset="0"/>
              <a:buAutoNum type="arabicPeriod" startAt="5"/>
            </a:pPr>
            <a:r>
              <a:rPr lang="en-US" sz="2000" dirty="0">
                <a:solidFill>
                  <a:schemeClr val="tx2"/>
                </a:solidFill>
              </a:rPr>
              <a:t>Seeking population health improvement through pursuit of the “Triple Aim” (improving patient experience of care including quality and satisfaction, improving the health of populations, and reducing the per capita cost of health care</a:t>
            </a:r>
            <a:r>
              <a:rPr lang="en-US" sz="2000" dirty="0" smtClean="0">
                <a:solidFill>
                  <a:schemeClr val="tx2"/>
                </a:solidFill>
              </a:rPr>
              <a:t>)</a:t>
            </a:r>
            <a:endParaRPr lang="en-US" sz="2000" dirty="0">
              <a:solidFill>
                <a:schemeClr val="tx2"/>
              </a:solidFill>
            </a:endParaRPr>
          </a:p>
        </p:txBody>
      </p:sp>
      <p:sp>
        <p:nvSpPr>
          <p:cNvPr id="4" name="TextBox 3"/>
          <p:cNvSpPr txBox="1"/>
          <p:nvPr/>
        </p:nvSpPr>
        <p:spPr>
          <a:xfrm>
            <a:off x="1752600" y="1191722"/>
            <a:ext cx="6019800" cy="400110"/>
          </a:xfrm>
          <a:prstGeom prst="rect">
            <a:avLst/>
          </a:prstGeom>
          <a:noFill/>
        </p:spPr>
        <p:txBody>
          <a:bodyPr wrap="square" rtlCol="0">
            <a:spAutoFit/>
          </a:bodyPr>
          <a:lstStyle/>
          <a:p>
            <a:pPr algn="ctr"/>
            <a:r>
              <a:rPr lang="en-US" sz="2000" b="1" u="sng" dirty="0" smtClean="0">
                <a:solidFill>
                  <a:schemeClr val="accent2"/>
                </a:solidFill>
              </a:rPr>
              <a:t>Other Must-Do Strategies</a:t>
            </a:r>
            <a:endParaRPr lang="en-US" sz="2000" b="1" u="sng" dirty="0">
              <a:solidFill>
                <a:schemeClr val="accent2"/>
              </a:solidFill>
            </a:endParaRPr>
          </a:p>
        </p:txBody>
      </p:sp>
    </p:spTree>
    <p:extLst>
      <p:ext uri="{BB962C8B-B14F-4D97-AF65-F5344CB8AC3E}">
        <p14:creationId xmlns:p14="http://schemas.microsoft.com/office/powerpoint/2010/main" val="2150113103"/>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3"/>
          <p:cNvSpPr txBox="1">
            <a:spLocks noChangeArrowheads="1"/>
          </p:cNvSpPr>
          <p:nvPr/>
        </p:nvSpPr>
        <p:spPr bwMode="auto">
          <a:xfrm>
            <a:off x="990600" y="0"/>
            <a:ext cx="86090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2800" b="1" dirty="0">
                <a:solidFill>
                  <a:schemeClr val="bg1"/>
                </a:solidFill>
              </a:rPr>
              <a:t>Other </a:t>
            </a:r>
            <a:r>
              <a:rPr lang="en-US" sz="2800" b="1" dirty="0" smtClean="0">
                <a:solidFill>
                  <a:schemeClr val="bg1"/>
                </a:solidFill>
              </a:rPr>
              <a:t>Must-Do </a:t>
            </a:r>
            <a:r>
              <a:rPr lang="en-US" sz="2800" b="1" dirty="0">
                <a:solidFill>
                  <a:schemeClr val="bg1"/>
                </a:solidFill>
              </a:rPr>
              <a:t>Health Care Transformation Strategies (Strategies #5-10) </a:t>
            </a:r>
          </a:p>
        </p:txBody>
      </p:sp>
      <p:graphicFrame>
        <p:nvGraphicFramePr>
          <p:cNvPr id="3" name="Table 2"/>
          <p:cNvGraphicFramePr>
            <a:graphicFrameLocks noGrp="1"/>
          </p:cNvGraphicFramePr>
          <p:nvPr>
            <p:extLst>
              <p:ext uri="{D42A27DB-BD31-4B8C-83A1-F6EECF244321}">
                <p14:modId xmlns:p14="http://schemas.microsoft.com/office/powerpoint/2010/main" val="2520529440"/>
              </p:ext>
            </p:extLst>
          </p:nvPr>
        </p:nvGraphicFramePr>
        <p:xfrm>
          <a:off x="1143000" y="1371600"/>
          <a:ext cx="7848600" cy="5251086"/>
        </p:xfrm>
        <a:graphic>
          <a:graphicData uri="http://schemas.openxmlformats.org/drawingml/2006/table">
            <a:tbl>
              <a:tblPr firstRow="1" bandRow="1">
                <a:tableStyleId>{5C22544A-7EE6-4342-B048-85BDC9FD1C3A}</a:tableStyleId>
              </a:tblPr>
              <a:tblGrid>
                <a:gridCol w="7848600"/>
              </a:tblGrid>
              <a:tr h="214229">
                <a:tc>
                  <a:txBody>
                    <a:bodyPr/>
                    <a:lstStyle/>
                    <a:p>
                      <a:r>
                        <a:rPr lang="en-US" sz="1100" b="1" dirty="0" smtClean="0">
                          <a:solidFill>
                            <a:schemeClr val="tx1"/>
                          </a:solidFill>
                        </a:rPr>
                        <a:t>Strategy Five: Joining and Growing Integrated Provider Networks and Care Systems</a:t>
                      </a:r>
                      <a:endParaRPr lang="en-US" sz="1100" i="1" dirty="0">
                        <a:solidFill>
                          <a:schemeClr val="tx1"/>
                        </a:solidFill>
                        <a:latin typeface="+mj-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F"/>
                    </a:solidFill>
                  </a:tcPr>
                </a:tc>
              </a:tr>
              <a:tr h="199352">
                <a:tc>
                  <a:txBody>
                    <a:bodyPr/>
                    <a:lstStyle/>
                    <a:p>
                      <a:r>
                        <a:rPr lang="en-US" sz="1050" dirty="0" smtClean="0"/>
                        <a:t>Care arrangements and redesigned workforces that increase integration</a:t>
                      </a:r>
                      <a:endParaRPr lang="en-US" sz="1050" b="0" i="0" u="none" strike="noStrike" kern="1200" baseline="0" dirty="0" smtClean="0">
                        <a:solidFill>
                          <a:schemeClr val="dk1"/>
                        </a:solidFill>
                        <a:latin typeface="+mn-lt"/>
                        <a:ea typeface="+mn-ea"/>
                        <a:cs typeface="+mn-cs"/>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9352">
                <a:tc>
                  <a:txBody>
                    <a:bodyPr/>
                    <a:lstStyle/>
                    <a:p>
                      <a:r>
                        <a:rPr lang="en-US" sz="1050" dirty="0" smtClean="0"/>
                        <a:t>Primary-care service arrangements that increase coordination across the continuum of care</a:t>
                      </a:r>
                      <a:endParaRPr lang="en-US" sz="1050" b="0" i="0" u="none" strike="noStrike" kern="1200" baseline="0" dirty="0" smtClean="0">
                        <a:solidFill>
                          <a:schemeClr val="dk1"/>
                        </a:solidFill>
                        <a:latin typeface="+mn-lt"/>
                        <a:ea typeface="+mn-ea"/>
                        <a:cs typeface="+mn-cs"/>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9352">
                <a:tc>
                  <a:txBody>
                    <a:bodyPr/>
                    <a:lstStyle/>
                    <a:p>
                      <a:r>
                        <a:rPr lang="en-US" sz="1050" dirty="0" smtClean="0"/>
                        <a:t>Post-acute care services and integration with acute-care providers</a:t>
                      </a:r>
                      <a:endParaRPr lang="en-US" sz="1050" b="0" i="0" u="none" strike="noStrike" kern="1200" baseline="0" dirty="0" smtClean="0">
                        <a:solidFill>
                          <a:schemeClr val="dk1"/>
                        </a:solidFill>
                        <a:latin typeface="+mn-lt"/>
                        <a:ea typeface="+mn-ea"/>
                        <a:cs typeface="+mn-cs"/>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93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Working with partners and other organizations on integrated care delivery</a:t>
                      </a:r>
                      <a:endParaRPr lang="en-US" sz="1050" b="0" i="0" u="none" strike="noStrike" kern="1200" baseline="0" dirty="0" smtClean="0">
                        <a:solidFill>
                          <a:schemeClr val="dk1"/>
                        </a:solidFill>
                        <a:latin typeface="+mn-lt"/>
                        <a:ea typeface="+mn-ea"/>
                        <a:cs typeface="+mn-cs"/>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9352">
                <a:tc>
                  <a:txBody>
                    <a:bodyPr/>
                    <a:lstStyle/>
                    <a:p>
                      <a:r>
                        <a:rPr lang="en-US" sz="1050" dirty="0" smtClean="0"/>
                        <a:t>Structural ownership, partnership or affiliation arrangements that enable integrated care delivery</a:t>
                      </a:r>
                      <a:endParaRPr lang="en-US" sz="1050" b="0" i="0" u="none" strike="noStrike" kern="1200" baseline="0" dirty="0" smtClean="0">
                        <a:solidFill>
                          <a:schemeClr val="dk1"/>
                        </a:solidFill>
                        <a:latin typeface="+mn-lt"/>
                        <a:ea typeface="+mn-ea"/>
                        <a:cs typeface="+mn-cs"/>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9352">
                <a:tc>
                  <a:txBody>
                    <a:bodyPr/>
                    <a:lstStyle/>
                    <a:p>
                      <a:r>
                        <a:rPr lang="en-US" sz="1050" dirty="0" smtClean="0"/>
                        <a:t>Alignment of clinical staff and other workforce to the organization’s mission, vision, values and strategic priorities</a:t>
                      </a:r>
                      <a:endParaRPr lang="en-US" sz="1050" b="0" i="0" u="none" strike="noStrike" kern="1200" baseline="0" dirty="0" smtClean="0">
                        <a:solidFill>
                          <a:schemeClr val="dk1"/>
                        </a:solidFill>
                        <a:latin typeface="+mn-lt"/>
                        <a:ea typeface="+mn-ea"/>
                        <a:cs typeface="+mn-cs"/>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42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Strategy Six: Educating and Engaging Employees and Physicians to Create Leaders</a:t>
                      </a:r>
                      <a:r>
                        <a:rPr lang="en-US" sz="1050" b="1" i="1" u="none" strike="noStrike" kern="1200" baseline="0" dirty="0" smtClean="0">
                          <a:solidFill>
                            <a:schemeClr val="bg1"/>
                          </a:solidFill>
                          <a:latin typeface="+mj-lt"/>
                          <a:ea typeface="+mn-ea"/>
                          <a:cs typeface="+mn-cs"/>
                        </a:rPr>
                        <a:t>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F"/>
                    </a:solidFill>
                  </a:tcPr>
                </a:tc>
              </a:tr>
              <a:tr h="199352">
                <a:tc>
                  <a:txBody>
                    <a:bodyPr/>
                    <a:lstStyle/>
                    <a:p>
                      <a:r>
                        <a:rPr lang="en-US" sz="1050" dirty="0" smtClean="0"/>
                        <a:t>Formal leadership education program for employees, physicians and other clinicians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9352">
                <a:tc>
                  <a:txBody>
                    <a:bodyPr/>
                    <a:lstStyle/>
                    <a:p>
                      <a:r>
                        <a:rPr lang="en-US" sz="1050" dirty="0" smtClean="0"/>
                        <a:t>Formal leadership development and mentoring opportunities within the organization</a:t>
                      </a:r>
                      <a:endParaRPr lang="en-US" sz="1050" b="0" i="0" u="none" strike="noStrike" kern="1200" baseline="0" dirty="0" smtClean="0">
                        <a:solidFill>
                          <a:schemeClr val="dk1"/>
                        </a:solidFill>
                        <a:latin typeface="+mn-lt"/>
                        <a:ea typeface="+mn-ea"/>
                        <a:cs typeface="+mn-cs"/>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93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Engagement of the employee population on culture and key strategic improvement initiatives</a:t>
                      </a:r>
                      <a:endParaRPr lang="en-US" sz="1050" b="1" i="1" u="none" strike="noStrike" kern="1200" baseline="0" dirty="0" smtClean="0">
                        <a:solidFill>
                          <a:schemeClr val="bg1"/>
                        </a:solidFill>
                        <a:latin typeface="+mn-lt"/>
                        <a:ea typeface="+mn-ea"/>
                        <a:cs typeface="+mn-cs"/>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4229">
                <a:tc>
                  <a:txBody>
                    <a:bodyPr/>
                    <a:lstStyle/>
                    <a:p>
                      <a:r>
                        <a:rPr lang="en-US" sz="1100" b="1" dirty="0" smtClean="0"/>
                        <a:t>Strategy Seven: Strengthening Finances to Facilitate Reinvestment and Innovation</a:t>
                      </a:r>
                      <a:r>
                        <a:rPr lang="en-US" sz="1100" dirty="0" smtClean="0"/>
                        <a:t>	</a:t>
                      </a:r>
                      <a:endParaRPr lang="en-US" sz="1050" b="1" i="1" u="none" strike="noStrike" baseline="0" dirty="0" smtClean="0">
                        <a:solidFill>
                          <a:schemeClr val="bg1"/>
                        </a:solidFill>
                        <a:latin typeface="+mj-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F"/>
                    </a:solidFill>
                  </a:tcPr>
                </a:tc>
              </a:tr>
              <a:tr h="199352">
                <a:tc>
                  <a:txBody>
                    <a:bodyPr/>
                    <a:lstStyle/>
                    <a:p>
                      <a:r>
                        <a:rPr lang="en-US" sz="1050" b="0" i="0" u="none" strike="noStrike" kern="1200" baseline="0" dirty="0" smtClean="0">
                          <a:solidFill>
                            <a:schemeClr val="dk1"/>
                          </a:solidFill>
                          <a:latin typeface="+mn-lt"/>
                          <a:ea typeface="+mn-ea"/>
                          <a:cs typeface="+mn-cs"/>
                        </a:rPr>
                        <a:t>Identification and access to necessary capital finances for innovation initiatives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93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kern="1200" baseline="0" dirty="0" smtClean="0">
                          <a:solidFill>
                            <a:schemeClr val="dk1"/>
                          </a:solidFill>
                          <a:latin typeface="+mn-lt"/>
                          <a:ea typeface="+mn-ea"/>
                          <a:cs typeface="+mn-cs"/>
                        </a:rPr>
                        <a:t>Quality-improvement initiatives tied to financial goals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42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Strategy Eight: Partnering with Payers</a:t>
                      </a:r>
                      <a:r>
                        <a:rPr lang="en-US" sz="1100" dirty="0" smtClean="0"/>
                        <a:t>	</a:t>
                      </a:r>
                      <a:r>
                        <a:rPr lang="en-US" sz="1100" b="1" i="1" u="none" strike="noStrike" baseline="0" dirty="0" smtClean="0">
                          <a:solidFill>
                            <a:schemeClr val="bg1"/>
                          </a:solidFill>
                          <a:latin typeface="+mj-lt"/>
                        </a:rPr>
                        <a:t>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F"/>
                    </a:solidFill>
                  </a:tcPr>
                </a:tc>
              </a:tr>
              <a:tr h="199352">
                <a:tc>
                  <a:txBody>
                    <a:bodyPr/>
                    <a:lstStyle/>
                    <a:p>
                      <a:r>
                        <a:rPr lang="en-US" sz="1050" dirty="0" smtClean="0"/>
                        <a:t>Contracts with payers aligning risk and reward</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29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Contracts and partnerships with different payers on new initiatives to transform delivery or financing of care (commercial, regional, government, self-insured employers, etc.)</a:t>
                      </a:r>
                      <a:endParaRPr lang="en-US" sz="1050" b="0" i="0" u="none" strike="noStrike" kern="1200" baseline="0" dirty="0" smtClean="0">
                        <a:solidFill>
                          <a:schemeClr val="dk1"/>
                        </a:solidFill>
                        <a:latin typeface="+mn-lt"/>
                        <a:ea typeface="+mn-ea"/>
                        <a:cs typeface="+mn-cs"/>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93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Contracts including clinical quality, patient experience/satisfaction, cost/efficiency and second-generation value indicators</a:t>
                      </a:r>
                      <a:endParaRPr lang="en-US" sz="1050" b="0" i="0" u="none" strike="noStrike" kern="1200" baseline="0" dirty="0" smtClean="0">
                        <a:solidFill>
                          <a:schemeClr val="dk1"/>
                        </a:solidFill>
                        <a:latin typeface="+mn-lt"/>
                        <a:ea typeface="+mn-ea"/>
                        <a:cs typeface="+mn-cs"/>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8340">
                <a:tc>
                  <a:txBody>
                    <a:bodyPr/>
                    <a:lstStyle/>
                    <a:p>
                      <a:r>
                        <a:rPr lang="en-US" sz="1100" b="1" dirty="0" smtClean="0"/>
                        <a:t>Strategy Nine: Advancing an Organization through Scenario-Based Strategic, Financial and Operational Planning</a:t>
                      </a:r>
                      <a:endParaRPr lang="en-US" sz="1100" b="1" i="1" u="none" strike="noStrike" baseline="0" dirty="0" smtClean="0">
                        <a:solidFill>
                          <a:schemeClr val="tx1"/>
                        </a:solidFill>
                        <a:latin typeface="+mj-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F"/>
                    </a:solidFill>
                  </a:tcPr>
                </a:tc>
              </a:tr>
              <a:tr h="199352">
                <a:tc>
                  <a:txBody>
                    <a:bodyPr/>
                    <a:lstStyle/>
                    <a:p>
                      <a:r>
                        <a:rPr lang="en-US" sz="1050" dirty="0" smtClean="0"/>
                        <a:t>Incorporation of flexible, systematic strategic planning with financial and operational capabilities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9352">
                <a:tc>
                  <a:txBody>
                    <a:bodyPr/>
                    <a:lstStyle/>
                    <a:p>
                      <a:r>
                        <a:rPr lang="en-US" sz="1050" dirty="0" smtClean="0"/>
                        <a:t>Incorporation of scenario-based planning including risk assumptions</a:t>
                      </a:r>
                      <a:endParaRPr lang="en-US" sz="1050" b="1" dirty="0" smtClean="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89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smtClean="0"/>
                        <a:t>Strategy Ten: Seeking Population Health Improvement through Pursuit of the “Triple Aim”</a:t>
                      </a:r>
                      <a:r>
                        <a:rPr lang="en-US" sz="1050" dirty="0" smtClean="0"/>
                        <a:t>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F"/>
                    </a:solidFill>
                  </a:tcPr>
                </a:tc>
              </a:tr>
              <a:tr h="246887">
                <a:tc>
                  <a:txBody>
                    <a:bodyPr/>
                    <a:lstStyle/>
                    <a:p>
                      <a:r>
                        <a:rPr lang="en-US" sz="1050" dirty="0" smtClean="0"/>
                        <a:t>Implementation of the Institute for Healthcare Improvement’s Triple Aim initiative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42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Development of population health programs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6784">
                <a:tc>
                  <a:txBody>
                    <a:bodyPr/>
                    <a:lstStyle/>
                    <a:p>
                      <a:r>
                        <a:rPr lang="en-US" sz="1050" dirty="0" smtClean="0"/>
                        <a:t>Tracking and measurement of population health management initiatives relative to evidence-based practices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TextBox 6"/>
          <p:cNvSpPr txBox="1"/>
          <p:nvPr/>
        </p:nvSpPr>
        <p:spPr>
          <a:xfrm>
            <a:off x="990600" y="914400"/>
            <a:ext cx="8153400" cy="461665"/>
          </a:xfrm>
          <a:prstGeom prst="rect">
            <a:avLst/>
          </a:prstGeom>
          <a:noFill/>
        </p:spPr>
        <p:txBody>
          <a:bodyPr wrap="square" rtlCol="0">
            <a:spAutoFit/>
          </a:bodyPr>
          <a:lstStyle/>
          <a:p>
            <a:r>
              <a:rPr lang="en-US" dirty="0" smtClean="0"/>
              <a:t>Evaluation metrics</a:t>
            </a:r>
            <a:endParaRPr lang="en-US" dirty="0"/>
          </a:p>
        </p:txBody>
      </p:sp>
    </p:spTree>
    <p:extLst>
      <p:ext uri="{BB962C8B-B14F-4D97-AF65-F5344CB8AC3E}">
        <p14:creationId xmlns:p14="http://schemas.microsoft.com/office/powerpoint/2010/main" val="4078758035"/>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 Right</a:t>
            </a:r>
            <a:endParaRPr lang="en-US" dirty="0"/>
          </a:p>
        </p:txBody>
      </p:sp>
      <p:sp>
        <p:nvSpPr>
          <p:cNvPr id="3" name="Rectangle 2"/>
          <p:cNvSpPr/>
          <p:nvPr/>
        </p:nvSpPr>
        <p:spPr>
          <a:xfrm>
            <a:off x="1177990" y="1371600"/>
            <a:ext cx="7239000" cy="3754874"/>
          </a:xfrm>
          <a:prstGeom prst="rect">
            <a:avLst/>
          </a:prstGeom>
        </p:spPr>
        <p:txBody>
          <a:bodyPr wrap="square">
            <a:spAutoFit/>
          </a:bodyPr>
          <a:lstStyle/>
          <a:p>
            <a:r>
              <a:rPr lang="en-US" sz="1400" b="1" dirty="0"/>
              <a:t>Resources: </a:t>
            </a:r>
            <a:r>
              <a:rPr lang="en-US" sz="1400" dirty="0"/>
              <a:t>For information related to health care delivery transformation, visit </a:t>
            </a:r>
            <a:r>
              <a:rPr lang="en-US" sz="1400" u="sng" dirty="0">
                <a:hlinkClick r:id="rId2"/>
              </a:rPr>
              <a:t>www.hpoe.org</a:t>
            </a:r>
            <a:r>
              <a:rPr lang="en-US" sz="1400" dirty="0" smtClean="0"/>
              <a:t>.</a:t>
            </a:r>
          </a:p>
          <a:p>
            <a:endParaRPr lang="en-US" sz="1400" dirty="0"/>
          </a:p>
          <a:p>
            <a:r>
              <a:rPr lang="en-US" sz="1400" b="1" dirty="0" smtClean="0"/>
              <a:t>Suggested Citation: </a:t>
            </a:r>
            <a:r>
              <a:rPr lang="en-US" sz="1400" i="1" dirty="0" smtClean="0"/>
              <a:t>Metrics for the Second Curve of Health Care</a:t>
            </a:r>
            <a:r>
              <a:rPr lang="en-US" sz="1400" dirty="0" smtClean="0"/>
              <a:t>. Health Research &amp; Educational Trust, Chicago: April 2013. Accessed at </a:t>
            </a:r>
            <a:r>
              <a:rPr lang="en-US" sz="1400" u="sng" dirty="0" smtClean="0">
                <a:hlinkClick r:id="rId2"/>
              </a:rPr>
              <a:t>www.hpoe.org</a:t>
            </a:r>
            <a:endParaRPr lang="en-US" sz="1400" u="sng" dirty="0" smtClean="0"/>
          </a:p>
          <a:p>
            <a:endParaRPr lang="en-US" sz="1400" dirty="0" smtClean="0"/>
          </a:p>
          <a:p>
            <a:r>
              <a:rPr lang="en-US" sz="1400" b="1" dirty="0" smtClean="0"/>
              <a:t>Contact</a:t>
            </a:r>
            <a:r>
              <a:rPr lang="en-US" sz="1400" b="1" dirty="0"/>
              <a:t>: </a:t>
            </a:r>
            <a:r>
              <a:rPr lang="en-US" sz="1400" u="sng" dirty="0"/>
              <a:t>hpoe@aha.org </a:t>
            </a:r>
            <a:r>
              <a:rPr lang="en-US" sz="1400" dirty="0"/>
              <a:t>(877) </a:t>
            </a:r>
            <a:r>
              <a:rPr lang="en-US" sz="1400" dirty="0" smtClean="0"/>
              <a:t>243-0027</a:t>
            </a:r>
          </a:p>
          <a:p>
            <a:endParaRPr lang="en-US" sz="1400" dirty="0"/>
          </a:p>
          <a:p>
            <a:r>
              <a:rPr lang="en-US" sz="1400" b="1" dirty="0"/>
              <a:t>Accessible at: </a:t>
            </a:r>
            <a:r>
              <a:rPr lang="en-US" sz="1400" u="sng" dirty="0" smtClean="0">
                <a:hlinkClick r:id="rId3"/>
              </a:rPr>
              <a:t>www.hpoe.org/future-metrics-1to4</a:t>
            </a:r>
            <a:endParaRPr lang="en-US" sz="1400" u="sng" dirty="0" smtClean="0"/>
          </a:p>
          <a:p>
            <a:endParaRPr lang="en-US" sz="1400" dirty="0"/>
          </a:p>
          <a:p>
            <a:r>
              <a:rPr lang="en-US" sz="1400" dirty="0"/>
              <a:t>© 2013 American Hospital Association. All rights reserved. All materials contained in this publication are available to anyone for download on </a:t>
            </a:r>
            <a:r>
              <a:rPr lang="en-US" sz="1400" u="sng" dirty="0"/>
              <a:t>www.hpoe.org </a:t>
            </a:r>
            <a:r>
              <a:rPr lang="en-US" sz="1400" dirty="0"/>
              <a:t>for personal, noncommercial use only. No part of this publication may be reproduced and distributed in any form without permission of the publisher, or in the case of third party materials, the owner of that content, except in the case of brief quotations followed by the above suggested citation. To request permission to reproduce any of these materials, please email </a:t>
            </a:r>
            <a:r>
              <a:rPr lang="en-US" sz="1400" u="sng" dirty="0"/>
              <a:t>hpoe@aha.org</a:t>
            </a:r>
            <a:r>
              <a:rPr lang="en-US" sz="1400" dirty="0"/>
              <a:t>.</a:t>
            </a:r>
            <a:endParaRPr lang="en-US" sz="1400" dirty="0"/>
          </a:p>
        </p:txBody>
      </p:sp>
    </p:spTree>
    <p:extLst>
      <p:ext uri="{BB962C8B-B14F-4D97-AF65-F5344CB8AC3E}">
        <p14:creationId xmlns:p14="http://schemas.microsoft.com/office/powerpoint/2010/main" val="84009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3" descr="AHA_ppt A ReverseLogo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86513"/>
            <a:ext cx="68580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Slide Number Placeholder 3"/>
          <p:cNvSpPr>
            <a:spLocks noGrp="1"/>
          </p:cNvSpPr>
          <p:nvPr>
            <p:ph type="sldNum" sz="quarter" idx="4294967295"/>
          </p:nvPr>
        </p:nvSpPr>
        <p:spPr bwMode="auto">
          <a:xfrm>
            <a:off x="7010400" y="66294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93C818F4-6A14-417D-BA34-F8C0FFBDE179}" type="slidenum">
              <a:rPr lang="en-US" sz="1100">
                <a:latin typeface="Calibri" pitchFamily="34" charset="0"/>
              </a:rPr>
              <a:pPr eaLnBrk="1" hangingPunct="1"/>
              <a:t>3</a:t>
            </a:fld>
            <a:endParaRPr lang="en-US" sz="1100" dirty="0">
              <a:latin typeface="Calibri" pitchFamily="34" charset="0"/>
            </a:endParaRPr>
          </a:p>
        </p:txBody>
      </p:sp>
      <p:sp>
        <p:nvSpPr>
          <p:cNvPr id="9221" name="Text Box 6"/>
          <p:cNvSpPr txBox="1">
            <a:spLocks noChangeArrowheads="1"/>
          </p:cNvSpPr>
          <p:nvPr/>
        </p:nvSpPr>
        <p:spPr bwMode="auto">
          <a:xfrm>
            <a:off x="1164035" y="1924883"/>
            <a:ext cx="7903765"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6538" indent="-236538"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ts val="600"/>
              </a:spcBef>
              <a:spcAft>
                <a:spcPts val="600"/>
              </a:spcAft>
              <a:buClr>
                <a:srgbClr val="4B639C"/>
              </a:buClr>
              <a:buFont typeface="Arial" charset="0"/>
              <a:buChar char="•"/>
            </a:pPr>
            <a:r>
              <a:rPr lang="en-US" sz="1800" dirty="0"/>
              <a:t>Shifting </a:t>
            </a:r>
            <a:r>
              <a:rPr lang="en-US" sz="1800" b="1" dirty="0">
                <a:solidFill>
                  <a:schemeClr val="accent2"/>
                </a:solidFill>
              </a:rPr>
              <a:t>demographics</a:t>
            </a:r>
            <a:r>
              <a:rPr lang="en-US" sz="1800" b="1" dirty="0">
                <a:solidFill>
                  <a:srgbClr val="4B639C"/>
                </a:solidFill>
              </a:rPr>
              <a:t> </a:t>
            </a:r>
            <a:r>
              <a:rPr lang="en-US" sz="1800" dirty="0"/>
              <a:t>of patients and the workforce</a:t>
            </a:r>
          </a:p>
          <a:p>
            <a:pPr eaLnBrk="1" hangingPunct="1">
              <a:spcBef>
                <a:spcPts val="600"/>
              </a:spcBef>
              <a:spcAft>
                <a:spcPts val="600"/>
              </a:spcAft>
              <a:buClr>
                <a:srgbClr val="4B639C"/>
              </a:buClr>
              <a:buFont typeface="Arial" charset="0"/>
              <a:buChar char="•"/>
            </a:pPr>
            <a:r>
              <a:rPr lang="en-US" sz="1800" dirty="0"/>
              <a:t>Drive toward </a:t>
            </a:r>
            <a:r>
              <a:rPr lang="en-US" sz="1800" b="1" dirty="0">
                <a:solidFill>
                  <a:schemeClr val="accent2"/>
                </a:solidFill>
              </a:rPr>
              <a:t>cost efficiency</a:t>
            </a:r>
            <a:r>
              <a:rPr lang="en-US" sz="1800" dirty="0"/>
              <a:t>; access to </a:t>
            </a:r>
            <a:r>
              <a:rPr lang="en-US" sz="1800" b="1" dirty="0">
                <a:solidFill>
                  <a:schemeClr val="accent2"/>
                </a:solidFill>
              </a:rPr>
              <a:t>capital</a:t>
            </a:r>
            <a:r>
              <a:rPr lang="en-US" sz="1800" b="1" dirty="0"/>
              <a:t> </a:t>
            </a:r>
            <a:r>
              <a:rPr lang="en-US" sz="1800" dirty="0"/>
              <a:t>for investments needed</a:t>
            </a:r>
            <a:endParaRPr lang="en-US" sz="1800" b="1" dirty="0">
              <a:solidFill>
                <a:srgbClr val="4B639C"/>
              </a:solidFill>
            </a:endParaRPr>
          </a:p>
          <a:p>
            <a:pPr eaLnBrk="1" hangingPunct="1">
              <a:spcBef>
                <a:spcPts val="600"/>
              </a:spcBef>
              <a:spcAft>
                <a:spcPts val="600"/>
              </a:spcAft>
              <a:buClr>
                <a:srgbClr val="4B639C"/>
              </a:buClr>
              <a:buFont typeface="Arial" charset="0"/>
              <a:buChar char="•"/>
            </a:pPr>
            <a:r>
              <a:rPr lang="en-US" sz="1800" dirty="0"/>
              <a:t>Transition to </a:t>
            </a:r>
            <a:r>
              <a:rPr lang="en-US" sz="1800" b="1" dirty="0">
                <a:solidFill>
                  <a:schemeClr val="accent2"/>
                </a:solidFill>
              </a:rPr>
              <a:t>value-based reimbursement </a:t>
            </a:r>
            <a:r>
              <a:rPr lang="en-US" sz="1800" dirty="0"/>
              <a:t>focused on outcomes</a:t>
            </a:r>
          </a:p>
          <a:p>
            <a:pPr eaLnBrk="1" hangingPunct="1">
              <a:spcBef>
                <a:spcPts val="600"/>
              </a:spcBef>
              <a:spcAft>
                <a:spcPts val="600"/>
              </a:spcAft>
              <a:buClr>
                <a:srgbClr val="4B639C"/>
              </a:buClr>
              <a:buFont typeface="Arial" charset="0"/>
              <a:buChar char="•"/>
            </a:pPr>
            <a:r>
              <a:rPr lang="en-US" sz="1800" dirty="0"/>
              <a:t>Greater focus on </a:t>
            </a:r>
            <a:r>
              <a:rPr lang="en-US" sz="1800" b="1" dirty="0">
                <a:solidFill>
                  <a:schemeClr val="accent2"/>
                </a:solidFill>
              </a:rPr>
              <a:t>population health management </a:t>
            </a:r>
            <a:r>
              <a:rPr lang="en-US" sz="1800" dirty="0"/>
              <a:t>approaches </a:t>
            </a:r>
          </a:p>
          <a:p>
            <a:pPr eaLnBrk="1" hangingPunct="1">
              <a:spcBef>
                <a:spcPts val="600"/>
              </a:spcBef>
              <a:spcAft>
                <a:spcPts val="600"/>
              </a:spcAft>
              <a:buClr>
                <a:srgbClr val="4B639C"/>
              </a:buClr>
              <a:buFont typeface="Arial" charset="0"/>
              <a:buChar char="•"/>
            </a:pPr>
            <a:r>
              <a:rPr lang="en-US" sz="1800" dirty="0"/>
              <a:t>Increasing demand for cost and quality </a:t>
            </a:r>
            <a:r>
              <a:rPr lang="en-US" sz="1800" b="1" dirty="0">
                <a:solidFill>
                  <a:schemeClr val="accent2"/>
                </a:solidFill>
              </a:rPr>
              <a:t>data transparency</a:t>
            </a:r>
          </a:p>
          <a:p>
            <a:pPr eaLnBrk="1" hangingPunct="1">
              <a:spcBef>
                <a:spcPts val="600"/>
              </a:spcBef>
              <a:spcAft>
                <a:spcPts val="600"/>
              </a:spcAft>
              <a:buClr>
                <a:srgbClr val="4B639C"/>
              </a:buClr>
              <a:buFont typeface="Arial" charset="0"/>
              <a:buChar char="•"/>
            </a:pPr>
            <a:r>
              <a:rPr lang="en-US" sz="1800" dirty="0"/>
              <a:t>Continuous </a:t>
            </a:r>
            <a:r>
              <a:rPr lang="en-US" sz="1800" b="1" dirty="0">
                <a:solidFill>
                  <a:schemeClr val="accent2"/>
                </a:solidFill>
              </a:rPr>
              <a:t>advances in technology </a:t>
            </a:r>
            <a:r>
              <a:rPr lang="en-US" sz="1800" dirty="0"/>
              <a:t>and increasing adoption speed</a:t>
            </a:r>
          </a:p>
          <a:p>
            <a:pPr eaLnBrk="1" hangingPunct="1">
              <a:spcBef>
                <a:spcPts val="600"/>
              </a:spcBef>
              <a:spcAft>
                <a:spcPts val="600"/>
              </a:spcAft>
              <a:buClr>
                <a:srgbClr val="4B639C"/>
              </a:buClr>
              <a:buFont typeface="Arial" charset="0"/>
              <a:buChar char="•"/>
            </a:pPr>
            <a:r>
              <a:rPr lang="en-US" sz="1800" dirty="0"/>
              <a:t>Increasing focus on </a:t>
            </a:r>
            <a:r>
              <a:rPr lang="en-US" sz="1800" b="1" dirty="0">
                <a:solidFill>
                  <a:schemeClr val="accent2"/>
                </a:solidFill>
              </a:rPr>
              <a:t>physician leadership</a:t>
            </a:r>
            <a:r>
              <a:rPr lang="en-US" sz="1800" dirty="0"/>
              <a:t>, alignment and engagement</a:t>
            </a:r>
          </a:p>
          <a:p>
            <a:pPr eaLnBrk="1" hangingPunct="1">
              <a:spcBef>
                <a:spcPts val="600"/>
              </a:spcBef>
              <a:spcAft>
                <a:spcPts val="600"/>
              </a:spcAft>
              <a:buClr>
                <a:srgbClr val="4B639C"/>
              </a:buClr>
              <a:buFont typeface="Arial" charset="0"/>
              <a:buChar char="•"/>
            </a:pPr>
            <a:r>
              <a:rPr lang="en-US" sz="1800" dirty="0"/>
              <a:t>Challenging </a:t>
            </a:r>
            <a:r>
              <a:rPr lang="en-US" sz="1800" b="1" dirty="0">
                <a:solidFill>
                  <a:schemeClr val="accent2"/>
                </a:solidFill>
              </a:rPr>
              <a:t>variations</a:t>
            </a:r>
            <a:r>
              <a:rPr lang="en-US" sz="1800" dirty="0"/>
              <a:t> in care</a:t>
            </a:r>
          </a:p>
          <a:p>
            <a:pPr eaLnBrk="1" hangingPunct="1">
              <a:spcBef>
                <a:spcPts val="600"/>
              </a:spcBef>
              <a:spcAft>
                <a:spcPts val="600"/>
              </a:spcAft>
              <a:buClr>
                <a:srgbClr val="4B639C"/>
              </a:buClr>
              <a:buFont typeface="Arial" charset="0"/>
              <a:buChar char="•"/>
            </a:pPr>
            <a:r>
              <a:rPr lang="en-US" sz="1800" dirty="0"/>
              <a:t>Need for </a:t>
            </a:r>
            <a:r>
              <a:rPr lang="en-US" sz="1800" b="1" dirty="0">
                <a:solidFill>
                  <a:schemeClr val="accent2"/>
                </a:solidFill>
              </a:rPr>
              <a:t>clinical integration </a:t>
            </a:r>
            <a:r>
              <a:rPr lang="en-US" sz="1800" dirty="0"/>
              <a:t>and </a:t>
            </a:r>
            <a:r>
              <a:rPr lang="en-US" sz="1800" b="1" dirty="0">
                <a:solidFill>
                  <a:schemeClr val="accent2"/>
                </a:solidFill>
              </a:rPr>
              <a:t>care coordination </a:t>
            </a:r>
          </a:p>
          <a:p>
            <a:pPr eaLnBrk="1" hangingPunct="1">
              <a:spcBef>
                <a:spcPts val="600"/>
              </a:spcBef>
              <a:spcAft>
                <a:spcPts val="600"/>
              </a:spcAft>
              <a:buClr>
                <a:srgbClr val="4B639C"/>
              </a:buClr>
              <a:buFont typeface="Arial" charset="0"/>
              <a:buChar char="•"/>
            </a:pPr>
            <a:r>
              <a:rPr lang="en-US" sz="1800" dirty="0"/>
              <a:t>Growing demand for patient and family </a:t>
            </a:r>
            <a:r>
              <a:rPr lang="en-US" sz="1800" b="1" dirty="0">
                <a:solidFill>
                  <a:schemeClr val="accent2"/>
                </a:solidFill>
              </a:rPr>
              <a:t>engagement</a:t>
            </a:r>
          </a:p>
        </p:txBody>
      </p:sp>
      <p:sp>
        <p:nvSpPr>
          <p:cNvPr id="6" name="Text Box 3"/>
          <p:cNvSpPr txBox="1">
            <a:spLocks noChangeArrowheads="1"/>
          </p:cNvSpPr>
          <p:nvPr/>
        </p:nvSpPr>
        <p:spPr bwMode="auto">
          <a:xfrm>
            <a:off x="1066800" y="152400"/>
            <a:ext cx="805616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3000" b="1" dirty="0" smtClean="0">
                <a:solidFill>
                  <a:schemeClr val="bg1"/>
                </a:solidFill>
              </a:rPr>
              <a:t>Hospitals and Care Systems of the Future</a:t>
            </a:r>
            <a:endParaRPr lang="en-US" sz="3000" b="1" dirty="0">
              <a:solidFill>
                <a:schemeClr val="bg1"/>
              </a:solidFill>
            </a:endParaRPr>
          </a:p>
        </p:txBody>
      </p:sp>
      <p:sp>
        <p:nvSpPr>
          <p:cNvPr id="7" name="TextBox 6"/>
          <p:cNvSpPr txBox="1"/>
          <p:nvPr/>
        </p:nvSpPr>
        <p:spPr>
          <a:xfrm>
            <a:off x="990600" y="914400"/>
            <a:ext cx="8153400" cy="830997"/>
          </a:xfrm>
          <a:prstGeom prst="rect">
            <a:avLst/>
          </a:prstGeom>
          <a:noFill/>
        </p:spPr>
        <p:txBody>
          <a:bodyPr wrap="square" rtlCol="0">
            <a:spAutoFit/>
          </a:bodyPr>
          <a:lstStyle/>
          <a:p>
            <a:r>
              <a:rPr lang="en-US" dirty="0" smtClean="0"/>
              <a:t>Hospitals and care systems face many common challenges</a:t>
            </a:r>
            <a:endParaRPr lang="en-US" dirty="0"/>
          </a:p>
        </p:txBody>
      </p:sp>
    </p:spTree>
    <p:extLst>
      <p:ext uri="{BB962C8B-B14F-4D97-AF65-F5344CB8AC3E}">
        <p14:creationId xmlns:p14="http://schemas.microsoft.com/office/powerpoint/2010/main" val="161080188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7"/>
          <p:cNvSpPr>
            <a:spLocks noGrp="1"/>
          </p:cNvSpPr>
          <p:nvPr>
            <p:ph sz="half" idx="2"/>
          </p:nvPr>
        </p:nvSpPr>
        <p:spPr>
          <a:xfrm>
            <a:off x="1232555" y="1522413"/>
            <a:ext cx="7530445" cy="3963987"/>
          </a:xfrm>
        </p:spPr>
        <p:txBody>
          <a:bodyPr vert="horz" wrap="square" lIns="91440" tIns="45720" rIns="91440" bIns="45720" numCol="1" anchor="t" anchorCtr="0" compatLnSpc="1">
            <a:prstTxWarp prst="textNoShape">
              <a:avLst/>
            </a:prstTxWarp>
          </a:bodyPr>
          <a:lstStyle/>
          <a:p>
            <a:pPr marL="112713" lvl="1" indent="0">
              <a:spcBef>
                <a:spcPts val="600"/>
              </a:spcBef>
              <a:spcAft>
                <a:spcPts val="600"/>
              </a:spcAft>
              <a:buFont typeface="Arial" charset="0"/>
              <a:buNone/>
              <a:defRPr/>
            </a:pPr>
            <a:r>
              <a:rPr lang="en-US" sz="2800" b="1" dirty="0" smtClean="0">
                <a:solidFill>
                  <a:schemeClr val="tx1"/>
                </a:solidFill>
                <a:latin typeface="+mj-lt"/>
                <a:ea typeface="ＭＳ Ｐゴシック" pitchFamily="34" charset="-128"/>
              </a:rPr>
              <a:t>Must-do strategies to be adopted by all hospitals and care systems</a:t>
            </a:r>
          </a:p>
          <a:p>
            <a:pPr marL="569913" lvl="1" indent="-457200">
              <a:spcBef>
                <a:spcPts val="600"/>
              </a:spcBef>
              <a:spcAft>
                <a:spcPts val="1200"/>
              </a:spcAft>
              <a:defRPr/>
            </a:pPr>
            <a:r>
              <a:rPr lang="en-US" dirty="0" smtClean="0">
                <a:latin typeface="+mj-lt"/>
                <a:ea typeface="ＭＳ Ｐゴシック" pitchFamily="34" charset="-128"/>
              </a:rPr>
              <a:t>Second curve metrics measure success of the implemented strategies</a:t>
            </a:r>
          </a:p>
          <a:p>
            <a:pPr marL="112713" lvl="1" indent="0">
              <a:spcBef>
                <a:spcPts val="600"/>
              </a:spcBef>
              <a:spcAft>
                <a:spcPts val="600"/>
              </a:spcAft>
              <a:buFont typeface="Arial" charset="0"/>
              <a:buNone/>
              <a:defRPr/>
            </a:pPr>
            <a:r>
              <a:rPr lang="en-US" sz="2800" b="1" dirty="0" smtClean="0">
                <a:solidFill>
                  <a:schemeClr val="tx1"/>
                </a:solidFill>
                <a:latin typeface="+mj-lt"/>
                <a:ea typeface="ＭＳ Ｐゴシック" pitchFamily="34" charset="-128"/>
              </a:rPr>
              <a:t>Organizational core competencies that should be mastered</a:t>
            </a:r>
          </a:p>
          <a:p>
            <a:pPr marL="569913" lvl="1" indent="-457200">
              <a:spcBef>
                <a:spcPts val="600"/>
              </a:spcBef>
              <a:defRPr/>
            </a:pPr>
            <a:r>
              <a:rPr lang="en-US" dirty="0" smtClean="0">
                <a:latin typeface="+mj-lt"/>
                <a:ea typeface="ＭＳ Ｐゴシック" pitchFamily="34" charset="-128"/>
              </a:rPr>
              <a:t>Self-assessment questions to understand how well the competencies have been achieved</a:t>
            </a:r>
          </a:p>
        </p:txBody>
      </p:sp>
      <p:pic>
        <p:nvPicPr>
          <p:cNvPr id="10243" name="Picture 23" descr="AHA_ppt A ReverseLogo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86513"/>
            <a:ext cx="68580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Slide Number Placeholder 3"/>
          <p:cNvSpPr>
            <a:spLocks noGrp="1"/>
          </p:cNvSpPr>
          <p:nvPr>
            <p:ph type="sldNum" sz="quarter" idx="4294967295"/>
          </p:nvPr>
        </p:nvSpPr>
        <p:spPr bwMode="auto">
          <a:xfrm>
            <a:off x="7010400" y="66294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80FA7956-81CD-4C11-A375-98FAFF715450}" type="slidenum">
              <a:rPr lang="en-US" sz="1100">
                <a:latin typeface="Calibri" pitchFamily="34" charset="0"/>
              </a:rPr>
              <a:pPr eaLnBrk="1" hangingPunct="1"/>
              <a:t>4</a:t>
            </a:fld>
            <a:endParaRPr lang="en-US" sz="1100" dirty="0">
              <a:latin typeface="Calibri" pitchFamily="34" charset="0"/>
            </a:endParaRPr>
          </a:p>
        </p:txBody>
      </p:sp>
      <p:sp>
        <p:nvSpPr>
          <p:cNvPr id="7" name="Text Box 3"/>
          <p:cNvSpPr txBox="1">
            <a:spLocks noChangeArrowheads="1"/>
          </p:cNvSpPr>
          <p:nvPr/>
        </p:nvSpPr>
        <p:spPr bwMode="auto">
          <a:xfrm>
            <a:off x="1066800" y="152400"/>
            <a:ext cx="805616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3000" b="1" dirty="0" smtClean="0">
                <a:solidFill>
                  <a:schemeClr val="bg1"/>
                </a:solidFill>
              </a:rPr>
              <a:t>Hospitals and Care Systems of the Future</a:t>
            </a:r>
            <a:endParaRPr lang="en-US" sz="3000" b="1" dirty="0">
              <a:solidFill>
                <a:schemeClr val="bg1"/>
              </a:solidFill>
            </a:endParaRPr>
          </a:p>
        </p:txBody>
      </p:sp>
    </p:spTree>
    <p:extLst>
      <p:ext uri="{BB962C8B-B14F-4D97-AF65-F5344CB8AC3E}">
        <p14:creationId xmlns:p14="http://schemas.microsoft.com/office/powerpoint/2010/main" val="79194740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4294967295"/>
          </p:nvPr>
        </p:nvSpPr>
        <p:spPr bwMode="auto">
          <a:xfrm>
            <a:off x="7010400" y="66294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DA0BA73B-7ADB-4A47-A2A3-FE0927D1865A}" type="slidenum">
              <a:rPr lang="en-US" sz="1100">
                <a:latin typeface="Calibri" pitchFamily="34" charset="0"/>
              </a:rPr>
              <a:pPr eaLnBrk="1" hangingPunct="1"/>
              <a:t>5</a:t>
            </a:fld>
            <a:endParaRPr lang="en-US" sz="1100" dirty="0">
              <a:latin typeface="Calibri" pitchFamily="34" charset="0"/>
            </a:endParaRPr>
          </a:p>
        </p:txBody>
      </p:sp>
      <p:pic>
        <p:nvPicPr>
          <p:cNvPr id="16387" name="Picture 23" descr="AHA_ppt A ReverseLogo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86513"/>
            <a:ext cx="68580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3"/>
          <p:cNvSpPr txBox="1">
            <a:spLocks noChangeArrowheads="1"/>
          </p:cNvSpPr>
          <p:nvPr/>
        </p:nvSpPr>
        <p:spPr bwMode="auto">
          <a:xfrm>
            <a:off x="1087835" y="177225"/>
            <a:ext cx="80561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3200" b="1" dirty="0">
                <a:solidFill>
                  <a:schemeClr val="bg1"/>
                </a:solidFill>
              </a:rPr>
              <a:t>First Curve to Second Curve Markets</a:t>
            </a:r>
          </a:p>
        </p:txBody>
      </p:sp>
      <p:grpSp>
        <p:nvGrpSpPr>
          <p:cNvPr id="16389" name="Group 1"/>
          <p:cNvGrpSpPr>
            <a:grpSpLocks noChangeAspect="1"/>
          </p:cNvGrpSpPr>
          <p:nvPr/>
        </p:nvGrpSpPr>
        <p:grpSpPr bwMode="auto">
          <a:xfrm>
            <a:off x="1371600" y="1219200"/>
            <a:ext cx="7223125" cy="4881563"/>
            <a:chOff x="762000" y="1117600"/>
            <a:chExt cx="8077200" cy="5459413"/>
          </a:xfrm>
        </p:grpSpPr>
        <p:pic>
          <p:nvPicPr>
            <p:cNvPr id="16390" name="Picture 1033" descr="graph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117600"/>
              <a:ext cx="8077200" cy="545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032" descr="Lef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1900" y="1981200"/>
              <a:ext cx="2838450"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037" descr="TheGa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1000" y="3657600"/>
              <a:ext cx="1447800"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032" descr="Righ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10250" y="1412875"/>
              <a:ext cx="27813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8558127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8001000" y="6166155"/>
            <a:ext cx="1143000" cy="69184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p:txBody>
      </p:sp>
      <p:sp>
        <p:nvSpPr>
          <p:cNvPr id="19458" name="Title 1"/>
          <p:cNvSpPr>
            <a:spLocks noGrp="1"/>
          </p:cNvSpPr>
          <p:nvPr>
            <p:ph type="title"/>
          </p:nvPr>
        </p:nvSpPr>
        <p:spPr bwMode="auto">
          <a:xfrm>
            <a:off x="990600" y="-76200"/>
            <a:ext cx="8153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dirty="0" smtClean="0"/>
              <a:t>Must-Do Strategies and Core Competencies</a:t>
            </a:r>
          </a:p>
        </p:txBody>
      </p:sp>
      <p:sp>
        <p:nvSpPr>
          <p:cNvPr id="14" name="AutoShape 2"/>
          <p:cNvSpPr>
            <a:spLocks noChangeArrowheads="1"/>
          </p:cNvSpPr>
          <p:nvPr/>
        </p:nvSpPr>
        <p:spPr bwMode="auto">
          <a:xfrm>
            <a:off x="556633" y="2037422"/>
            <a:ext cx="4146907" cy="4389120"/>
          </a:xfrm>
          <a:prstGeom prst="roundRect">
            <a:avLst>
              <a:gd name="adj" fmla="val 16667"/>
            </a:avLst>
          </a:prstGeom>
          <a:solidFill>
            <a:srgbClr val="25408B"/>
          </a:solidFill>
          <a:ln>
            <a:headEnd/>
            <a:tailEnd/>
          </a:ln>
        </p:spPr>
        <p:style>
          <a:lnRef idx="0">
            <a:schemeClr val="accent2"/>
          </a:lnRef>
          <a:fillRef idx="3">
            <a:schemeClr val="accent2"/>
          </a:fillRef>
          <a:effectRef idx="3">
            <a:schemeClr val="accent2"/>
          </a:effectRef>
          <a:fontRef idx="minor">
            <a:schemeClr val="lt1"/>
          </a:fontRef>
        </p:style>
        <p:txBody>
          <a:bodyPr tIns="18288" bIns="18288"/>
          <a:lstStyle>
            <a:lvl1pPr marL="169863" indent="-169863" eaLnBrk="0" hangingPunct="0">
              <a:defRPr>
                <a:solidFill>
                  <a:schemeClr val="tx1"/>
                </a:solidFill>
                <a:latin typeface="Arial" charset="0"/>
                <a:ea typeface="MS PGothic" pitchFamily="34" charset="-128"/>
              </a:defRPr>
            </a:lvl1pPr>
            <a:lvl2pPr marL="225425" indent="-225425"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lvl="1" eaLnBrk="1" fontAlgn="base" hangingPunct="1">
              <a:spcBef>
                <a:spcPct val="0"/>
              </a:spcBef>
              <a:spcAft>
                <a:spcPct val="25000"/>
              </a:spcAft>
              <a:buFont typeface="Arial" charset="0"/>
              <a:buAutoNum type="arabicPeriod"/>
            </a:pPr>
            <a:r>
              <a:rPr lang="en-US" sz="1400" b="1" i="1" dirty="0">
                <a:solidFill>
                  <a:srgbClr val="FFFF00"/>
                </a:solidFill>
              </a:rPr>
              <a:t>  </a:t>
            </a:r>
            <a:r>
              <a:rPr lang="en-US" sz="1600" b="1" i="1" dirty="0">
                <a:solidFill>
                  <a:srgbClr val="FFFF00"/>
                </a:solidFill>
              </a:rPr>
              <a:t>Clinician-hospital alignment</a:t>
            </a:r>
          </a:p>
          <a:p>
            <a:pPr lvl="1" eaLnBrk="1" fontAlgn="base" hangingPunct="1">
              <a:spcBef>
                <a:spcPct val="0"/>
              </a:spcBef>
              <a:spcAft>
                <a:spcPct val="25000"/>
              </a:spcAft>
              <a:buFont typeface="Arial" charset="0"/>
              <a:buAutoNum type="arabicPeriod"/>
            </a:pPr>
            <a:r>
              <a:rPr lang="en-US" sz="1600" b="1" i="1" dirty="0">
                <a:solidFill>
                  <a:srgbClr val="FFFF00"/>
                </a:solidFill>
              </a:rPr>
              <a:t>  Quality and patient safety</a:t>
            </a:r>
          </a:p>
          <a:p>
            <a:pPr lvl="1" eaLnBrk="1" fontAlgn="base" hangingPunct="1">
              <a:spcBef>
                <a:spcPct val="0"/>
              </a:spcBef>
              <a:spcAft>
                <a:spcPct val="25000"/>
              </a:spcAft>
              <a:buFont typeface="Arial" charset="0"/>
              <a:buAutoNum type="arabicPeriod"/>
            </a:pPr>
            <a:r>
              <a:rPr lang="en-US" sz="1600" b="1" i="1" dirty="0">
                <a:solidFill>
                  <a:srgbClr val="FFFF00"/>
                </a:solidFill>
              </a:rPr>
              <a:t>  Efficiency through productivity </a:t>
            </a:r>
            <a:br>
              <a:rPr lang="en-US" sz="1600" b="1" i="1" dirty="0">
                <a:solidFill>
                  <a:srgbClr val="FFFF00"/>
                </a:solidFill>
              </a:rPr>
            </a:br>
            <a:r>
              <a:rPr lang="en-US" sz="1600" b="1" i="1" dirty="0">
                <a:solidFill>
                  <a:srgbClr val="FFFF00"/>
                </a:solidFill>
              </a:rPr>
              <a:t>  and financial management</a:t>
            </a:r>
          </a:p>
          <a:p>
            <a:pPr lvl="1" eaLnBrk="1" fontAlgn="base" hangingPunct="1">
              <a:spcBef>
                <a:spcPct val="0"/>
              </a:spcBef>
              <a:spcAft>
                <a:spcPct val="25000"/>
              </a:spcAft>
              <a:buFont typeface="Arial" charset="0"/>
              <a:buAutoNum type="arabicPeriod"/>
            </a:pPr>
            <a:r>
              <a:rPr lang="en-US" sz="1600" b="1" i="1" dirty="0">
                <a:solidFill>
                  <a:srgbClr val="FFFF00"/>
                </a:solidFill>
              </a:rPr>
              <a:t>  Integrated information systems</a:t>
            </a:r>
          </a:p>
          <a:p>
            <a:pPr lvl="1" eaLnBrk="1" fontAlgn="base" hangingPunct="1">
              <a:spcBef>
                <a:spcPct val="0"/>
              </a:spcBef>
              <a:spcAft>
                <a:spcPct val="25000"/>
              </a:spcAft>
              <a:buFont typeface="Arial" charset="0"/>
              <a:buAutoNum type="arabicPeriod"/>
            </a:pPr>
            <a:r>
              <a:rPr lang="en-US" sz="1600" dirty="0">
                <a:solidFill>
                  <a:srgbClr val="FFFFFF"/>
                </a:solidFill>
              </a:rPr>
              <a:t>  Integrated provider networks</a:t>
            </a:r>
          </a:p>
          <a:p>
            <a:pPr lvl="1" eaLnBrk="1" fontAlgn="base" hangingPunct="1">
              <a:spcBef>
                <a:spcPct val="0"/>
              </a:spcBef>
              <a:spcAft>
                <a:spcPct val="25000"/>
              </a:spcAft>
              <a:buFont typeface="Arial" charset="0"/>
              <a:buAutoNum type="arabicPeriod"/>
            </a:pPr>
            <a:r>
              <a:rPr lang="en-US" sz="1600" dirty="0">
                <a:solidFill>
                  <a:srgbClr val="FFFFFF"/>
                </a:solidFill>
              </a:rPr>
              <a:t>  Engaged employees &amp;   </a:t>
            </a:r>
            <a:br>
              <a:rPr lang="en-US" sz="1600" dirty="0">
                <a:solidFill>
                  <a:srgbClr val="FFFFFF"/>
                </a:solidFill>
              </a:rPr>
            </a:br>
            <a:r>
              <a:rPr lang="en-US" sz="1600" dirty="0">
                <a:solidFill>
                  <a:srgbClr val="FFFFFF"/>
                </a:solidFill>
              </a:rPr>
              <a:t>  physicians</a:t>
            </a:r>
          </a:p>
          <a:p>
            <a:pPr lvl="1" eaLnBrk="1" fontAlgn="base" hangingPunct="1">
              <a:spcBef>
                <a:spcPct val="0"/>
              </a:spcBef>
              <a:spcAft>
                <a:spcPct val="25000"/>
              </a:spcAft>
              <a:buFont typeface="Arial" charset="0"/>
              <a:buAutoNum type="arabicPeriod"/>
            </a:pPr>
            <a:r>
              <a:rPr lang="en-US" sz="1600" dirty="0">
                <a:solidFill>
                  <a:srgbClr val="FFFFFF"/>
                </a:solidFill>
              </a:rPr>
              <a:t>  Strengthening finances</a:t>
            </a:r>
          </a:p>
          <a:p>
            <a:pPr lvl="1" eaLnBrk="1" fontAlgn="base" hangingPunct="1">
              <a:spcBef>
                <a:spcPct val="0"/>
              </a:spcBef>
              <a:spcAft>
                <a:spcPct val="25000"/>
              </a:spcAft>
              <a:buFont typeface="Arial" charset="0"/>
              <a:buAutoNum type="arabicPeriod"/>
            </a:pPr>
            <a:r>
              <a:rPr lang="en-US" sz="1600" dirty="0">
                <a:solidFill>
                  <a:srgbClr val="FFFFFF"/>
                </a:solidFill>
              </a:rPr>
              <a:t>  Payer-provider partnerships</a:t>
            </a:r>
          </a:p>
          <a:p>
            <a:pPr lvl="1" eaLnBrk="1" fontAlgn="base" hangingPunct="1">
              <a:spcBef>
                <a:spcPct val="0"/>
              </a:spcBef>
              <a:spcAft>
                <a:spcPct val="25000"/>
              </a:spcAft>
              <a:buFont typeface="Arial" charset="0"/>
              <a:buAutoNum type="arabicPeriod"/>
            </a:pPr>
            <a:r>
              <a:rPr lang="en-US" sz="1600" dirty="0">
                <a:solidFill>
                  <a:srgbClr val="FFFFFF"/>
                </a:solidFill>
              </a:rPr>
              <a:t>  Scenario-based planning</a:t>
            </a:r>
          </a:p>
          <a:p>
            <a:pPr lvl="1" eaLnBrk="1" fontAlgn="base" hangingPunct="1">
              <a:spcBef>
                <a:spcPct val="0"/>
              </a:spcBef>
              <a:spcAft>
                <a:spcPct val="65000"/>
              </a:spcAft>
              <a:buFont typeface="Arial" charset="0"/>
              <a:buAutoNum type="arabicPeriod"/>
            </a:pPr>
            <a:r>
              <a:rPr lang="en-US" sz="1600" dirty="0">
                <a:solidFill>
                  <a:srgbClr val="FFFFFF"/>
                </a:solidFill>
              </a:rPr>
              <a:t> Population health improvement</a:t>
            </a:r>
          </a:p>
          <a:p>
            <a:pPr algn="ctr" eaLnBrk="1" fontAlgn="base" hangingPunct="1">
              <a:lnSpc>
                <a:spcPct val="90000"/>
              </a:lnSpc>
              <a:spcBef>
                <a:spcPct val="0"/>
              </a:spcBef>
              <a:spcAft>
                <a:spcPct val="0"/>
              </a:spcAft>
            </a:pPr>
            <a:r>
              <a:rPr lang="en-US" sz="1600" b="1" dirty="0">
                <a:solidFill>
                  <a:srgbClr val="FFFF00"/>
                </a:solidFill>
              </a:rPr>
              <a:t>Organizational culture enables strategy execution</a:t>
            </a:r>
            <a:endParaRPr lang="en-US" sz="1600" dirty="0">
              <a:solidFill>
                <a:srgbClr val="FFFFFF"/>
              </a:solidFill>
            </a:endParaRPr>
          </a:p>
        </p:txBody>
      </p:sp>
      <p:sp>
        <p:nvSpPr>
          <p:cNvPr id="15" name="AutoShape 4"/>
          <p:cNvSpPr>
            <a:spLocks noChangeArrowheads="1"/>
          </p:cNvSpPr>
          <p:nvPr/>
        </p:nvSpPr>
        <p:spPr bwMode="auto">
          <a:xfrm>
            <a:off x="5055219" y="2037422"/>
            <a:ext cx="4012581" cy="4389120"/>
          </a:xfrm>
          <a:prstGeom prst="roundRect">
            <a:avLst>
              <a:gd name="adj" fmla="val 16667"/>
            </a:avLst>
          </a:prstGeom>
          <a:solidFill>
            <a:srgbClr val="7A0000"/>
          </a:solidFill>
          <a:ln>
            <a:headEnd/>
            <a:tailEnd/>
          </a:ln>
        </p:spPr>
        <p:style>
          <a:lnRef idx="0">
            <a:schemeClr val="accent1"/>
          </a:lnRef>
          <a:fillRef idx="3">
            <a:schemeClr val="accent1"/>
          </a:fillRef>
          <a:effectRef idx="3">
            <a:schemeClr val="accent1"/>
          </a:effectRef>
          <a:fontRef idx="minor">
            <a:schemeClr val="lt1"/>
          </a:fontRef>
        </p:style>
        <p:txBody>
          <a:bodyPr tIns="18288" bIns="18288"/>
          <a:lstStyle>
            <a:lvl1pPr marL="342900" indent="-342900" eaLnBrk="0" hangingPunct="0">
              <a:defRPr>
                <a:solidFill>
                  <a:schemeClr val="tx1"/>
                </a:solidFill>
                <a:latin typeface="Arial" charset="0"/>
                <a:ea typeface="MS PGothic" pitchFamily="34" charset="-128"/>
              </a:defRPr>
            </a:lvl1pPr>
            <a:lvl2pPr marL="339725" indent="-225425"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lvl="1" eaLnBrk="1" fontAlgn="base" hangingPunct="1">
              <a:spcBef>
                <a:spcPct val="0"/>
              </a:spcBef>
              <a:spcAft>
                <a:spcPts val="700"/>
              </a:spcAft>
              <a:buFont typeface="Arial" charset="0"/>
              <a:buAutoNum type="arabicPeriod"/>
            </a:pPr>
            <a:r>
              <a:rPr lang="en-US" sz="1600" dirty="0">
                <a:solidFill>
                  <a:srgbClr val="FFFFFF"/>
                </a:solidFill>
              </a:rPr>
              <a:t>Design and implementation </a:t>
            </a:r>
            <a:br>
              <a:rPr lang="en-US" sz="1600" dirty="0">
                <a:solidFill>
                  <a:srgbClr val="FFFFFF"/>
                </a:solidFill>
              </a:rPr>
            </a:br>
            <a:r>
              <a:rPr lang="en-US" sz="1600" dirty="0">
                <a:solidFill>
                  <a:srgbClr val="FFFFFF"/>
                </a:solidFill>
              </a:rPr>
              <a:t>of patient-centered, </a:t>
            </a:r>
            <a:br>
              <a:rPr lang="en-US" sz="1600" dirty="0">
                <a:solidFill>
                  <a:srgbClr val="FFFFFF"/>
                </a:solidFill>
              </a:rPr>
            </a:br>
            <a:r>
              <a:rPr lang="en-US" sz="1600" dirty="0">
                <a:solidFill>
                  <a:srgbClr val="FFFFFF"/>
                </a:solidFill>
              </a:rPr>
              <a:t>integrated care</a:t>
            </a:r>
          </a:p>
          <a:p>
            <a:pPr lvl="1" eaLnBrk="1" fontAlgn="base" hangingPunct="1">
              <a:spcBef>
                <a:spcPct val="0"/>
              </a:spcBef>
              <a:spcAft>
                <a:spcPts val="700"/>
              </a:spcAft>
              <a:buFont typeface="Arial" charset="0"/>
              <a:buAutoNum type="arabicPeriod"/>
            </a:pPr>
            <a:r>
              <a:rPr lang="en-US" sz="1600" dirty="0">
                <a:solidFill>
                  <a:srgbClr val="FFFFFF"/>
                </a:solidFill>
              </a:rPr>
              <a:t>Creation of accountable governance &amp; leadership</a:t>
            </a:r>
          </a:p>
          <a:p>
            <a:pPr lvl="1" eaLnBrk="1" fontAlgn="base" hangingPunct="1">
              <a:spcBef>
                <a:spcPct val="0"/>
              </a:spcBef>
              <a:spcAft>
                <a:spcPts val="700"/>
              </a:spcAft>
              <a:buFont typeface="Arial" charset="0"/>
              <a:buAutoNum type="arabicPeriod"/>
            </a:pPr>
            <a:r>
              <a:rPr lang="en-US" sz="1600" dirty="0">
                <a:solidFill>
                  <a:srgbClr val="FFFFFF"/>
                </a:solidFill>
              </a:rPr>
              <a:t>Strategic planning in an unstable environment</a:t>
            </a:r>
          </a:p>
          <a:p>
            <a:pPr lvl="1" eaLnBrk="1" fontAlgn="base" hangingPunct="1">
              <a:spcBef>
                <a:spcPct val="0"/>
              </a:spcBef>
              <a:spcAft>
                <a:spcPts val="700"/>
              </a:spcAft>
              <a:buFont typeface="Arial" charset="0"/>
              <a:buAutoNum type="arabicPeriod"/>
            </a:pPr>
            <a:r>
              <a:rPr lang="en-US" sz="1600" dirty="0">
                <a:solidFill>
                  <a:srgbClr val="FFFFFF"/>
                </a:solidFill>
              </a:rPr>
              <a:t>Internal &amp; external collaboration</a:t>
            </a:r>
          </a:p>
          <a:p>
            <a:pPr lvl="1" eaLnBrk="1" fontAlgn="base" hangingPunct="1">
              <a:spcBef>
                <a:spcPct val="0"/>
              </a:spcBef>
              <a:spcAft>
                <a:spcPts val="700"/>
              </a:spcAft>
              <a:buFont typeface="Arial" charset="0"/>
              <a:buAutoNum type="arabicPeriod"/>
            </a:pPr>
            <a:r>
              <a:rPr lang="en-US" sz="1600" dirty="0">
                <a:solidFill>
                  <a:srgbClr val="FFFFFF"/>
                </a:solidFill>
              </a:rPr>
              <a:t>Financial stewardship and enterprise risk management</a:t>
            </a:r>
          </a:p>
          <a:p>
            <a:pPr lvl="1" eaLnBrk="1" fontAlgn="base" hangingPunct="1">
              <a:spcBef>
                <a:spcPct val="0"/>
              </a:spcBef>
              <a:spcAft>
                <a:spcPts val="700"/>
              </a:spcAft>
              <a:buFont typeface="Arial" charset="0"/>
              <a:buAutoNum type="arabicPeriod"/>
            </a:pPr>
            <a:r>
              <a:rPr lang="en-US" sz="1600" dirty="0">
                <a:solidFill>
                  <a:srgbClr val="FFFFFF"/>
                </a:solidFill>
              </a:rPr>
              <a:t>Engagement of employees’ </a:t>
            </a:r>
            <a:br>
              <a:rPr lang="en-US" sz="1600" dirty="0">
                <a:solidFill>
                  <a:srgbClr val="FFFFFF"/>
                </a:solidFill>
              </a:rPr>
            </a:br>
            <a:r>
              <a:rPr lang="en-US" sz="1600" dirty="0">
                <a:solidFill>
                  <a:srgbClr val="FFFFFF"/>
                </a:solidFill>
              </a:rPr>
              <a:t>full potential</a:t>
            </a:r>
          </a:p>
          <a:p>
            <a:pPr lvl="1" eaLnBrk="1" fontAlgn="base" hangingPunct="1">
              <a:spcBef>
                <a:spcPct val="0"/>
              </a:spcBef>
              <a:spcAft>
                <a:spcPts val="700"/>
              </a:spcAft>
              <a:buFont typeface="Arial" charset="0"/>
              <a:buAutoNum type="arabicPeriod"/>
            </a:pPr>
            <a:r>
              <a:rPr lang="en-US" sz="1600" dirty="0">
                <a:solidFill>
                  <a:srgbClr val="FFFFFF"/>
                </a:solidFill>
              </a:rPr>
              <a:t>Utilization of electronic data for performance improvement</a:t>
            </a:r>
          </a:p>
        </p:txBody>
      </p:sp>
      <p:sp>
        <p:nvSpPr>
          <p:cNvPr id="16" name="AutoShape 5"/>
          <p:cNvSpPr>
            <a:spLocks noChangeArrowheads="1"/>
          </p:cNvSpPr>
          <p:nvPr/>
        </p:nvSpPr>
        <p:spPr bwMode="auto">
          <a:xfrm>
            <a:off x="5195892" y="1219200"/>
            <a:ext cx="3871908" cy="735459"/>
          </a:xfrm>
          <a:prstGeom prst="roundRect">
            <a:avLst>
              <a:gd name="adj" fmla="val 16667"/>
            </a:avLst>
          </a:prstGeom>
          <a:solidFill>
            <a:srgbClr val="7A0000"/>
          </a:solidFill>
          <a:ln>
            <a:headEnd/>
            <a:tailEnd/>
          </a:ln>
        </p:spPr>
        <p:style>
          <a:lnRef idx="0">
            <a:schemeClr val="accent1"/>
          </a:lnRef>
          <a:fillRef idx="3">
            <a:schemeClr val="accent1"/>
          </a:fillRef>
          <a:effectRef idx="3">
            <a:schemeClr val="accent1"/>
          </a:effectRef>
          <a:fontRef idx="minor">
            <a:schemeClr val="lt1"/>
          </a:fontRef>
        </p:style>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base" hangingPunct="1">
              <a:lnSpc>
                <a:spcPct val="95000"/>
              </a:lnSpc>
              <a:spcBef>
                <a:spcPct val="0"/>
              </a:spcBef>
              <a:spcAft>
                <a:spcPct val="0"/>
              </a:spcAft>
            </a:pPr>
            <a:r>
              <a:rPr lang="en-US" sz="2000" b="1" dirty="0">
                <a:solidFill>
                  <a:srgbClr val="FFFFFF"/>
                </a:solidFill>
              </a:rPr>
              <a:t>Development of Core Competencies</a:t>
            </a:r>
            <a:endParaRPr lang="en-US" sz="2000" dirty="0">
              <a:solidFill>
                <a:srgbClr val="FFFFFF"/>
              </a:solidFill>
            </a:endParaRPr>
          </a:p>
        </p:txBody>
      </p:sp>
      <p:sp>
        <p:nvSpPr>
          <p:cNvPr id="17" name="AutoShape 3"/>
          <p:cNvSpPr>
            <a:spLocks noChangeArrowheads="1"/>
          </p:cNvSpPr>
          <p:nvPr/>
        </p:nvSpPr>
        <p:spPr bwMode="auto">
          <a:xfrm>
            <a:off x="556633" y="1219200"/>
            <a:ext cx="4146907" cy="756472"/>
          </a:xfrm>
          <a:prstGeom prst="roundRect">
            <a:avLst>
              <a:gd name="adj" fmla="val 16667"/>
            </a:avLst>
          </a:prstGeom>
          <a:solidFill>
            <a:srgbClr val="25408B"/>
          </a:solidFill>
          <a:ln>
            <a:headEnd/>
            <a:tailEnd/>
          </a:ln>
        </p:spPr>
        <p:style>
          <a:lnRef idx="0">
            <a:schemeClr val="accent2"/>
          </a:lnRef>
          <a:fillRef idx="3">
            <a:schemeClr val="accent2"/>
          </a:fillRef>
          <a:effectRef idx="3">
            <a:schemeClr val="accent2"/>
          </a:effectRef>
          <a:fontRef idx="minor">
            <a:schemeClr val="lt1"/>
          </a:fontRef>
        </p:style>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base" hangingPunct="1">
              <a:lnSpc>
                <a:spcPct val="95000"/>
              </a:lnSpc>
              <a:spcBef>
                <a:spcPct val="0"/>
              </a:spcBef>
              <a:spcAft>
                <a:spcPct val="0"/>
              </a:spcAft>
            </a:pPr>
            <a:r>
              <a:rPr lang="en-US" sz="2000" b="1" dirty="0">
                <a:solidFill>
                  <a:srgbClr val="FFFFFF"/>
                </a:solidFill>
              </a:rPr>
              <a:t>Adoption of Must-Do </a:t>
            </a:r>
          </a:p>
          <a:p>
            <a:pPr algn="ctr" eaLnBrk="1" fontAlgn="base" hangingPunct="1">
              <a:lnSpc>
                <a:spcPct val="95000"/>
              </a:lnSpc>
              <a:spcBef>
                <a:spcPct val="0"/>
              </a:spcBef>
              <a:spcAft>
                <a:spcPct val="0"/>
              </a:spcAft>
            </a:pPr>
            <a:r>
              <a:rPr lang="en-US" sz="2000" b="1" dirty="0">
                <a:solidFill>
                  <a:srgbClr val="FFFFFF"/>
                </a:solidFill>
              </a:rPr>
              <a:t>Strategies</a:t>
            </a:r>
            <a:endParaRPr lang="en-US" sz="2400" dirty="0">
              <a:solidFill>
                <a:srgbClr val="FFFFFF"/>
              </a:solidFill>
            </a:endParaRPr>
          </a:p>
        </p:txBody>
      </p:sp>
      <p:sp>
        <p:nvSpPr>
          <p:cNvPr id="19473" name="Right Arrow 15"/>
          <p:cNvSpPr>
            <a:spLocks noChangeArrowheads="1"/>
          </p:cNvSpPr>
          <p:nvPr/>
        </p:nvSpPr>
        <p:spPr bwMode="auto">
          <a:xfrm>
            <a:off x="4722233" y="1302680"/>
            <a:ext cx="563563" cy="588963"/>
          </a:xfrm>
          <a:prstGeom prst="rightArrow">
            <a:avLst>
              <a:gd name="adj1" fmla="val 50000"/>
              <a:gd name="adj2" fmla="val 50000"/>
            </a:avLst>
          </a:prstGeom>
          <a:solidFill>
            <a:schemeClr val="tx1"/>
          </a:solidFill>
          <a:ln w="9525">
            <a:solidFill>
              <a:schemeClr val="tx1"/>
            </a:solidFill>
            <a:round/>
            <a:headEnd/>
            <a:tailEnd/>
          </a:ln>
        </p:spPr>
        <p:txBody>
          <a:bodyPr/>
          <a:lstStyle/>
          <a:p>
            <a:pPr algn="ctr" eaLnBrk="0" fontAlgn="base" hangingPunct="0">
              <a:spcBef>
                <a:spcPct val="0"/>
              </a:spcBef>
              <a:spcAft>
                <a:spcPct val="0"/>
              </a:spcAft>
            </a:pPr>
            <a:endParaRPr lang="en-US" sz="2400" dirty="0">
              <a:solidFill>
                <a:srgbClr val="000000"/>
              </a:solidFill>
            </a:endParaRPr>
          </a:p>
        </p:txBody>
      </p:sp>
    </p:spTree>
    <p:extLst>
      <p:ext uri="{BB962C8B-B14F-4D97-AF65-F5344CB8AC3E}">
        <p14:creationId xmlns:p14="http://schemas.microsoft.com/office/powerpoint/2010/main" val="17220478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3"/>
          <p:cNvSpPr txBox="1">
            <a:spLocks noChangeArrowheads="1"/>
          </p:cNvSpPr>
          <p:nvPr/>
        </p:nvSpPr>
        <p:spPr bwMode="auto">
          <a:xfrm>
            <a:off x="990600" y="-76200"/>
            <a:ext cx="860901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3200" b="1" dirty="0" smtClean="0">
                <a:solidFill>
                  <a:schemeClr val="bg1"/>
                </a:solidFill>
              </a:rPr>
              <a:t>Second Curve Evaluation Metrics:  Summary</a:t>
            </a:r>
            <a:endParaRPr lang="en-US" sz="3200" b="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484155494"/>
              </p:ext>
            </p:extLst>
          </p:nvPr>
        </p:nvGraphicFramePr>
        <p:xfrm>
          <a:off x="1143000" y="1066805"/>
          <a:ext cx="7848600" cy="5647276"/>
        </p:xfrm>
        <a:graphic>
          <a:graphicData uri="http://schemas.openxmlformats.org/drawingml/2006/table">
            <a:tbl>
              <a:tblPr firstRow="1" bandRow="1">
                <a:tableStyleId>{5C22544A-7EE6-4342-B048-85BDC9FD1C3A}</a:tableStyleId>
              </a:tblPr>
              <a:tblGrid>
                <a:gridCol w="7848600"/>
              </a:tblGrid>
              <a:tr h="2623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solidFill>
                            <a:schemeClr val="bg1"/>
                          </a:solidFill>
                        </a:rPr>
                        <a:t>Strategy #1:  </a:t>
                      </a:r>
                      <a:r>
                        <a:rPr lang="en-US" sz="1300" b="1" u="sng" dirty="0" smtClean="0">
                          <a:solidFill>
                            <a:schemeClr val="bg1"/>
                          </a:solidFill>
                        </a:rPr>
                        <a:t>Aligning</a:t>
                      </a:r>
                      <a:r>
                        <a:rPr lang="en-US" sz="1300" b="1" dirty="0" smtClean="0">
                          <a:solidFill>
                            <a:schemeClr val="bg1"/>
                          </a:solidFill>
                        </a:rPr>
                        <a:t> Hospitals, Physicians and Other Providers Across the Continuum of Care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r>
              <a:tr h="234770">
                <a:tc>
                  <a:txBody>
                    <a:bodyPr/>
                    <a:lstStyle/>
                    <a:p>
                      <a:r>
                        <a:rPr lang="en-US" sz="1100" i="1" dirty="0" smtClean="0">
                          <a:latin typeface="+mj-lt"/>
                        </a:rPr>
                        <a:t>Percentage of aligned and engaged physicians</a:t>
                      </a:r>
                      <a:endParaRPr lang="en-US" sz="1100" i="1" dirty="0">
                        <a:latin typeface="+mj-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33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1" u="none" strike="noStrike" kern="1200" baseline="0" dirty="0" smtClean="0">
                          <a:solidFill>
                            <a:schemeClr val="dk1"/>
                          </a:solidFill>
                          <a:latin typeface="+mj-lt"/>
                          <a:ea typeface="+mn-ea"/>
                          <a:cs typeface="+mn-cs"/>
                        </a:rPr>
                        <a:t>Percentage of physician and other clinical provider contracts containing performance and efficiency incentives aligned with ACO-type incentives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4770">
                <a:tc>
                  <a:txBody>
                    <a:bodyPr/>
                    <a:lstStyle/>
                    <a:p>
                      <a:r>
                        <a:rPr lang="en-US" sz="1100" b="0" i="1" u="none" strike="noStrike" baseline="0" dirty="0" smtClean="0">
                          <a:solidFill>
                            <a:srgbClr val="221E1F"/>
                          </a:solidFill>
                          <a:latin typeface="+mj-lt"/>
                        </a:rPr>
                        <a:t>Availability of non-acute services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4770">
                <a:tc>
                  <a:txBody>
                    <a:bodyPr/>
                    <a:lstStyle/>
                    <a:p>
                      <a:r>
                        <a:rPr lang="en-US" sz="1100" b="0" i="1" u="none" strike="noStrike" baseline="0" dirty="0" smtClean="0">
                          <a:solidFill>
                            <a:srgbClr val="221E1F"/>
                          </a:solidFill>
                          <a:latin typeface="+mj-lt"/>
                        </a:rPr>
                        <a:t>Distribution of shared savings/performance bonuses/gains to aligned physicians and clinicians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4770">
                <a:tc>
                  <a:txBody>
                    <a:bodyPr/>
                    <a:lstStyle/>
                    <a:p>
                      <a:r>
                        <a:rPr lang="en-US" sz="1100" b="0" i="1" u="none" strike="noStrike" baseline="0" dirty="0" smtClean="0">
                          <a:solidFill>
                            <a:srgbClr val="221E1F"/>
                          </a:solidFill>
                          <a:latin typeface="+mj-lt"/>
                        </a:rPr>
                        <a:t>Number of covered lives accountable for population health (e.g., ACO/patient-centered medical homes)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4770">
                <a:tc>
                  <a:txBody>
                    <a:bodyPr/>
                    <a:lstStyle/>
                    <a:p>
                      <a:r>
                        <a:rPr lang="en-US" sz="1100" b="0" i="1" u="none" strike="noStrike" baseline="0" dirty="0" smtClean="0">
                          <a:solidFill>
                            <a:srgbClr val="221E1F"/>
                          </a:solidFill>
                          <a:latin typeface="+mj-lt"/>
                        </a:rPr>
                        <a:t>Percentage of clinicians in leadership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23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solidFill>
                            <a:schemeClr val="bg1"/>
                          </a:solidFill>
                        </a:rPr>
                        <a:t>Strategy #2:  Utilizing Evidence-Based Practices to Improve </a:t>
                      </a:r>
                      <a:r>
                        <a:rPr lang="en-US" sz="1300" b="1" u="sng" dirty="0" smtClean="0">
                          <a:solidFill>
                            <a:schemeClr val="bg1"/>
                          </a:solidFill>
                        </a:rPr>
                        <a:t>Quality and Patient Safety</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r>
              <a:tr h="234770">
                <a:tc>
                  <a:txBody>
                    <a:bodyPr/>
                    <a:lstStyle/>
                    <a:p>
                      <a:r>
                        <a:rPr lang="en-US" sz="1100" b="0" i="1" u="none" strike="noStrike" kern="1200" baseline="0" dirty="0" smtClean="0">
                          <a:solidFill>
                            <a:schemeClr val="dk1"/>
                          </a:solidFill>
                          <a:latin typeface="+mn-lt"/>
                          <a:ea typeface="+mn-ea"/>
                          <a:cs typeface="+mn-cs"/>
                        </a:rPr>
                        <a:t>Effective measurement and management of care transitions </a:t>
                      </a:r>
                      <a:r>
                        <a:rPr lang="en-US" sz="1100" b="0" i="0" u="none" strike="noStrike" kern="1200" baseline="0" dirty="0" smtClean="0">
                          <a:solidFill>
                            <a:schemeClr val="dk1"/>
                          </a:solidFill>
                          <a:latin typeface="+mn-lt"/>
                          <a:ea typeface="+mn-ea"/>
                          <a:cs typeface="+mn-cs"/>
                        </a:rPr>
                        <a:t>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4770">
                <a:tc>
                  <a:txBody>
                    <a:bodyPr/>
                    <a:lstStyle/>
                    <a:p>
                      <a:r>
                        <a:rPr lang="en-US" sz="1100" b="0" i="1" u="none" strike="noStrike" kern="1200" baseline="0" dirty="0" smtClean="0">
                          <a:solidFill>
                            <a:schemeClr val="dk1"/>
                          </a:solidFill>
                          <a:latin typeface="+mn-lt"/>
                          <a:ea typeface="+mn-ea"/>
                          <a:cs typeface="+mn-cs"/>
                        </a:rPr>
                        <a:t>Management of utilization variation </a:t>
                      </a:r>
                      <a:endParaRPr lang="en-US" sz="11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4770">
                <a:tc>
                  <a:txBody>
                    <a:bodyPr/>
                    <a:lstStyle/>
                    <a:p>
                      <a:r>
                        <a:rPr lang="en-US" sz="1100" b="0" i="1" u="none" strike="noStrike" kern="1200" baseline="0" dirty="0" smtClean="0">
                          <a:solidFill>
                            <a:schemeClr val="dk1"/>
                          </a:solidFill>
                          <a:latin typeface="+mn-lt"/>
                          <a:ea typeface="+mn-ea"/>
                          <a:cs typeface="+mn-cs"/>
                        </a:rPr>
                        <a:t>Reducing preventable admissions, readmissions, ED visits, complications and mortality </a:t>
                      </a:r>
                      <a:endParaRPr lang="en-US" sz="11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47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1" u="none" strike="noStrike" kern="1200" baseline="0" dirty="0" smtClean="0">
                          <a:solidFill>
                            <a:schemeClr val="dk1"/>
                          </a:solidFill>
                          <a:latin typeface="+mn-lt"/>
                          <a:ea typeface="+mn-ea"/>
                          <a:cs typeface="+mn-cs"/>
                        </a:rPr>
                        <a:t>Active patient engagement in design and improvement </a:t>
                      </a:r>
                      <a:r>
                        <a:rPr lang="en-US" sz="1100" b="0" i="0" u="none" strike="noStrike" kern="1200" baseline="0" dirty="0" smtClean="0">
                          <a:solidFill>
                            <a:schemeClr val="dk1"/>
                          </a:solidFill>
                          <a:latin typeface="+mn-lt"/>
                          <a:ea typeface="+mn-ea"/>
                          <a:cs typeface="+mn-cs"/>
                        </a:rPr>
                        <a:t>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23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solidFill>
                            <a:schemeClr val="bg1"/>
                          </a:solidFill>
                        </a:rPr>
                        <a:t>Strategy #3:  Improving </a:t>
                      </a:r>
                      <a:r>
                        <a:rPr lang="en-US" sz="1300" b="1" u="sng" dirty="0" smtClean="0">
                          <a:solidFill>
                            <a:schemeClr val="bg1"/>
                          </a:solidFill>
                        </a:rPr>
                        <a:t>Efficiency</a:t>
                      </a:r>
                      <a:r>
                        <a:rPr lang="en-US" sz="1300" b="1" dirty="0" smtClean="0">
                          <a:solidFill>
                            <a:schemeClr val="bg1"/>
                          </a:solidFill>
                        </a:rPr>
                        <a:t> through Productivity and Financial Management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r>
              <a:tr h="234770">
                <a:tc>
                  <a:txBody>
                    <a:bodyPr/>
                    <a:lstStyle/>
                    <a:p>
                      <a:r>
                        <a:rPr lang="en-US" sz="1100" b="0" i="1" u="none" strike="noStrike" kern="1200" baseline="0" dirty="0" smtClean="0">
                          <a:solidFill>
                            <a:schemeClr val="dk1"/>
                          </a:solidFill>
                          <a:latin typeface="+mn-lt"/>
                          <a:ea typeface="+mn-ea"/>
                          <a:cs typeface="+mn-cs"/>
                        </a:rPr>
                        <a:t>Expense-per-episode of care </a:t>
                      </a:r>
                      <a:endParaRPr lang="en-US" sz="1100" b="0" i="0" u="none" strike="noStrike" kern="1200" baseline="0" dirty="0" smtClean="0">
                        <a:solidFill>
                          <a:schemeClr val="dk1"/>
                        </a:solidFill>
                        <a:latin typeface="+mn-lt"/>
                        <a:ea typeface="+mn-ea"/>
                        <a:cs typeface="+mn-cs"/>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4770">
                <a:tc>
                  <a:txBody>
                    <a:bodyPr/>
                    <a:lstStyle/>
                    <a:p>
                      <a:r>
                        <a:rPr lang="en-US" sz="1100" b="0" i="1" u="none" strike="noStrike" kern="1200" baseline="0" dirty="0" smtClean="0">
                          <a:solidFill>
                            <a:schemeClr val="dk1"/>
                          </a:solidFill>
                          <a:latin typeface="+mn-lt"/>
                          <a:ea typeface="+mn-ea"/>
                          <a:cs typeface="+mn-cs"/>
                        </a:rPr>
                        <a:t>Shared savings, financial gains or risk-bearing arrangements from performance-based contracts </a:t>
                      </a:r>
                      <a:endParaRPr lang="en-US" sz="11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4770">
                <a:tc>
                  <a:txBody>
                    <a:bodyPr/>
                    <a:lstStyle/>
                    <a:p>
                      <a:r>
                        <a:rPr lang="en-US" sz="1100" b="0" i="1" u="none" strike="noStrike" kern="1200" baseline="0" dirty="0" smtClean="0">
                          <a:solidFill>
                            <a:schemeClr val="dk1"/>
                          </a:solidFill>
                          <a:latin typeface="+mn-lt"/>
                          <a:ea typeface="+mn-ea"/>
                          <a:cs typeface="+mn-cs"/>
                        </a:rPr>
                        <a:t>Targeted cost-reduction and risk-management goals </a:t>
                      </a:r>
                      <a:endParaRPr lang="en-US" sz="11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47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1" u="none" strike="noStrike" kern="1200" baseline="0" dirty="0" smtClean="0">
                          <a:solidFill>
                            <a:schemeClr val="dk1"/>
                          </a:solidFill>
                          <a:latin typeface="+mn-lt"/>
                          <a:ea typeface="+mn-ea"/>
                          <a:cs typeface="+mn-cs"/>
                        </a:rPr>
                        <a:t>Management to Medicare payment levels </a:t>
                      </a:r>
                      <a:r>
                        <a:rPr lang="en-US" sz="1100" b="0" i="0" u="none" strike="noStrike" kern="1200" baseline="0" dirty="0" smtClean="0">
                          <a:solidFill>
                            <a:schemeClr val="dk1"/>
                          </a:solidFill>
                          <a:latin typeface="+mn-lt"/>
                          <a:ea typeface="+mn-ea"/>
                          <a:cs typeface="+mn-cs"/>
                        </a:rPr>
                        <a:t>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23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solidFill>
                            <a:schemeClr val="bg1"/>
                          </a:solidFill>
                        </a:rPr>
                        <a:t>Strategy #4:  Developing </a:t>
                      </a:r>
                      <a:r>
                        <a:rPr lang="en-US" sz="1300" b="1" u="sng" dirty="0" smtClean="0">
                          <a:solidFill>
                            <a:schemeClr val="bg1"/>
                          </a:solidFill>
                        </a:rPr>
                        <a:t>Integrated Information Systems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r>
              <a:tr h="234770">
                <a:tc>
                  <a:txBody>
                    <a:bodyPr/>
                    <a:lstStyle/>
                    <a:p>
                      <a:r>
                        <a:rPr lang="en-US" sz="1100" b="0" i="1" u="none" strike="noStrike" kern="1200" baseline="0" dirty="0" smtClean="0">
                          <a:solidFill>
                            <a:schemeClr val="dk1"/>
                          </a:solidFill>
                          <a:latin typeface="+mn-lt"/>
                          <a:ea typeface="+mn-ea"/>
                          <a:cs typeface="+mn-cs"/>
                        </a:rPr>
                        <a:t>Integrated data warehouse </a:t>
                      </a:r>
                      <a:endParaRPr lang="en-US" sz="1800" b="0" i="0" u="none" strike="noStrike" kern="1200" baseline="0" dirty="0" smtClean="0">
                        <a:solidFill>
                          <a:schemeClr val="dk1"/>
                        </a:solidFill>
                        <a:latin typeface="+mn-lt"/>
                        <a:ea typeface="+mn-ea"/>
                        <a:cs typeface="+mn-cs"/>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4770">
                <a:tc>
                  <a:txBody>
                    <a:bodyPr/>
                    <a:lstStyle/>
                    <a:p>
                      <a:r>
                        <a:rPr lang="en-US" sz="1100" b="0" i="1" u="none" strike="noStrike" kern="1200" baseline="0" dirty="0" smtClean="0">
                          <a:solidFill>
                            <a:schemeClr val="dk1"/>
                          </a:solidFill>
                          <a:latin typeface="+mn-lt"/>
                          <a:ea typeface="+mn-ea"/>
                          <a:cs typeface="+mn-cs"/>
                        </a:rPr>
                        <a:t>Lag time between analysis and availability of results </a:t>
                      </a:r>
                      <a:endParaRPr lang="en-US" sz="11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4770">
                <a:tc>
                  <a:txBody>
                    <a:bodyPr/>
                    <a:lstStyle/>
                    <a:p>
                      <a:r>
                        <a:rPr lang="en-US" sz="1100" b="0" i="1" u="none" strike="noStrike" kern="1200" baseline="0" dirty="0" smtClean="0">
                          <a:solidFill>
                            <a:schemeClr val="dk1"/>
                          </a:solidFill>
                          <a:latin typeface="+mn-lt"/>
                          <a:ea typeface="+mn-ea"/>
                          <a:cs typeface="+mn-cs"/>
                        </a:rPr>
                        <a:t>Understanding of population disease patterns </a:t>
                      </a:r>
                      <a:endParaRPr lang="en-US" sz="11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4770">
                <a:tc>
                  <a:txBody>
                    <a:bodyPr/>
                    <a:lstStyle/>
                    <a:p>
                      <a:r>
                        <a:rPr lang="en-US" sz="1100" b="0" i="1" u="none" strike="noStrike" kern="1200" baseline="0" dirty="0" smtClean="0">
                          <a:solidFill>
                            <a:schemeClr val="dk1"/>
                          </a:solidFill>
                          <a:latin typeface="+mn-lt"/>
                          <a:ea typeface="+mn-ea"/>
                          <a:cs typeface="+mn-cs"/>
                        </a:rPr>
                        <a:t>Use of electronic health information across the continuum of care and community </a:t>
                      </a:r>
                      <a:endParaRPr lang="en-US" sz="1100"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47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1" u="none" strike="noStrike" kern="1200" baseline="0" dirty="0" smtClean="0">
                          <a:solidFill>
                            <a:schemeClr val="dk1"/>
                          </a:solidFill>
                          <a:latin typeface="+mn-lt"/>
                          <a:ea typeface="+mn-ea"/>
                          <a:cs typeface="+mn-cs"/>
                        </a:rPr>
                        <a:t>Real-time information exchange</a:t>
                      </a:r>
                      <a:r>
                        <a:rPr lang="en-US" sz="1100" b="0" i="0" u="none" strike="noStrike" kern="1200" baseline="0" dirty="0" smtClean="0">
                          <a:solidFill>
                            <a:schemeClr val="dk1"/>
                          </a:solidFill>
                          <a:latin typeface="+mn-lt"/>
                          <a:ea typeface="+mn-ea"/>
                          <a:cs typeface="+mn-cs"/>
                        </a:rPr>
                        <a:t>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515506358"/>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3" descr="AHA_ppt A ReverseLogo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86513"/>
            <a:ext cx="68580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Slide Number Placeholder 3"/>
          <p:cNvSpPr>
            <a:spLocks noGrp="1" noChangeAspect="1"/>
          </p:cNvSpPr>
          <p:nvPr>
            <p:ph type="sldNum" sz="quarter" idx="4294967295"/>
          </p:nvPr>
        </p:nvSpPr>
        <p:spPr bwMode="auto">
          <a:xfrm>
            <a:off x="7010400" y="66294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B8E3C380-50A3-4C71-A53D-00A5D1750217}" type="slidenum">
              <a:rPr lang="en-US" sz="1100">
                <a:latin typeface="Calibri" pitchFamily="34" charset="0"/>
              </a:rPr>
              <a:pPr eaLnBrk="1" hangingPunct="1"/>
              <a:t>8</a:t>
            </a:fld>
            <a:endParaRPr lang="en-US" sz="1100" dirty="0">
              <a:latin typeface="Calibri" pitchFamily="34" charset="0"/>
            </a:endParaRPr>
          </a:p>
        </p:txBody>
      </p:sp>
      <p:sp>
        <p:nvSpPr>
          <p:cNvPr id="23556" name="Text Box 3"/>
          <p:cNvSpPr txBox="1">
            <a:spLocks noChangeArrowheads="1"/>
          </p:cNvSpPr>
          <p:nvPr/>
        </p:nvSpPr>
        <p:spPr bwMode="auto">
          <a:xfrm>
            <a:off x="1017777" y="0"/>
            <a:ext cx="81262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b="1" dirty="0">
                <a:solidFill>
                  <a:schemeClr val="bg1"/>
                </a:solidFill>
              </a:rPr>
              <a:t>Strategy #1:  </a:t>
            </a:r>
            <a:r>
              <a:rPr lang="en-US" b="1" u="sng" dirty="0">
                <a:solidFill>
                  <a:schemeClr val="bg1"/>
                </a:solidFill>
              </a:rPr>
              <a:t>Aligning</a:t>
            </a:r>
            <a:r>
              <a:rPr lang="en-US" b="1" dirty="0">
                <a:solidFill>
                  <a:schemeClr val="bg1"/>
                </a:solidFill>
              </a:rPr>
              <a:t> Hospitals, Physicians and Other Providers Across the Continuum of Care</a:t>
            </a:r>
          </a:p>
        </p:txBody>
      </p:sp>
      <p:grpSp>
        <p:nvGrpSpPr>
          <p:cNvPr id="23557" name="Group 13"/>
          <p:cNvGrpSpPr>
            <a:grpSpLocks/>
          </p:cNvGrpSpPr>
          <p:nvPr/>
        </p:nvGrpSpPr>
        <p:grpSpPr bwMode="auto">
          <a:xfrm>
            <a:off x="1044103" y="990600"/>
            <a:ext cx="7642697" cy="5146342"/>
            <a:chOff x="838200" y="1250950"/>
            <a:chExt cx="7924800" cy="5351463"/>
          </a:xfrm>
        </p:grpSpPr>
        <p:pic>
          <p:nvPicPr>
            <p:cNvPr id="23558" name="Picture 14" descr="graph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250950"/>
              <a:ext cx="7924800" cy="535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Box 45"/>
            <p:cNvSpPr txBox="1">
              <a:spLocks noChangeArrowheads="1"/>
            </p:cNvSpPr>
            <p:nvPr/>
          </p:nvSpPr>
          <p:spPr bwMode="auto">
            <a:xfrm rot="5400000">
              <a:off x="3480918" y="5205470"/>
              <a:ext cx="1967881" cy="575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lnSpc>
                  <a:spcPct val="75000"/>
                </a:lnSpc>
              </a:pPr>
              <a:r>
                <a:rPr lang="en-US" sz="2000" b="1" dirty="0">
                  <a:solidFill>
                    <a:srgbClr val="25408B"/>
                  </a:solidFill>
                </a:rPr>
                <a:t>First-Curve Metrics</a:t>
              </a:r>
              <a:endParaRPr lang="en-US" b="1" dirty="0">
                <a:solidFill>
                  <a:srgbClr val="25408B"/>
                </a:solidFill>
              </a:endParaRPr>
            </a:p>
          </p:txBody>
        </p:sp>
        <p:sp>
          <p:nvSpPr>
            <p:cNvPr id="23560" name="TextBox 9"/>
            <p:cNvSpPr txBox="1">
              <a:spLocks noChangeArrowheads="1"/>
            </p:cNvSpPr>
            <p:nvPr/>
          </p:nvSpPr>
          <p:spPr bwMode="auto">
            <a:xfrm rot="16200000">
              <a:off x="3702758" y="2633207"/>
              <a:ext cx="2246959" cy="6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lnSpc>
                  <a:spcPct val="75000"/>
                </a:lnSpc>
              </a:pPr>
              <a:r>
                <a:rPr lang="en-US" sz="2000" b="1" dirty="0">
                  <a:solidFill>
                    <a:srgbClr val="CC0000"/>
                  </a:solidFill>
                </a:rPr>
                <a:t>Second-Curve</a:t>
              </a:r>
              <a:r>
                <a:rPr lang="en-US" b="1" dirty="0">
                  <a:solidFill>
                    <a:srgbClr val="CC0000"/>
                  </a:solidFill>
                </a:rPr>
                <a:t> Metrics</a:t>
              </a:r>
            </a:p>
          </p:txBody>
        </p:sp>
        <p:pic>
          <p:nvPicPr>
            <p:cNvPr id="23561" name="AutoShap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057400"/>
              <a:ext cx="34290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TextBox 10"/>
            <p:cNvSpPr txBox="1">
              <a:spLocks noChangeArrowheads="1"/>
            </p:cNvSpPr>
            <p:nvPr/>
          </p:nvSpPr>
          <p:spPr bwMode="auto">
            <a:xfrm>
              <a:off x="5253037" y="2057400"/>
              <a:ext cx="3281362" cy="443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112713" indent="-112713"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ts val="800"/>
                </a:spcAft>
                <a:buFont typeface="Arial" charset="0"/>
                <a:buChar char="•"/>
              </a:pPr>
              <a:r>
                <a:rPr lang="en-US" sz="2000" dirty="0">
                  <a:solidFill>
                    <a:schemeClr val="bg1"/>
                  </a:solidFill>
                </a:rPr>
                <a:t> </a:t>
              </a:r>
              <a:r>
                <a:rPr lang="en-US" sz="1600" dirty="0">
                  <a:solidFill>
                    <a:schemeClr val="bg1"/>
                  </a:solidFill>
                </a:rPr>
                <a:t>Percentage of aligned and </a:t>
              </a:r>
              <a:br>
                <a:rPr lang="en-US" sz="1600" dirty="0">
                  <a:solidFill>
                    <a:schemeClr val="bg1"/>
                  </a:solidFill>
                </a:rPr>
              </a:br>
              <a:r>
                <a:rPr lang="en-US" sz="1600" dirty="0">
                  <a:solidFill>
                    <a:schemeClr val="bg1"/>
                  </a:solidFill>
                </a:rPr>
                <a:t> engaged physicians</a:t>
              </a:r>
            </a:p>
            <a:p>
              <a:pPr eaLnBrk="1" hangingPunct="1">
                <a:spcAft>
                  <a:spcPts val="800"/>
                </a:spcAft>
                <a:buFont typeface="Arial" charset="0"/>
                <a:buChar char="•"/>
              </a:pPr>
              <a:r>
                <a:rPr lang="en-US" sz="1600" dirty="0">
                  <a:solidFill>
                    <a:schemeClr val="bg1"/>
                  </a:solidFill>
                </a:rPr>
                <a:t>Percentage of physician and other provider contracts with quality and efficiency incentives</a:t>
              </a:r>
            </a:p>
            <a:p>
              <a:pPr eaLnBrk="1" hangingPunct="1">
                <a:spcAft>
                  <a:spcPts val="800"/>
                </a:spcAft>
                <a:buFont typeface="Arial" charset="0"/>
                <a:buChar char="•"/>
              </a:pPr>
              <a:r>
                <a:rPr lang="en-US" sz="1600" dirty="0">
                  <a:solidFill>
                    <a:schemeClr val="bg1"/>
                  </a:solidFill>
                </a:rPr>
                <a:t>Availability of non-acute services </a:t>
              </a:r>
            </a:p>
            <a:p>
              <a:pPr eaLnBrk="1" hangingPunct="1">
                <a:spcAft>
                  <a:spcPts val="800"/>
                </a:spcAft>
                <a:buFont typeface="Arial" charset="0"/>
                <a:buChar char="•"/>
              </a:pPr>
              <a:r>
                <a:rPr lang="en-US" sz="1600" dirty="0">
                  <a:solidFill>
                    <a:schemeClr val="bg1"/>
                  </a:solidFill>
                </a:rPr>
                <a:t>Distribution of shared savings / gains to aligned clinicians</a:t>
              </a:r>
            </a:p>
            <a:p>
              <a:pPr eaLnBrk="1" hangingPunct="1">
                <a:spcAft>
                  <a:spcPts val="800"/>
                </a:spcAft>
                <a:buFont typeface="Arial" charset="0"/>
                <a:buChar char="•"/>
              </a:pPr>
              <a:r>
                <a:rPr lang="en-US" sz="1600" dirty="0">
                  <a:solidFill>
                    <a:schemeClr val="bg1"/>
                  </a:solidFill>
                </a:rPr>
                <a:t>Number of accountable covered lives </a:t>
              </a:r>
            </a:p>
            <a:p>
              <a:pPr eaLnBrk="1" hangingPunct="1">
                <a:spcAft>
                  <a:spcPts val="800"/>
                </a:spcAft>
                <a:buFont typeface="Arial" charset="0"/>
                <a:buChar char="•"/>
              </a:pPr>
              <a:r>
                <a:rPr lang="en-US" sz="1600" dirty="0">
                  <a:solidFill>
                    <a:schemeClr val="bg1"/>
                  </a:solidFill>
                </a:rPr>
                <a:t>Percentage of clinicians in leadership </a:t>
              </a:r>
            </a:p>
            <a:p>
              <a:pPr eaLnBrk="1" hangingPunct="1">
                <a:spcAft>
                  <a:spcPts val="800"/>
                </a:spcAft>
                <a:buFont typeface="Arial" charset="0"/>
                <a:buChar char="•"/>
              </a:pPr>
              <a:endParaRPr lang="en-US" sz="1800" dirty="0">
                <a:solidFill>
                  <a:schemeClr val="bg1"/>
                </a:solidFill>
              </a:endParaRPr>
            </a:p>
          </p:txBody>
        </p:sp>
        <p:pic>
          <p:nvPicPr>
            <p:cNvPr id="23563" name="AutoShape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429000"/>
              <a:ext cx="3063875"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TextBox 12"/>
            <p:cNvSpPr txBox="1">
              <a:spLocks noChangeArrowheads="1"/>
            </p:cNvSpPr>
            <p:nvPr/>
          </p:nvSpPr>
          <p:spPr bwMode="auto">
            <a:xfrm>
              <a:off x="1265519" y="3549116"/>
              <a:ext cx="28511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marL="169863" indent="-169863"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Aft>
                  <a:spcPts val="800"/>
                </a:spcAft>
                <a:buFont typeface="Arial" charset="0"/>
                <a:buChar char="•"/>
              </a:pPr>
              <a:r>
                <a:rPr lang="en-US" sz="1800" dirty="0">
                  <a:solidFill>
                    <a:schemeClr val="bg1"/>
                  </a:solidFill>
                </a:rPr>
                <a:t>Number of physicians </a:t>
              </a:r>
              <a:br>
                <a:rPr lang="en-US" sz="1800" dirty="0">
                  <a:solidFill>
                    <a:schemeClr val="bg1"/>
                  </a:solidFill>
                </a:rPr>
              </a:br>
              <a:r>
                <a:rPr lang="en-US" sz="1800" dirty="0">
                  <a:solidFill>
                    <a:schemeClr val="bg1"/>
                  </a:solidFill>
                </a:rPr>
                <a:t>on staff</a:t>
              </a:r>
            </a:p>
            <a:p>
              <a:pPr eaLnBrk="1" hangingPunct="1">
                <a:spcAft>
                  <a:spcPts val="800"/>
                </a:spcAft>
                <a:buFont typeface="Arial" charset="0"/>
                <a:buChar char="•"/>
              </a:pPr>
              <a:r>
                <a:rPr lang="en-US" sz="1800" dirty="0">
                  <a:solidFill>
                    <a:schemeClr val="bg1"/>
                  </a:solidFill>
                </a:rPr>
                <a:t>Financial profit and </a:t>
              </a:r>
              <a:br>
                <a:rPr lang="en-US" sz="1800" dirty="0">
                  <a:solidFill>
                    <a:schemeClr val="bg1"/>
                  </a:solidFill>
                </a:rPr>
              </a:br>
              <a:r>
                <a:rPr lang="en-US" sz="1800" dirty="0">
                  <a:solidFill>
                    <a:schemeClr val="bg1"/>
                  </a:solidFill>
                </a:rPr>
                <a:t>loss from employed </a:t>
              </a:r>
              <a:br>
                <a:rPr lang="en-US" sz="1800" dirty="0">
                  <a:solidFill>
                    <a:schemeClr val="bg1"/>
                  </a:solidFill>
                </a:rPr>
              </a:br>
              <a:r>
                <a:rPr lang="en-US" sz="1800" dirty="0">
                  <a:solidFill>
                    <a:schemeClr val="bg1"/>
                  </a:solidFill>
                </a:rPr>
                <a:t>physicians</a:t>
              </a:r>
            </a:p>
            <a:p>
              <a:pPr eaLnBrk="1" hangingPunct="1">
                <a:spcAft>
                  <a:spcPts val="800"/>
                </a:spcAft>
                <a:buFont typeface="Arial" charset="0"/>
                <a:buChar char="•"/>
              </a:pPr>
              <a:r>
                <a:rPr lang="en-US" sz="1800" dirty="0">
                  <a:solidFill>
                    <a:schemeClr val="bg1"/>
                  </a:solidFill>
                </a:rPr>
                <a:t>Hospitalist utilization</a:t>
              </a:r>
            </a:p>
            <a:p>
              <a:pPr eaLnBrk="1" hangingPunct="1">
                <a:spcAft>
                  <a:spcPts val="300"/>
                </a:spcAft>
                <a:buFont typeface="Arial" charset="0"/>
                <a:buChar char="•"/>
              </a:pPr>
              <a:r>
                <a:rPr lang="en-US" sz="1800" dirty="0">
                  <a:solidFill>
                    <a:schemeClr val="bg1"/>
                  </a:solidFill>
                </a:rPr>
                <a:t>Number of contracts </a:t>
              </a:r>
              <a:br>
                <a:rPr lang="en-US" sz="1800" dirty="0">
                  <a:solidFill>
                    <a:schemeClr val="bg1"/>
                  </a:solidFill>
                </a:rPr>
              </a:br>
              <a:r>
                <a:rPr lang="en-US" sz="1800" dirty="0">
                  <a:solidFill>
                    <a:schemeClr val="bg1"/>
                  </a:solidFill>
                </a:rPr>
                <a:t>for non-acute services</a:t>
              </a:r>
              <a:endParaRPr lang="en-US" sz="2000" dirty="0">
                <a:solidFill>
                  <a:schemeClr val="bg1"/>
                </a:solidFill>
              </a:endParaRPr>
            </a:p>
          </p:txBody>
        </p:sp>
      </p:grpSp>
    </p:spTree>
    <p:extLst>
      <p:ext uri="{BB962C8B-B14F-4D97-AF65-F5344CB8AC3E}">
        <p14:creationId xmlns:p14="http://schemas.microsoft.com/office/powerpoint/2010/main" val="307226247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017777" y="0"/>
            <a:ext cx="81262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b="1" dirty="0">
                <a:solidFill>
                  <a:schemeClr val="bg1"/>
                </a:solidFill>
              </a:rPr>
              <a:t>Strategy #1:  </a:t>
            </a:r>
            <a:r>
              <a:rPr lang="en-US" b="1" u="sng" dirty="0">
                <a:solidFill>
                  <a:schemeClr val="bg1"/>
                </a:solidFill>
              </a:rPr>
              <a:t>Aligning</a:t>
            </a:r>
            <a:r>
              <a:rPr lang="en-US" b="1" dirty="0">
                <a:solidFill>
                  <a:schemeClr val="bg1"/>
                </a:solidFill>
              </a:rPr>
              <a:t> Hospitals, Physicians and Other Providers Across the Continuum of Care</a:t>
            </a:r>
          </a:p>
        </p:txBody>
      </p:sp>
      <p:graphicFrame>
        <p:nvGraphicFramePr>
          <p:cNvPr id="6" name="Table 5"/>
          <p:cNvGraphicFramePr>
            <a:graphicFrameLocks noGrp="1"/>
          </p:cNvGraphicFramePr>
          <p:nvPr>
            <p:extLst>
              <p:ext uri="{D42A27DB-BD31-4B8C-83A1-F6EECF244321}">
                <p14:modId xmlns:p14="http://schemas.microsoft.com/office/powerpoint/2010/main" val="799815225"/>
              </p:ext>
            </p:extLst>
          </p:nvPr>
        </p:nvGraphicFramePr>
        <p:xfrm>
          <a:off x="1066800" y="1385976"/>
          <a:ext cx="7911211" cy="5395824"/>
        </p:xfrm>
        <a:graphic>
          <a:graphicData uri="http://schemas.openxmlformats.org/drawingml/2006/table">
            <a:tbl>
              <a:tblPr firstRow="1" bandRow="1">
                <a:tableStyleId>{5C22544A-7EE6-4342-B048-85BDC9FD1C3A}</a:tableStyleId>
              </a:tblPr>
              <a:tblGrid>
                <a:gridCol w="7911211"/>
              </a:tblGrid>
              <a:tr h="213586">
                <a:tc>
                  <a:txBody>
                    <a:bodyPr/>
                    <a:lstStyle/>
                    <a:p>
                      <a:r>
                        <a:rPr lang="en-US" sz="1200" i="1" dirty="0" smtClean="0">
                          <a:solidFill>
                            <a:schemeClr val="tx1"/>
                          </a:solidFill>
                          <a:latin typeface="+mj-lt"/>
                        </a:rPr>
                        <a:t>Percentage of aligned and engaged physicians</a:t>
                      </a:r>
                      <a:endParaRPr lang="en-US" sz="1200" i="1" dirty="0">
                        <a:solidFill>
                          <a:schemeClr val="tx1"/>
                        </a:solidFill>
                        <a:latin typeface="+mj-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F"/>
                    </a:solidFill>
                  </a:tcPr>
                </a:tc>
              </a:tr>
              <a:tr h="361910">
                <a:tc>
                  <a:txBody>
                    <a:bodyPr/>
                    <a:lstStyle/>
                    <a:p>
                      <a:r>
                        <a:rPr lang="en-US" sz="1100" b="0" i="0" u="none" strike="noStrike" kern="1200" baseline="0" dirty="0" smtClean="0">
                          <a:solidFill>
                            <a:schemeClr val="dk1"/>
                          </a:solidFill>
                          <a:latin typeface="+mn-lt"/>
                          <a:ea typeface="+mn-ea"/>
                          <a:cs typeface="+mn-cs"/>
                        </a:rPr>
                        <a:t>All affiliated physicians are aligned across all dimensions (structural relationships, financial interdependence, culture, strategic collaboration).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5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dk1"/>
                          </a:solidFill>
                          <a:latin typeface="+mn-lt"/>
                          <a:ea typeface="+mn-ea"/>
                          <a:cs typeface="+mn-cs"/>
                        </a:rPr>
                        <a:t>All affiliated and employed physicians are engaged, collaborative and participative in all major strategic initiatives.</a:t>
                      </a:r>
                      <a:endParaRPr lang="en-US" sz="1100" b="1" i="1" u="none" strike="noStrike" kern="1200" baseline="0" dirty="0" smtClean="0">
                        <a:solidFill>
                          <a:schemeClr val="bg1"/>
                        </a:solidFill>
                        <a:latin typeface="+mn-lt"/>
                        <a:ea typeface="+mn-ea"/>
                        <a:cs typeface="+mn-cs"/>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19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dk1"/>
                          </a:solidFill>
                          <a:latin typeface="+mn-lt"/>
                          <a:ea typeface="+mn-ea"/>
                          <a:cs typeface="+mn-cs"/>
                        </a:rPr>
                        <a:t>Physician engagement survey data has been analyzed and improvement actions have been implemented with positive results.</a:t>
                      </a:r>
                      <a:endParaRPr lang="en-US" sz="1100" b="1" i="1" u="none" strike="noStrike" kern="1200" baseline="0" dirty="0" smtClean="0">
                        <a:solidFill>
                          <a:schemeClr val="bg1"/>
                        </a:solidFill>
                        <a:latin typeface="+mn-lt"/>
                        <a:ea typeface="+mn-ea"/>
                        <a:cs typeface="+mn-cs"/>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19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dk1"/>
                          </a:solidFill>
                          <a:latin typeface="+mn-lt"/>
                          <a:ea typeface="+mn-ea"/>
                          <a:cs typeface="+mn-cs"/>
                        </a:rPr>
                        <a:t>Recruiting and contracting include an assessment of cultural fit as well as a formalized “compact” or code of conduct with mutually agreed on behaviors, values and mission for all physicians.</a:t>
                      </a:r>
                      <a:endParaRPr lang="en-US" sz="1100" b="1" i="1" u="none" strike="noStrike" kern="1200" baseline="0" dirty="0" smtClean="0">
                        <a:solidFill>
                          <a:schemeClr val="bg1"/>
                        </a:solidFill>
                        <a:latin typeface="+mn-lt"/>
                        <a:ea typeface="+mn-ea"/>
                        <a:cs typeface="+mn-cs"/>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15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latin typeface="+mj-lt"/>
                          <a:ea typeface="+mn-ea"/>
                          <a:cs typeface="+mn-cs"/>
                        </a:rPr>
                        <a:t>Percentage</a:t>
                      </a:r>
                      <a:r>
                        <a:rPr lang="en-US" sz="1200" b="1" i="1" u="none" strike="noStrike" kern="1200" baseline="0" dirty="0" smtClean="0">
                          <a:solidFill>
                            <a:schemeClr val="tx1"/>
                          </a:solidFill>
                          <a:latin typeface="+mj-lt"/>
                          <a:ea typeface="+mn-ea"/>
                          <a:cs typeface="+mn-cs"/>
                        </a:rPr>
                        <a:t> of physician and other clinical provider contracts containing performance and efficiency incentives aligned with ACO-type incentives </a:t>
                      </a:r>
                      <a:r>
                        <a:rPr lang="en-US" sz="1100" b="1" i="1" u="none" strike="noStrike" kern="1200" baseline="0" dirty="0" smtClean="0">
                          <a:solidFill>
                            <a:schemeClr val="bg1"/>
                          </a:solidFill>
                          <a:latin typeface="+mj-lt"/>
                          <a:ea typeface="+mn-ea"/>
                          <a:cs typeface="+mn-cs"/>
                        </a:rPr>
                        <a:t>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F"/>
                    </a:solidFill>
                  </a:tcPr>
                </a:tc>
              </a:tr>
              <a:tr h="361910">
                <a:tc>
                  <a:txBody>
                    <a:bodyPr/>
                    <a:lstStyle/>
                    <a:p>
                      <a:r>
                        <a:rPr lang="en-US" sz="1100" b="0" i="0" u="none" strike="noStrike" kern="1200" baseline="0" dirty="0" smtClean="0">
                          <a:solidFill>
                            <a:schemeClr val="dk1"/>
                          </a:solidFill>
                          <a:latin typeface="+mn-lt"/>
                          <a:ea typeface="+mn-ea"/>
                          <a:cs typeface="+mn-cs"/>
                        </a:rPr>
                        <a:t>Significant level of reimbursement risk associated with new payment models (bundled payments, two-sided shared savings with both upside and downside risk, or capitation payments).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8754">
                <a:tc>
                  <a:txBody>
                    <a:bodyPr/>
                    <a:lstStyle/>
                    <a:p>
                      <a:r>
                        <a:rPr lang="en-US" sz="1100" b="0" i="0" u="none" strike="noStrike" kern="1200" baseline="0" dirty="0" smtClean="0">
                          <a:solidFill>
                            <a:schemeClr val="dk1"/>
                          </a:solidFill>
                          <a:latin typeface="+mn-lt"/>
                          <a:ea typeface="+mn-ea"/>
                          <a:cs typeface="+mn-cs"/>
                        </a:rPr>
                        <a:t>Participating in an ACO or PCMH model across a significant population, utilizing value-based incentives.</a:t>
                      </a:r>
                      <a:endParaRPr lang="en-US" sz="1100" b="1" i="1" u="none" strike="noStrike" baseline="0" dirty="0" smtClean="0">
                        <a:solidFill>
                          <a:schemeClr val="bg1"/>
                        </a:solidFill>
                        <a:latin typeface="+mj-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8754">
                <a:tc>
                  <a:txBody>
                    <a:bodyPr/>
                    <a:lstStyle/>
                    <a:p>
                      <a:r>
                        <a:rPr lang="en-US" sz="1100" b="0" i="0" u="none" strike="noStrike" kern="1200" baseline="0" dirty="0" smtClean="0">
                          <a:solidFill>
                            <a:schemeClr val="dk1"/>
                          </a:solidFill>
                          <a:latin typeface="+mn-lt"/>
                          <a:ea typeface="+mn-ea"/>
                          <a:cs typeface="+mn-cs"/>
                        </a:rPr>
                        <a:t>All payment contracts, payment and compensation models are linked to performance results.	</a:t>
                      </a:r>
                      <a:endParaRPr lang="en-US" sz="1100" b="1" i="1" u="none" strike="noStrike" baseline="0" dirty="0" smtClean="0">
                        <a:solidFill>
                          <a:schemeClr val="bg1"/>
                        </a:solidFill>
                        <a:latin typeface="+mj-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3586">
                <a:tc>
                  <a:txBody>
                    <a:bodyPr/>
                    <a:lstStyle/>
                    <a:p>
                      <a:r>
                        <a:rPr lang="en-US" sz="1200" b="1" i="1" u="none" strike="noStrike" baseline="0" dirty="0" smtClean="0">
                          <a:solidFill>
                            <a:schemeClr val="tx1"/>
                          </a:solidFill>
                          <a:latin typeface="+mj-lt"/>
                        </a:rPr>
                        <a:t>Availability of non-acute services </a:t>
                      </a:r>
                      <a:r>
                        <a:rPr lang="en-US" sz="1100" b="1" i="1" u="none" strike="noStrike" baseline="0" dirty="0" smtClean="0">
                          <a:solidFill>
                            <a:schemeClr val="bg1"/>
                          </a:solidFill>
                          <a:latin typeface="+mj-lt"/>
                        </a:rPr>
                        <a:t>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F"/>
                    </a:solidFill>
                  </a:tcPr>
                </a:tc>
              </a:tr>
              <a:tr h="1987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dk1"/>
                          </a:solidFill>
                          <a:latin typeface="+mn-lt"/>
                          <a:ea typeface="+mn-ea"/>
                          <a:cs typeface="+mn-cs"/>
                        </a:rPr>
                        <a:t>Full spectrum of ownership, partnership or affiliation of health care services available to patients.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3586">
                <a:tc>
                  <a:txBody>
                    <a:bodyPr/>
                    <a:lstStyle/>
                    <a:p>
                      <a:r>
                        <a:rPr lang="en-US" sz="1200" b="1" i="1" u="none" strike="noStrike" baseline="0" dirty="0" smtClean="0">
                          <a:solidFill>
                            <a:schemeClr val="tx1"/>
                          </a:solidFill>
                          <a:latin typeface="+mj-lt"/>
                        </a:rPr>
                        <a:t>Distribution of shared savings/performance bonuses/gains to aligned physicians and clinicians </a:t>
                      </a:r>
                      <a:r>
                        <a:rPr lang="en-US" sz="1200" b="1" i="1" u="none" strike="noStrike" baseline="0" dirty="0" smtClean="0">
                          <a:solidFill>
                            <a:schemeClr val="bg1"/>
                          </a:solidFill>
                          <a:latin typeface="+mj-lt"/>
                        </a:rPr>
                        <a:t>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F"/>
                    </a:solidFill>
                  </a:tcPr>
                </a:tc>
              </a:tr>
              <a:tr h="198754">
                <a:tc>
                  <a:txBody>
                    <a:bodyPr/>
                    <a:lstStyle/>
                    <a:p>
                      <a:r>
                        <a:rPr lang="en-US" sz="1100" b="0" i="0" u="none" strike="noStrike" kern="1200" baseline="0" dirty="0" smtClean="0">
                          <a:solidFill>
                            <a:schemeClr val="dk1"/>
                          </a:solidFill>
                          <a:latin typeface="+mn-lt"/>
                          <a:ea typeface="+mn-ea"/>
                          <a:cs typeface="+mn-cs"/>
                        </a:rPr>
                        <a:t>All clinicians’ performance is measured and they receive benchmark data on performance against peers.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1910">
                <a:tc>
                  <a:txBody>
                    <a:bodyPr/>
                    <a:lstStyle/>
                    <a:p>
                      <a:r>
                        <a:rPr lang="en-US" sz="1100" b="0" i="0" u="none" strike="noStrike" kern="1200" baseline="0" dirty="0" smtClean="0">
                          <a:solidFill>
                            <a:schemeClr val="dk1"/>
                          </a:solidFill>
                          <a:latin typeface="+mn-lt"/>
                          <a:ea typeface="+mn-ea"/>
                          <a:cs typeface="+mn-cs"/>
                        </a:rPr>
                        <a:t>Most clinicians share financial risk and rewards linked to performance, and many have received distributions of shared savings or performance bonuses.	</a:t>
                      </a:r>
                      <a:endParaRPr lang="en-US" sz="1100" b="1" i="1" u="none" strike="noStrike" baseline="0" dirty="0" smtClean="0">
                        <a:solidFill>
                          <a:schemeClr val="bg1"/>
                        </a:solidFill>
                        <a:latin typeface="+mj-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3586">
                <a:tc>
                  <a:txBody>
                    <a:bodyPr/>
                    <a:lstStyle/>
                    <a:p>
                      <a:r>
                        <a:rPr lang="en-US" sz="1200" b="1" i="1" u="none" strike="noStrike" baseline="0" dirty="0" smtClean="0">
                          <a:solidFill>
                            <a:schemeClr val="tx1"/>
                          </a:solidFill>
                          <a:latin typeface="+mj-lt"/>
                        </a:rPr>
                        <a:t>Number of covered lives accountable for population health (e.g., ACO/patient-centered medical homes)</a:t>
                      </a:r>
                      <a:endParaRPr lang="en-US" sz="1100" b="1" i="1" u="none" strike="noStrike" baseline="0" dirty="0" smtClean="0">
                        <a:solidFill>
                          <a:schemeClr val="bg1"/>
                        </a:solidFill>
                        <a:latin typeface="+mj-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F"/>
                    </a:solidFill>
                  </a:tcPr>
                </a:tc>
              </a:tr>
              <a:tr h="361910">
                <a:tc>
                  <a:txBody>
                    <a:bodyPr/>
                    <a:lstStyle/>
                    <a:p>
                      <a:r>
                        <a:rPr lang="en-US" sz="1100" b="0" i="0" u="none" strike="noStrike" kern="1200" baseline="0" dirty="0" smtClean="0">
                          <a:solidFill>
                            <a:schemeClr val="dk1"/>
                          </a:solidFill>
                          <a:latin typeface="+mn-lt"/>
                          <a:ea typeface="+mn-ea"/>
                          <a:cs typeface="+mn-cs"/>
                        </a:rPr>
                        <a:t>Active participation in a population health management initiative (e.g., chronic disease management, prevention) for a defined population.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8754">
                <a:tc>
                  <a:txBody>
                    <a:bodyPr/>
                    <a:lstStyle/>
                    <a:p>
                      <a:r>
                        <a:rPr lang="en-US" sz="1100" b="0" i="0" u="none" strike="noStrike" kern="1200" baseline="0" dirty="0" smtClean="0">
                          <a:solidFill>
                            <a:schemeClr val="dk1"/>
                          </a:solidFill>
                          <a:latin typeface="+mn-lt"/>
                          <a:ea typeface="+mn-ea"/>
                          <a:cs typeface="+mn-cs"/>
                        </a:rPr>
                        <a:t>Able to measure the attributable population for health management initiatives and a sizable population is enrolled.</a:t>
                      </a:r>
                      <a:endParaRPr lang="en-US" sz="1100" b="1" i="1" u="none" strike="noStrike" baseline="0" dirty="0" smtClean="0">
                        <a:solidFill>
                          <a:schemeClr val="bg1"/>
                        </a:solidFill>
                        <a:latin typeface="+mj-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3586">
                <a:tc>
                  <a:txBody>
                    <a:bodyPr/>
                    <a:lstStyle/>
                    <a:p>
                      <a:r>
                        <a:rPr lang="en-US" sz="1200" b="1" i="1" u="none" strike="noStrike" baseline="0" dirty="0" smtClean="0">
                          <a:solidFill>
                            <a:schemeClr val="tx1"/>
                          </a:solidFill>
                          <a:latin typeface="+mj-lt"/>
                        </a:rPr>
                        <a:t>Percentage of clinicians in leadership </a:t>
                      </a:r>
                      <a:r>
                        <a:rPr lang="en-US" sz="1200" b="1" i="1" u="none" strike="noStrike" baseline="0" dirty="0" smtClean="0">
                          <a:solidFill>
                            <a:schemeClr val="bg1"/>
                          </a:solidFill>
                          <a:latin typeface="+mj-lt"/>
                        </a:rPr>
                        <a:t>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3FF"/>
                    </a:solidFill>
                  </a:tcPr>
                </a:tc>
              </a:tr>
              <a:tr h="198754">
                <a:tc>
                  <a:txBody>
                    <a:bodyPr/>
                    <a:lstStyle/>
                    <a:p>
                      <a:r>
                        <a:rPr lang="en-US" sz="1100" b="0" i="0" u="none" strike="noStrike" kern="1200" baseline="0" dirty="0" smtClean="0">
                          <a:solidFill>
                            <a:schemeClr val="dk1"/>
                          </a:solidFill>
                          <a:latin typeface="+mn-lt"/>
                          <a:ea typeface="+mn-ea"/>
                          <a:cs typeface="+mn-cs"/>
                        </a:rPr>
                        <a:t>Active clinical representation at the leadership or governance level (30 percent or above).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87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dk1"/>
                          </a:solidFill>
                          <a:latin typeface="+mn-lt"/>
                          <a:ea typeface="+mn-ea"/>
                          <a:cs typeface="+mn-cs"/>
                        </a:rPr>
                        <a:t>Physicians and nurse executives are leading development of strategic transformation initiatives.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TextBox 7"/>
          <p:cNvSpPr txBox="1"/>
          <p:nvPr/>
        </p:nvSpPr>
        <p:spPr>
          <a:xfrm>
            <a:off x="990600" y="914400"/>
            <a:ext cx="8153400" cy="461665"/>
          </a:xfrm>
          <a:prstGeom prst="rect">
            <a:avLst/>
          </a:prstGeom>
          <a:noFill/>
        </p:spPr>
        <p:txBody>
          <a:bodyPr wrap="square" rtlCol="0">
            <a:spAutoFit/>
          </a:bodyPr>
          <a:lstStyle/>
          <a:p>
            <a:r>
              <a:rPr lang="en-US" dirty="0" smtClean="0"/>
              <a:t>Evaluation metrics</a:t>
            </a:r>
            <a:endParaRPr lang="en-US" dirty="0"/>
          </a:p>
        </p:txBody>
      </p:sp>
    </p:spTree>
    <p:extLst>
      <p:ext uri="{BB962C8B-B14F-4D97-AF65-F5344CB8AC3E}">
        <p14:creationId xmlns:p14="http://schemas.microsoft.com/office/powerpoint/2010/main" val="168708530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HRET Master Slide_2">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72"/>
      </a:hlink>
      <a:folHlink>
        <a:srgbClr val="B2B2B2"/>
      </a:folHlink>
    </a:clrScheme>
    <a:fontScheme name="HRET Master Slide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HRET Master Slide_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RET Master Slide_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RET Master Slide_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RET Master Slide_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RET Master Slide_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RET Master Slide_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RET Master Slide_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Truven Colors">
      <a:dk1>
        <a:srgbClr val="25282A"/>
      </a:dk1>
      <a:lt1>
        <a:sysClr val="window" lastClr="FFFFFF"/>
      </a:lt1>
      <a:dk2>
        <a:srgbClr val="0072CE"/>
      </a:dk2>
      <a:lt2>
        <a:srgbClr val="FFFFFF"/>
      </a:lt2>
      <a:accent1>
        <a:srgbClr val="0072CE"/>
      </a:accent1>
      <a:accent2>
        <a:srgbClr val="5C068C"/>
      </a:accent2>
      <a:accent3>
        <a:srgbClr val="2E008B"/>
      </a:accent3>
      <a:accent4>
        <a:srgbClr val="25282A"/>
      </a:accent4>
      <a:accent5>
        <a:srgbClr val="0072CE"/>
      </a:accent5>
      <a:accent6>
        <a:srgbClr val="5C068C"/>
      </a:accent6>
      <a:hlink>
        <a:srgbClr val="2E008B"/>
      </a:hlink>
      <a:folHlink>
        <a:srgbClr val="25282A"/>
      </a:folHlink>
    </a:clrScheme>
    <a:fontScheme name="Truven - DRAFT1">
      <a:majorFont>
        <a:latin typeface="Gotham Bold"/>
        <a:ea typeface=""/>
        <a:cs typeface=""/>
      </a:majorFont>
      <a:minorFont>
        <a:latin typeface="Melior Co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solidFill>
              <a:schemeClr val="bg1"/>
            </a:solidFill>
            <a:latin typeface="Gotham Bold" pitchFamily="50" charset="0"/>
            <a:cs typeface="Gotham Bold" pitchFamily="50" charset="0"/>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Settings\tpickens\Local Settings\Temporary Internet Files\OLKB9\HRET Master Slide_2.pot</Template>
  <TotalTime>11385</TotalTime>
  <Words>4271</Words>
  <Application>Microsoft Office PowerPoint</Application>
  <PresentationFormat>On-screen Show (4:3)</PresentationFormat>
  <Paragraphs>426</Paragraphs>
  <Slides>23</Slides>
  <Notes>22</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HRET Master Slide_2</vt:lpstr>
      <vt:lpstr>blank</vt:lpstr>
      <vt:lpstr>Second Curve of Health Care</vt:lpstr>
      <vt:lpstr>Metrics and Road Map for the Second Curve of Health Care</vt:lpstr>
      <vt:lpstr>PowerPoint Presentation</vt:lpstr>
      <vt:lpstr>PowerPoint Presentation</vt:lpstr>
      <vt:lpstr>PowerPoint Presentation</vt:lpstr>
      <vt:lpstr>Must-Do Strategies and Core Competencies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 Right</vt:lpstr>
    </vt:vector>
  </TitlesOfParts>
  <Company>American Hospital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tpickens</dc:creator>
  <cp:lastModifiedBy>AHA</cp:lastModifiedBy>
  <cp:revision>1137</cp:revision>
  <cp:lastPrinted>2000-06-08T18:27:13Z</cp:lastPrinted>
  <dcterms:created xsi:type="dcterms:W3CDTF">2005-05-31T13:31:07Z</dcterms:created>
  <dcterms:modified xsi:type="dcterms:W3CDTF">2014-04-15T14:26:59Z</dcterms:modified>
</cp:coreProperties>
</file>