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79"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04"/>
    <p:restoredTop sz="77393"/>
  </p:normalViewPr>
  <p:slideViewPr>
    <p:cSldViewPr snapToGrid="0" snapToObjects="1">
      <p:cViewPr varScale="1">
        <p:scale>
          <a:sx n="37" d="100"/>
          <a:sy n="37" d="100"/>
        </p:scale>
        <p:origin x="235"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A477E-1FD7-E143-A2CB-AB34AE9798C3}" type="datetimeFigureOut">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26822-ABE4-AB47-AF9B-A466DBF2AB5C}" type="slidenum">
              <a:rPr lang="en-US" smtClean="0"/>
              <a:t>‹#›</a:t>
            </a:fld>
            <a:endParaRPr lang="en-US"/>
          </a:p>
        </p:txBody>
      </p:sp>
    </p:spTree>
    <p:extLst>
      <p:ext uri="{BB962C8B-B14F-4D97-AF65-F5344CB8AC3E}">
        <p14:creationId xmlns:p14="http://schemas.microsoft.com/office/powerpoint/2010/main" val="86596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otcausecoalition.org/wp-content/uploads/2016/11/White-Paper-Housing-and-Health.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ers.usda.gov/topics/food-nutrition-assistance/food-security-in-the-us/key-statistics-graphics.aspx" TargetMode="External"/><Relationship Id="rId5" Type="http://schemas.openxmlformats.org/officeDocument/2006/relationships/hyperlink" Target="https://www.feedingamerica.org/" TargetMode="External"/><Relationship Id="rId4" Type="http://schemas.openxmlformats.org/officeDocument/2006/relationships/hyperlink" Target="http://www.aha.org/transportation"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deloitte.com/content/dam/Deloitte/us/Documents/life-sciences-health-care/us-lshc-addressing-social-determinants-of-health.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ret.org/sdo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ha.org/system/files/hpoe/Reports-HPOE/2017/determinants-health-food-insecurity-role-of-hospital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01.safelinks.protection.outlook.com/?url=http://www.countyhealthrankings.org/county-health-rankings-model&amp;data=02|01|saisha@aha.org|8d43110c2d354c72035408d653e682cc|b9119340beb74e5e84b23cc18f7b36a6|0|0|636788646848446085&amp;sdata=vx4CWQQzkv7kwtC4D82CEMI%2B9rqgKbp98%2BgshT3iO1M%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promedica.org/socialdeterminants/pages/default.aspx" TargetMode="External"/><Relationship Id="rId4" Type="http://schemas.openxmlformats.org/officeDocument/2006/relationships/hyperlink" Target="https://www.icsi.org/_asset/w6zn9x/solvcomplexproblems.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ff.org/disparities-policy/issue-brief/beyond-health-care-the-role-of-social-determinants-in-promoting-health-and-health-equit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na01.safelinks.protection.outlook.com/?url=http://content.healthaffairs.org/content/34/11/1830.full&amp;data=02|01|saisha@aha.org|8d43110c2d354c72035408d653e682cc|b9119340beb74e5e84b23cc18f7b36a6|0|0|636788646848446085&amp;sdata=q%2BtqT7E0xTXew2aKI8eUhvEhV3KXNX0ZYf1eI893PPw%3D&amp;reserved=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ocietyhealth.vcu.edu/work/the-projects/mapschicago.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ocietyhealth.vcu.edu/work/the-projects/mapsmississippi.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trace.org/2016/12/murder-inequality-neighborhood-homicide-rat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ap.feedingamerica.org/county/2015/overall/Illinoi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map.feedingamerica.org/county/2015/overall/mississippi"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World Health Organization defines social determinants of health as circumstances in which people are born, grow up, live, work and age, and the systems put into place to deal with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These circumstances</a:t>
            </a:r>
            <a:r>
              <a:rPr lang="en-US" sz="1200" i="0" kern="1200" baseline="0" dirty="0">
                <a:solidFill>
                  <a:schemeClr val="tx1"/>
                </a:solidFill>
                <a:effectLst/>
                <a:latin typeface="+mn-lt"/>
                <a:ea typeface="+mn-ea"/>
                <a:cs typeface="+mn-cs"/>
              </a:rPr>
              <a:t> have tremendous affect on one’s health. And, t</a:t>
            </a:r>
            <a:r>
              <a:rPr lang="en-US" sz="1200" i="0" kern="1200" dirty="0">
                <a:solidFill>
                  <a:schemeClr val="tx1"/>
                </a:solidFill>
                <a:effectLst/>
                <a:latin typeface="+mn-lt"/>
                <a:ea typeface="+mn-ea"/>
                <a:cs typeface="+mn-cs"/>
              </a:rPr>
              <a:t>hey</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can affect anyone, regardless of age, race,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For example, i</a:t>
            </a:r>
            <a:r>
              <a:rPr lang="en-US" sz="1200" i="0" kern="1200" dirty="0">
                <a:solidFill>
                  <a:schemeClr val="tx1"/>
                </a:solidFill>
                <a:effectLst/>
                <a:latin typeface="+mn-lt"/>
                <a:ea typeface="+mn-ea"/>
                <a:cs typeface="+mn-cs"/>
              </a:rPr>
              <a:t>n the U.S.</a:t>
            </a:r>
            <a:r>
              <a:rPr lang="en-US" sz="1200" i="0" kern="1200" baseline="0" dirty="0">
                <a:solidFill>
                  <a:schemeClr val="tx1"/>
                </a:solidFill>
                <a:effectLst/>
                <a:latin typeface="+mn-lt"/>
                <a:ea typeface="+mn-ea"/>
                <a:cs typeface="+mn-cs"/>
              </a:rPr>
              <a:t> each year,</a:t>
            </a:r>
            <a:r>
              <a:rPr lang="en-US" sz="1200" i="0" kern="1200" dirty="0">
                <a:solidFill>
                  <a:schemeClr val="tx1"/>
                </a:solidFill>
                <a:effectLst/>
                <a:latin typeface="+mn-lt"/>
                <a:ea typeface="+mn-ea"/>
                <a:cs typeface="+mn-cs"/>
              </a:rPr>
              <a:t> </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1.5 million individuals experience homelessness</a:t>
            </a:r>
            <a:r>
              <a:rPr lang="en-US" sz="1200" kern="1200" baseline="30000" dirty="0">
                <a:solidFill>
                  <a:schemeClr val="tx1"/>
                </a:solidFill>
                <a:effectLst/>
                <a:latin typeface="+mn-lt"/>
                <a:ea typeface="+mn-ea"/>
                <a:cs typeface="+mn-cs"/>
              </a:rPr>
              <a:t>1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3.6 million people cannot access medical care due to lack of transportation</a:t>
            </a:r>
            <a:r>
              <a:rPr lang="en-US" sz="1200" kern="1200" baseline="30000" dirty="0">
                <a:solidFill>
                  <a:schemeClr val="tx1"/>
                </a:solidFill>
                <a:effectLst/>
                <a:latin typeface="+mn-lt"/>
                <a:ea typeface="+mn-ea"/>
                <a:cs typeface="+mn-cs"/>
              </a:rPr>
              <a:t> 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40 million people face hunger, and</a:t>
            </a:r>
            <a:r>
              <a:rPr lang="en-US" sz="1200" kern="1200" baseline="30000" dirty="0">
                <a:solidFill>
                  <a:schemeClr val="tx1"/>
                </a:solidFill>
                <a:effectLst/>
                <a:latin typeface="+mn-lt"/>
                <a:ea typeface="+mn-ea"/>
                <a:cs typeface="+mn-cs"/>
              </a:rPr>
              <a:t>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11.8 percent of households are food insecure</a:t>
            </a:r>
            <a:r>
              <a:rPr lang="en-US" sz="1200" kern="1200" baseline="30000" dirty="0">
                <a:solidFill>
                  <a:schemeClr val="tx1"/>
                </a:solidFill>
                <a:effectLst/>
                <a:latin typeface="+mn-lt"/>
                <a:ea typeface="+mn-ea"/>
                <a:cs typeface="+mn-cs"/>
              </a:rPr>
              <a:t>4</a:t>
            </a:r>
          </a:p>
          <a:p>
            <a:pPr marL="171450" lvl="0" indent="-171450">
              <a:buFont typeface="Arial" panose="020B0604020202020204" pitchFamily="34" charset="0"/>
              <a:buChar char="•"/>
            </a:pPr>
            <a:endParaRPr lang="en-US" dirty="0"/>
          </a:p>
          <a:p>
            <a:r>
              <a:rPr lang="en-US" dirty="0"/>
              <a:t>Imagine how those challenges impact one’s health.</a:t>
            </a:r>
          </a:p>
          <a:p>
            <a:endParaRPr lang="en-US" dirty="0"/>
          </a:p>
          <a:p>
            <a:r>
              <a:rPr lang="en-US" sz="1000" i="1" dirty="0">
                <a:solidFill>
                  <a:schemeClr val="tx1"/>
                </a:solidFill>
              </a:rPr>
              <a:t>1: 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http://www.rootcausecoalition.org/wp-content/uploads/2016/11/White-Paper-Housing-and-Health.pdf</a:t>
            </a:r>
            <a:r>
              <a:rPr lang="en-US" sz="1000" i="1" dirty="0">
                <a:solidFill>
                  <a:schemeClr val="tx1"/>
                </a:solidFill>
                <a:effectLst/>
              </a:rPr>
              <a:t> </a:t>
            </a:r>
            <a:endParaRPr lang="en-US" sz="1000" i="1" dirty="0">
              <a:solidFill>
                <a:schemeClr val="tx1"/>
              </a:solidFill>
            </a:endParaRPr>
          </a:p>
          <a:p>
            <a:r>
              <a:rPr lang="en-US" sz="1000" i="1" dirty="0">
                <a:solidFill>
                  <a:schemeClr val="tx1"/>
                </a:solidFill>
              </a:rPr>
              <a:t>2: Source: </a:t>
            </a:r>
            <a:r>
              <a:rPr lang="en-US" sz="1000" i="1"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www.aha.org/transportation</a:t>
            </a:r>
            <a:r>
              <a:rPr lang="en-US" sz="1000" i="1" kern="1200" dirty="0">
                <a:solidFill>
                  <a:schemeClr val="tx1"/>
                </a:solidFill>
                <a:effectLst/>
                <a:latin typeface="+mn-lt"/>
                <a:ea typeface="+mn-ea"/>
                <a:cs typeface="+mn-cs"/>
              </a:rPr>
              <a:t> </a:t>
            </a:r>
            <a:endParaRPr lang="en-US" sz="1000" i="1" dirty="0">
              <a:solidFill>
                <a:schemeClr val="tx1"/>
              </a:solidFill>
            </a:endParaRPr>
          </a:p>
          <a:p>
            <a:r>
              <a:rPr lang="en-US" sz="1000" i="1" dirty="0">
                <a:solidFill>
                  <a:schemeClr val="tx1"/>
                </a:solidFill>
              </a:rPr>
              <a:t>3: Source: </a:t>
            </a:r>
            <a:r>
              <a:rPr lang="en-US" sz="1000" i="1" u="sng" kern="1200" dirty="0">
                <a:solidFill>
                  <a:schemeClr val="tx1"/>
                </a:solidFill>
                <a:effectLst/>
                <a:latin typeface="+mn-lt"/>
                <a:ea typeface="+mn-ea"/>
                <a:cs typeface="+mn-cs"/>
                <a:hlinkClick r:id="rId5">
                  <a:extLst>
                    <a:ext uri="{A12FA001-AC4F-418D-AE19-62706E023703}">
                      <ahyp:hlinkClr xmlns:ahyp="http://schemas.microsoft.com/office/drawing/2018/hyperlinkcolor" xmlns="" val="tx"/>
                    </a:ext>
                  </a:extLst>
                </a:hlinkClick>
              </a:rPr>
              <a:t>https://www.feedingamerica.org/</a:t>
            </a:r>
            <a:endParaRPr lang="en-US" sz="1000" i="1" dirty="0">
              <a:solidFill>
                <a:schemeClr val="tx1"/>
              </a:solidFill>
            </a:endParaRPr>
          </a:p>
          <a:p>
            <a:r>
              <a:rPr lang="en-US" sz="1000" i="1" dirty="0">
                <a:solidFill>
                  <a:schemeClr val="tx1"/>
                </a:solidFill>
              </a:rPr>
              <a:t>4: Source: </a:t>
            </a:r>
            <a:r>
              <a:rPr lang="en-US" sz="1000" i="1" u="sng" kern="1200" dirty="0">
                <a:solidFill>
                  <a:schemeClr val="tx1"/>
                </a:solidFill>
                <a:effectLst/>
                <a:latin typeface="+mn-lt"/>
                <a:ea typeface="+mn-ea"/>
                <a:cs typeface="+mn-cs"/>
                <a:hlinkClick r:id="rId6">
                  <a:extLst>
                    <a:ext uri="{A12FA001-AC4F-418D-AE19-62706E023703}">
                      <ahyp:hlinkClr xmlns:ahyp="http://schemas.microsoft.com/office/drawing/2018/hyperlinkcolor" xmlns="" val="tx"/>
                    </a:ext>
                  </a:extLst>
                </a:hlinkClick>
              </a:rPr>
              <a:t>https://www.ers.usda.gov/topics/food-nutrition-assistance/food-security-in-the-us/key-statistics-graphics.aspx</a:t>
            </a:r>
            <a:r>
              <a:rPr lang="en-US" sz="1000" i="1" dirty="0">
                <a:solidFill>
                  <a:schemeClr val="tx1"/>
                </a:solidFill>
                <a:effectLst/>
              </a:rPr>
              <a:t> </a:t>
            </a:r>
            <a:endParaRPr lang="en-US" sz="1000" i="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a:t>
            </a:fld>
            <a:endParaRPr lang="en-US"/>
          </a:p>
        </p:txBody>
      </p:sp>
    </p:spTree>
    <p:extLst>
      <p:ext uri="{BB962C8B-B14F-4D97-AF65-F5344CB8AC3E}">
        <p14:creationId xmlns:p14="http://schemas.microsoft.com/office/powerpoint/2010/main" val="358176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know many hospitals and</a:t>
            </a:r>
            <a:r>
              <a:rPr lang="en-US" baseline="0" dirty="0"/>
              <a:t> health systems are already addressing the social determinants of health in their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Recently, </a:t>
            </a:r>
            <a:r>
              <a:rPr lang="en-US" dirty="0"/>
              <a:t>Deloitte</a:t>
            </a:r>
            <a:r>
              <a:rPr lang="en-US" baseline="0" dirty="0"/>
              <a:t> </a:t>
            </a:r>
            <a:r>
              <a:rPr lang="en-US" dirty="0"/>
              <a:t>surveyed</a:t>
            </a:r>
            <a:r>
              <a:rPr lang="en-US" baseline="0" dirty="0"/>
              <a:t> 300 hospitals from across the country. They found that 88 percent of respondents are currently screening for social determinants.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according</a:t>
            </a:r>
            <a:r>
              <a:rPr lang="en-US" sz="1200" b="0" i="0" kern="1200" baseline="0" dirty="0">
                <a:solidFill>
                  <a:schemeClr val="tx1"/>
                </a:solidFill>
                <a:effectLst/>
                <a:latin typeface="+mn-lt"/>
                <a:ea typeface="+mn-ea"/>
                <a:cs typeface="+mn-cs"/>
              </a:rPr>
              <a:t> to the 2016 AHA Annual survey, </a:t>
            </a:r>
            <a:r>
              <a:rPr lang="en-US" sz="1200" b="0" i="0" kern="1200" dirty="0">
                <a:solidFill>
                  <a:schemeClr val="tx1"/>
                </a:solidFill>
                <a:effectLst/>
                <a:latin typeface="+mn-lt"/>
                <a:ea typeface="+mn-ea"/>
                <a:cs typeface="+mn-cs"/>
              </a:rPr>
              <a:t>once screening has taken place, hospitals are providing non-medical services needed to address those social determinants, including providing transportation and nutrition services. And, many hospitals are</a:t>
            </a:r>
            <a:r>
              <a:rPr lang="en-US" sz="1200" b="0" i="0" kern="1200" baseline="0" dirty="0">
                <a:solidFill>
                  <a:schemeClr val="tx1"/>
                </a:solidFill>
                <a:effectLst/>
                <a:latin typeface="+mn-lt"/>
                <a:ea typeface="+mn-ea"/>
                <a:cs typeface="+mn-cs"/>
              </a:rPr>
              <a:t> working with other stakeholders in the community – in fact, </a:t>
            </a:r>
            <a:r>
              <a:rPr lang="en-US" sz="1200" kern="1200" dirty="0">
                <a:solidFill>
                  <a:schemeClr val="tx1"/>
                </a:solidFill>
                <a:effectLst/>
                <a:latin typeface="+mn-lt"/>
                <a:ea typeface="+mn-ea"/>
                <a:cs typeface="+mn-cs"/>
              </a:rPr>
              <a:t>74 percent of the respondents have entered into at least one type of community partnership to address social determinants. </a:t>
            </a:r>
          </a:p>
          <a:p>
            <a:endParaRPr lang="en-US" baseline="0" dirty="0"/>
          </a:p>
          <a:p>
            <a:r>
              <a:rPr lang="en-US" baseline="0" dirty="0"/>
              <a:t>However, there is much more that can be done.</a:t>
            </a:r>
          </a:p>
          <a:p>
            <a:endParaRPr lang="en-US" sz="1000" i="1" baseline="0" dirty="0">
              <a:solidFill>
                <a:schemeClr val="tx1"/>
              </a:solidFill>
            </a:endParaRPr>
          </a:p>
          <a:p>
            <a:r>
              <a:rPr lang="en-US" sz="1000" i="1" baseline="0" dirty="0">
                <a:solidFill>
                  <a:schemeClr val="tx1"/>
                </a:solidFill>
              </a:rPr>
              <a:t>Source: </a:t>
            </a:r>
            <a:r>
              <a:rPr lang="en-US" sz="1000" b="0" i="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https://www2.deloitte.com/content/dam/Deloitte/us/Documents/life-sciences-health-care/us-lshc-addressing-social-determinants-of-health.pdf</a:t>
            </a:r>
            <a:endParaRPr lang="en-US" sz="1000" i="1" baseline="0"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11</a:t>
            </a:fld>
            <a:endParaRPr lang="en-US"/>
          </a:p>
        </p:txBody>
      </p:sp>
    </p:spTree>
    <p:extLst>
      <p:ext uri="{BB962C8B-B14F-4D97-AF65-F5344CB8AC3E}">
        <p14:creationId xmlns:p14="http://schemas.microsoft.com/office/powerpoint/2010/main" val="282827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a:solidFill>
                  <a:schemeClr val="tx1"/>
                </a:solidFill>
                <a:effectLst/>
                <a:latin typeface="+mn-lt"/>
                <a:ea typeface="+mn-ea"/>
                <a:cs typeface="+mn-cs"/>
              </a:rPr>
              <a:t>If a hospital or health system wants to move forward on their journey to address the social determinants, some examples of next steps include:  </a:t>
            </a:r>
          </a:p>
          <a:p>
            <a:pPr lvl="0"/>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Hospitals and health systems can learn about and engage with their community by holding an o</a:t>
            </a:r>
            <a:r>
              <a:rPr lang="en-US" sz="1200" kern="1200" baseline="0" dirty="0">
                <a:solidFill>
                  <a:schemeClr val="tx1"/>
                </a:solidFill>
                <a:effectLst/>
                <a:latin typeface="+mn-lt"/>
                <a:ea typeface="+mn-ea"/>
                <a:cs typeface="+mn-cs"/>
              </a:rPr>
              <a:t>pen forum or community dialogue to discuss the community’s socio-economic health needs. </a:t>
            </a:r>
          </a:p>
          <a:p>
            <a:pPr marL="228600" lvl="0" indent="-228600">
              <a:buFont typeface="+mj-lt"/>
              <a:buAutoNum type="arabicPeriod"/>
            </a:pPr>
            <a:r>
              <a:rPr lang="en-US" sz="1200" kern="1200" baseline="0" dirty="0">
                <a:solidFill>
                  <a:schemeClr val="tx1"/>
                </a:solidFill>
                <a:effectLst/>
                <a:latin typeface="+mn-lt"/>
                <a:ea typeface="+mn-ea"/>
                <a:cs typeface="+mn-cs"/>
              </a:rPr>
              <a:t>Hospitals can then gather data on how social determinants of health are affecting their community. That data would then serve as the foundation of any program designed to address those social determinants. </a:t>
            </a:r>
          </a:p>
          <a:p>
            <a:pPr marL="228600" lvl="0" indent="-228600">
              <a:buFont typeface="+mj-lt"/>
              <a:buAutoNum type="arabicPeriod"/>
            </a:pPr>
            <a:r>
              <a:rPr lang="en-US" sz="1200" kern="1200" baseline="0" dirty="0">
                <a:solidFill>
                  <a:schemeClr val="tx1"/>
                </a:solidFill>
                <a:effectLst/>
                <a:latin typeface="+mn-lt"/>
                <a:ea typeface="+mn-ea"/>
                <a:cs typeface="+mn-cs"/>
              </a:rPr>
              <a:t>Hospitals can develop internal engagement strategies to support work around social determinants of health. For example, raising awareness about social determinants and sharing the benefits that may be anticipated (i.e., improvements in health, reductions in hospital admissions or utilization rates). Gathering buy-in from leadership and governing boards will be helpful in advancing this work.  </a:t>
            </a:r>
          </a:p>
          <a:p>
            <a:pPr marL="228600" lvl="0" indent="-228600">
              <a:buFont typeface="+mj-lt"/>
              <a:buAutoNum type="arabicPeriod"/>
            </a:pPr>
            <a:r>
              <a:rPr lang="en-US" sz="1200" kern="1200" baseline="0" dirty="0">
                <a:solidFill>
                  <a:schemeClr val="tx1"/>
                </a:solidFill>
                <a:effectLst/>
                <a:latin typeface="+mn-lt"/>
                <a:ea typeface="+mn-ea"/>
                <a:cs typeface="+mn-cs"/>
              </a:rPr>
              <a:t>Hospitals can also prioritize these efforts by integrating social determinants of health programming into strategic and financial plans. </a:t>
            </a:r>
          </a:p>
          <a:p>
            <a:pPr marL="228600" lvl="0" indent="-228600">
              <a:buFont typeface="+mj-lt"/>
              <a:buAutoNum type="arabicPeriod"/>
            </a:pPr>
            <a:r>
              <a:rPr lang="en-US" sz="1200" kern="1200" baseline="0" dirty="0">
                <a:solidFill>
                  <a:schemeClr val="tx1"/>
                </a:solidFill>
                <a:effectLst/>
                <a:latin typeface="+mn-lt"/>
                <a:ea typeface="+mn-ea"/>
                <a:cs typeface="+mn-cs"/>
              </a:rPr>
              <a:t>Many programs hospitals and health systems have adopted to address the social determinants of health are not funded through current payment systems. As a result, hospitals can also explore various funding options and work with community partners to maximize the use of available funds, resources and staff to best serve their communities. </a:t>
            </a:r>
          </a:p>
          <a:p>
            <a:pPr marL="228600" lvl="0" indent="-228600">
              <a:buFont typeface="+mj-lt"/>
              <a:buAutoNum type="arabicPeriod"/>
            </a:pPr>
            <a:r>
              <a:rPr lang="en-US" sz="1200" kern="1200" baseline="0" dirty="0">
                <a:solidFill>
                  <a:schemeClr val="tx1"/>
                </a:solidFill>
                <a:effectLst/>
                <a:latin typeface="+mn-lt"/>
                <a:ea typeface="+mn-ea"/>
                <a:cs typeface="+mn-cs"/>
              </a:rPr>
              <a:t>Hospitals may also consider how to measure and evaluate the impact of any social determinants programs they establish. This includes not just data on how many individuals have been served by a particular program, but specific outcome measures that show improvement in the health of individuals and the community. </a:t>
            </a:r>
          </a:p>
          <a:p>
            <a:pPr marL="0" lvl="0" indent="0">
              <a:buFont typeface="+mj-lt"/>
              <a:buNone/>
            </a:pPr>
            <a:endParaRPr lang="en-US" sz="1200" kern="1200" baseline="0" dirty="0">
              <a:solidFill>
                <a:schemeClr val="tx1"/>
              </a:solidFill>
              <a:effectLst/>
              <a:latin typeface="+mn-lt"/>
              <a:ea typeface="+mn-ea"/>
              <a:cs typeface="+mn-cs"/>
            </a:endParaRPr>
          </a:p>
          <a:p>
            <a:pPr marL="0" lvl="0" indent="0">
              <a:buFont typeface="+mj-lt"/>
              <a:buNone/>
            </a:pPr>
            <a:r>
              <a:rPr lang="en-US" sz="1200" kern="1200" baseline="0" dirty="0">
                <a:solidFill>
                  <a:schemeClr val="tx1"/>
                </a:solidFill>
                <a:effectLst/>
                <a:latin typeface="+mn-lt"/>
                <a:ea typeface="+mn-ea"/>
                <a:cs typeface="+mn-cs"/>
              </a:rPr>
              <a:t>For help with hosting a community dialogue, visit: https://</a:t>
            </a:r>
            <a:r>
              <a:rPr lang="en-US" sz="1200" kern="1200" baseline="0" dirty="0" err="1">
                <a:solidFill>
                  <a:schemeClr val="tx1"/>
                </a:solidFill>
                <a:effectLst/>
                <a:latin typeface="+mn-lt"/>
                <a:ea typeface="+mn-ea"/>
                <a:cs typeface="+mn-cs"/>
              </a:rPr>
              <a:t>www.aha.org</a:t>
            </a:r>
            <a:r>
              <a:rPr lang="en-US" sz="1200" kern="1200" baseline="0" dirty="0">
                <a:solidFill>
                  <a:schemeClr val="tx1"/>
                </a:solidFill>
                <a:effectLst/>
                <a:latin typeface="+mn-lt"/>
                <a:ea typeface="+mn-ea"/>
                <a:cs typeface="+mn-cs"/>
              </a:rPr>
              <a:t>/system/files/content/17/community-conversations-</a:t>
            </a:r>
            <a:r>
              <a:rPr lang="en-US" sz="1200" kern="1200" baseline="0" dirty="0" err="1">
                <a:solidFill>
                  <a:schemeClr val="tx1"/>
                </a:solidFill>
                <a:effectLst/>
                <a:latin typeface="+mn-lt"/>
                <a:ea typeface="+mn-ea"/>
                <a:cs typeface="+mn-cs"/>
              </a:rPr>
              <a:t>toolkit.pdf</a:t>
            </a:r>
            <a:r>
              <a:rPr lang="en-US" sz="1200" kern="1200" baseline="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12</a:t>
            </a:fld>
            <a:endParaRPr lang="en-US"/>
          </a:p>
        </p:txBody>
      </p:sp>
    </p:spTree>
    <p:extLst>
      <p:ext uri="{BB962C8B-B14F-4D97-AF65-F5344CB8AC3E}">
        <p14:creationId xmlns:p14="http://schemas.microsoft.com/office/powerpoint/2010/main" val="62492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AHA is addressing social determinants of health as part of AHA’s larger discussion around value, population health and health equity. We are committed to providing you with the tools, resources and education you need to address this issue in your communities.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Here are some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The Value Initiative - </a:t>
            </a:r>
            <a:r>
              <a:rPr lang="en-US" sz="1200" b="0" kern="1200" baseline="0" dirty="0">
                <a:solidFill>
                  <a:schemeClr val="tx1"/>
                </a:solidFill>
                <a:effectLst/>
                <a:latin typeface="+mn-lt"/>
                <a:ea typeface="+mn-ea"/>
                <a:cs typeface="+mn-cs"/>
              </a:rPr>
              <a:t>The AHA launched the Value Initiative in December, 2017. It is </a:t>
            </a:r>
            <a:r>
              <a:rPr lang="en-US" sz="1200" b="0" kern="1200" dirty="0">
                <a:solidFill>
                  <a:schemeClr val="tx1"/>
                </a:solidFill>
                <a:effectLst/>
                <a:latin typeface="+mn-lt"/>
                <a:ea typeface="+mn-ea"/>
                <a:cs typeface="+mn-cs"/>
              </a:rPr>
              <a:t>a member-driven effort to support hospitals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health systems as they tackle the issues of advancing affordable health care and promoting value.</a:t>
            </a:r>
            <a:r>
              <a:rPr lang="en-US" sz="1200" b="0" kern="1200" baseline="0" dirty="0">
                <a:solidFill>
                  <a:schemeClr val="tx1"/>
                </a:solidFill>
                <a:effectLst/>
                <a:latin typeface="+mn-lt"/>
                <a:ea typeface="+mn-ea"/>
                <a:cs typeface="+mn-cs"/>
              </a:rPr>
              <a:t> Addressing population health and the social determinants of health will be critical to reducing cost and improving the quality of care provided by hospitals and health systems in the future. As a result, AHA has released many resources, including issue briefs, case studies, tools and training, and slide decks on these topics as part of The Value Initiative.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The AHA Members in Action series spotlights a wide-range of approaches hospitals and health systems have taken to address affordability. Many are replicable.</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13</a:t>
            </a:fld>
            <a:endParaRPr lang="en-US"/>
          </a:p>
        </p:txBody>
      </p:sp>
    </p:spTree>
    <p:extLst>
      <p:ext uri="{BB962C8B-B14F-4D97-AF65-F5344CB8AC3E}">
        <p14:creationId xmlns:p14="http://schemas.microsoft.com/office/powerpoint/2010/main" val="167335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AHA, in partnership with other organizations and with funding from the Robert Wood Johnson Foundation,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created Pathways to Population Health</a:t>
            </a:r>
            <a:r>
              <a:rPr lang="en-US" sz="1200" b="0" i="0" kern="1200" baseline="0" dirty="0">
                <a:solidFill>
                  <a:schemeClr val="tx1"/>
                </a:solidFill>
                <a:effectLst/>
                <a:latin typeface="+mn-lt"/>
                <a:ea typeface="+mn-ea"/>
                <a:cs typeface="+mn-cs"/>
              </a:rPr>
              <a:t>. This framework </a:t>
            </a:r>
            <a:r>
              <a:rPr lang="en-US" sz="1200" b="0" i="0" kern="1200" dirty="0">
                <a:solidFill>
                  <a:schemeClr val="tx1"/>
                </a:solidFill>
                <a:effectLst/>
                <a:latin typeface="+mn-lt"/>
                <a:ea typeface="+mn-ea"/>
                <a:cs typeface="+mn-cs"/>
              </a:rPr>
              <a:t>supports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hospitals, health systems and communities</a:t>
            </a:r>
            <a:r>
              <a:rPr lang="en-US" sz="1200" b="0" i="0" kern="1200" baseline="0" dirty="0">
                <a:solidFill>
                  <a:schemeClr val="tx1"/>
                </a:solidFill>
                <a:effectLst/>
                <a:latin typeface="+mn-lt"/>
                <a:ea typeface="+mn-ea"/>
                <a:cs typeface="+mn-cs"/>
              </a:rPr>
              <a:t> in their efforts on population health and health equity. It focuses on </a:t>
            </a:r>
            <a:r>
              <a:rPr lang="en-US" sz="1200" b="0" i="0" kern="1200" dirty="0">
                <a:solidFill>
                  <a:schemeClr val="tx1"/>
                </a:solidFill>
                <a:effectLst/>
                <a:latin typeface="+mn-lt"/>
                <a:ea typeface="+mn-ea"/>
                <a:cs typeface="+mn-cs"/>
              </a:rPr>
              <a:t>the use of common language, common framework, tools and resources</a:t>
            </a:r>
            <a:r>
              <a:rPr lang="en-US" sz="1200" b="0" i="0" kern="1200" baseline="0" dirty="0">
                <a:solidFill>
                  <a:schemeClr val="tx1"/>
                </a:solidFill>
                <a:effectLst/>
                <a:latin typeface="+mn-lt"/>
                <a:ea typeface="+mn-ea"/>
                <a:cs typeface="+mn-cs"/>
              </a:rPr>
              <a:t> to make </a:t>
            </a:r>
            <a:r>
              <a:rPr lang="en-US" sz="1200" b="0" i="0" kern="1200" dirty="0">
                <a:solidFill>
                  <a:schemeClr val="tx1"/>
                </a:solidFill>
                <a:effectLst/>
                <a:latin typeface="+mn-lt"/>
                <a:ea typeface="+mn-ea"/>
                <a:cs typeface="+mn-cs"/>
              </a:rPr>
              <a:t>practical, meaningful and sustainable advances.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a:t>
            </a:r>
            <a:r>
              <a:rPr lang="en-US" sz="1200" b="0" i="0" kern="1200" baseline="0" dirty="0">
                <a:solidFill>
                  <a:schemeClr val="tx1"/>
                </a:solidFill>
                <a:effectLst/>
                <a:latin typeface="+mn-lt"/>
                <a:ea typeface="+mn-ea"/>
                <a:cs typeface="+mn-cs"/>
              </a:rPr>
              <a:t> strategies to improve health and well-being include: p</a:t>
            </a:r>
            <a:r>
              <a:rPr lang="en-US" sz="1200" b="0" i="0" kern="1200" dirty="0">
                <a:solidFill>
                  <a:schemeClr val="tx1"/>
                </a:solidFill>
                <a:effectLst/>
                <a:latin typeface="+mn-lt"/>
                <a:ea typeface="+mn-ea"/>
                <a:cs typeface="+mn-cs"/>
              </a:rPr>
              <a:t>artnering with patients, families and communities to address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social determinants; using data-driven strategies;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engaging in performance improvement.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AHA has released</a:t>
            </a:r>
            <a:r>
              <a:rPr lang="en-US" sz="1200" b="0" i="0" kern="1200" baseline="0" dirty="0">
                <a:solidFill>
                  <a:schemeClr val="tx1"/>
                </a:solidFill>
                <a:effectLst/>
                <a:latin typeface="+mn-lt"/>
                <a:ea typeface="+mn-ea"/>
                <a:cs typeface="+mn-cs"/>
              </a:rPr>
              <a:t> a social determinants of health series to guide hospitals and health systems in address</a:t>
            </a:r>
            <a:r>
              <a:rPr lang="en-US" sz="1200" b="0" i="0" kern="1200" dirty="0">
                <a:solidFill>
                  <a:schemeClr val="tx1"/>
                </a:solidFill>
                <a:effectLst/>
                <a:latin typeface="+mn-lt"/>
                <a:ea typeface="+mn-ea"/>
                <a:cs typeface="+mn-cs"/>
              </a:rPr>
              <a:t>ing social determinants of health in their communities. To date, the reports examine food insecurity, housing and transportation. </a:t>
            </a:r>
            <a:r>
              <a:rPr lang="en-US" sz="1200" u="sng" kern="1200" dirty="0">
                <a:solidFill>
                  <a:schemeClr val="tx1"/>
                </a:solidFill>
                <a:effectLst/>
                <a:latin typeface="+mn-lt"/>
                <a:ea typeface="+mn-ea"/>
                <a:cs typeface="+mn-cs"/>
                <a:hlinkClick r:id="rId3"/>
              </a:rPr>
              <a:t>www.hret.org/sdoh</a:t>
            </a:r>
            <a:r>
              <a:rPr lang="en-US" sz="120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great resource is t</a:t>
            </a:r>
            <a:r>
              <a:rPr lang="en-US" sz="1200" b="0" i="0" kern="1200" baseline="0" dirty="0">
                <a:solidFill>
                  <a:schemeClr val="tx1"/>
                </a:solidFill>
                <a:effectLst/>
                <a:latin typeface="+mn-lt"/>
                <a:ea typeface="+mn-ea"/>
                <a:cs typeface="+mn-cs"/>
              </a:rPr>
              <a:t>he </a:t>
            </a:r>
            <a:r>
              <a:rPr lang="en-US" sz="1200" b="0" i="0" kern="1200" dirty="0">
                <a:solidFill>
                  <a:schemeClr val="tx1"/>
                </a:solidFill>
                <a:effectLst/>
                <a:latin typeface="+mn-lt"/>
                <a:ea typeface="+mn-ea"/>
                <a:cs typeface="+mn-cs"/>
              </a:rPr>
              <a:t>Partnership Playbook and Compendium of Case Studies to help hospitals and communities foster successful and sustainable partnerships. </a:t>
            </a:r>
            <a:endParaRPr lang="en-US" sz="1200" kern="1200" dirty="0">
              <a:solidFill>
                <a:schemeClr val="tx1"/>
              </a:solidFill>
              <a:effectLst/>
              <a:latin typeface="+mn-lt"/>
              <a:ea typeface="+mn-ea"/>
              <a:cs typeface="+mn-cs"/>
            </a:endParaRPr>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14</a:t>
            </a:fld>
            <a:endParaRPr lang="en-US"/>
          </a:p>
        </p:txBody>
      </p:sp>
    </p:spTree>
    <p:extLst>
      <p:ext uri="{BB962C8B-B14F-4D97-AF65-F5344CB8AC3E}">
        <p14:creationId xmlns:p14="http://schemas.microsoft.com/office/powerpoint/2010/main" val="69531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to address the social determinants</a:t>
            </a:r>
            <a:r>
              <a:rPr lang="en-US" baseline="0" dirty="0"/>
              <a:t> are also available through AHA’s Institute for Diversity and Health Equity. </a:t>
            </a:r>
          </a:p>
          <a:p>
            <a:endParaRPr lang="en-US" baseline="0" dirty="0"/>
          </a:p>
          <a:p>
            <a:r>
              <a:rPr lang="en-US" baseline="0" dirty="0"/>
              <a:t>All </a:t>
            </a:r>
            <a:r>
              <a:rPr lang="en-US" sz="1200" b="0" kern="1200" dirty="0">
                <a:solidFill>
                  <a:schemeClr val="tx1"/>
                </a:solidFill>
                <a:effectLst/>
                <a:latin typeface="+mn-lt"/>
                <a:ea typeface="+mn-ea"/>
                <a:cs typeface="+mn-cs"/>
              </a:rPr>
              <a:t>AHA hospital and health system members are members of the Institut</a:t>
            </a:r>
            <a:r>
              <a:rPr lang="en-US" sz="1200" b="0" kern="1200" baseline="0" dirty="0">
                <a:solidFill>
                  <a:schemeClr val="tx1"/>
                </a:solidFill>
                <a:effectLst/>
                <a:latin typeface="+mn-lt"/>
                <a:ea typeface="+mn-ea"/>
                <a:cs typeface="+mn-cs"/>
              </a:rPr>
              <a:t>e and can access resources to </a:t>
            </a:r>
            <a:r>
              <a:rPr lang="en-US" sz="1200" b="0" kern="1200" dirty="0">
                <a:solidFill>
                  <a:schemeClr val="tx1"/>
                </a:solidFill>
                <a:effectLst/>
                <a:latin typeface="+mn-lt"/>
                <a:ea typeface="+mn-ea"/>
                <a:cs typeface="+mn-cs"/>
              </a:rPr>
              <a:t>enable equitable care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for all individuals and promote</a:t>
            </a:r>
            <a:r>
              <a:rPr lang="en-US" sz="1200" b="0" kern="1200" baseline="0" dirty="0">
                <a:solidFill>
                  <a:schemeClr val="tx1"/>
                </a:solidFill>
                <a:effectLst/>
                <a:latin typeface="+mn-lt"/>
                <a:ea typeface="+mn-ea"/>
                <a:cs typeface="+mn-cs"/>
              </a:rPr>
              <a:t> inclusive work environments</a:t>
            </a:r>
            <a:r>
              <a:rPr lang="en-US" sz="1200" b="0" kern="1200" dirty="0">
                <a:solidFill>
                  <a:schemeClr val="tx1"/>
                </a:solidFill>
                <a:effectLst/>
                <a:latin typeface="+mn-lt"/>
                <a:ea typeface="+mn-ea"/>
                <a:cs typeface="+mn-cs"/>
              </a:rPr>
              <a:t>. </a:t>
            </a:r>
            <a:endParaRPr lang="en-US" dirty="0">
              <a:effectLst/>
            </a:endParaRPr>
          </a:p>
          <a:p>
            <a:endParaRPr lang="en-US" baseline="0" dirty="0"/>
          </a:p>
          <a:p>
            <a:r>
              <a:rPr lang="en-US" sz="1200" b="0" kern="1200" dirty="0">
                <a:solidFill>
                  <a:schemeClr val="tx1"/>
                </a:solidFill>
                <a:effectLst/>
                <a:latin typeface="+mn-lt"/>
                <a:ea typeface="+mn-ea"/>
                <a:cs typeface="+mn-cs"/>
              </a:rPr>
              <a:t>The Institute exists to empower health organizations to provide equitable care for all individuals. It provides strategies, resources, and data, as well as a professional network</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of experts to help health care leaders accelerate and improve their organization’s equity, diversity and inclusion objectives.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a:t>
            </a:r>
            <a:r>
              <a:rPr lang="en-US" sz="1200" b="0" i="0" kern="1200" baseline="0" dirty="0">
                <a:solidFill>
                  <a:schemeClr val="tx1"/>
                </a:solidFill>
                <a:effectLst/>
                <a:latin typeface="+mn-lt"/>
                <a:ea typeface="+mn-ea"/>
                <a:cs typeface="+mn-cs"/>
              </a:rPr>
              <a:t> the Institute, AHA has formed alliances with </a:t>
            </a:r>
            <a:r>
              <a:rPr lang="en-US" sz="1200" b="0" i="0" kern="1200" dirty="0">
                <a:solidFill>
                  <a:schemeClr val="tx1"/>
                </a:solidFill>
                <a:effectLst/>
                <a:latin typeface="+mn-lt"/>
                <a:ea typeface="+mn-ea"/>
                <a:cs typeface="+mn-cs"/>
              </a:rPr>
              <a:t>the National Urban League and </a:t>
            </a:r>
            <a:r>
              <a:rPr lang="en-US" sz="1200" b="0" i="0" kern="1200" dirty="0" err="1">
                <a:solidFill>
                  <a:schemeClr val="tx1"/>
                </a:solidFill>
                <a:effectLst/>
                <a:latin typeface="+mn-lt"/>
                <a:ea typeface="+mn-ea"/>
                <a:cs typeface="+mn-cs"/>
              </a:rPr>
              <a:t>UnidosUS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-nee-dose-US) to improve the health of African-American and Latino communities across the nation and increase diversity among health care executives shaping the future of care.</a:t>
            </a: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15</a:t>
            </a:fld>
            <a:endParaRPr lang="en-US"/>
          </a:p>
        </p:txBody>
      </p:sp>
    </p:spTree>
    <p:extLst>
      <p:ext uri="{BB962C8B-B14F-4D97-AF65-F5344CB8AC3E}">
        <p14:creationId xmlns:p14="http://schemas.microsoft.com/office/powerpoint/2010/main" val="330301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baseline="0" dirty="0"/>
              <a:t>Solutions to addressing social determinants of health are community driven and typically developed with specific community needs and resources in mind. I want to share some examples of what’s happening across the country.</a:t>
            </a:r>
          </a:p>
          <a:p>
            <a:pPr defTabSz="931774">
              <a:defRPr/>
            </a:pPr>
            <a:endParaRPr lang="en-US" b="0" baseline="0" dirty="0"/>
          </a:p>
          <a:p>
            <a:pPr defTabSz="931774">
              <a:defRPr/>
            </a:pPr>
            <a:r>
              <a:rPr lang="en-US" b="0" baseline="0" dirty="0"/>
              <a:t>ProMedica in Toledo, Ohio, integrated </a:t>
            </a:r>
            <a:r>
              <a:rPr lang="en-US" sz="1200" b="0" i="0" kern="1200" dirty="0">
                <a:solidFill>
                  <a:schemeClr val="tx1"/>
                </a:solidFill>
                <a:effectLst/>
                <a:latin typeface="+mn-lt"/>
                <a:ea typeface="+mn-ea"/>
                <a:cs typeface="+mn-cs"/>
              </a:rPr>
              <a:t>the Children's </a:t>
            </a:r>
            <a:r>
              <a:rPr lang="en-US" sz="1200" b="0" i="0" kern="1200" dirty="0" err="1">
                <a:solidFill>
                  <a:schemeClr val="tx1"/>
                </a:solidFill>
                <a:effectLst/>
                <a:latin typeface="+mn-lt"/>
                <a:ea typeface="+mn-ea"/>
                <a:cs typeface="+mn-cs"/>
              </a:rPr>
              <a:t>HealthWatch</a:t>
            </a:r>
            <a:r>
              <a:rPr lang="en-US" sz="1200" b="0" i="0" kern="1200" dirty="0">
                <a:solidFill>
                  <a:schemeClr val="tx1"/>
                </a:solidFill>
                <a:effectLst/>
                <a:latin typeface="+mn-lt"/>
                <a:ea typeface="+mn-ea"/>
                <a:cs typeface="+mn-cs"/>
              </a:rPr>
              <a:t> Hunger Vital </a:t>
            </a:r>
            <a:r>
              <a:rPr lang="en-US" sz="1200" b="0" i="0" kern="1200" dirty="0" err="1">
                <a:solidFill>
                  <a:schemeClr val="tx1"/>
                </a:solidFill>
                <a:effectLst/>
                <a:latin typeface="+mn-lt"/>
                <a:ea typeface="+mn-ea"/>
                <a:cs typeface="+mn-cs"/>
              </a:rPr>
              <a:t>Sign</a:t>
            </a:r>
            <a:r>
              <a:rPr lang="en-US" sz="1200" b="0" i="0" kern="1200" baseline="30000" dirty="0" err="1">
                <a:solidFill>
                  <a:schemeClr val="tx1"/>
                </a:solidFill>
                <a:effectLst/>
                <a:latin typeface="+mn-lt"/>
                <a:ea typeface="+mn-ea"/>
                <a:cs typeface="+mn-cs"/>
              </a:rPr>
              <a:t>TM</a:t>
            </a:r>
            <a:r>
              <a:rPr lang="en-US" sz="1200" b="0" i="0" kern="1200" dirty="0">
                <a:solidFill>
                  <a:schemeClr val="tx1"/>
                </a:solidFill>
                <a:effectLst/>
                <a:latin typeface="+mn-lt"/>
                <a:ea typeface="+mn-ea"/>
                <a:cs typeface="+mn-cs"/>
              </a:rPr>
              <a:t> survey into its database. The survey</a:t>
            </a:r>
            <a:r>
              <a:rPr lang="en-US" sz="1200" b="0" i="0" kern="1200" baseline="0" dirty="0">
                <a:solidFill>
                  <a:schemeClr val="tx1"/>
                </a:solidFill>
                <a:effectLst/>
                <a:latin typeface="+mn-lt"/>
                <a:ea typeface="+mn-ea"/>
                <a:cs typeface="+mn-cs"/>
              </a:rPr>
              <a:t> helps</a:t>
            </a:r>
            <a:r>
              <a:rPr lang="en-US" sz="1200" b="0" i="0" kern="1200" dirty="0">
                <a:solidFill>
                  <a:schemeClr val="tx1"/>
                </a:solidFill>
                <a:effectLst/>
                <a:latin typeface="+mn-lt"/>
                <a:ea typeface="+mn-ea"/>
                <a:cs typeface="+mn-cs"/>
              </a:rPr>
              <a:t> identify patients who are food insecure.</a:t>
            </a:r>
            <a:r>
              <a:rPr lang="en-US" sz="1200" b="0" i="0" kern="1200" baseline="0" dirty="0">
                <a:solidFill>
                  <a:schemeClr val="tx1"/>
                </a:solidFill>
                <a:effectLst/>
                <a:latin typeface="+mn-lt"/>
                <a:ea typeface="+mn-ea"/>
                <a:cs typeface="+mn-cs"/>
              </a:rPr>
              <a:t> The survey asks: </a:t>
            </a:r>
          </a:p>
          <a:p>
            <a:pPr marL="171450" indent="-171450" defTabSz="931774">
              <a:buFont typeface="Arial" charset="0"/>
              <a:buChar char="•"/>
              <a:defRPr/>
            </a:pPr>
            <a:r>
              <a:rPr lang="en-US" dirty="0"/>
              <a:t>Within the past 12 months, we worried whether our food would run out before we got money to buy more.</a:t>
            </a:r>
          </a:p>
          <a:p>
            <a:pPr marL="171450" indent="-171450" defTabSz="931774">
              <a:buFont typeface="Arial" charset="0"/>
              <a:buChar char="•"/>
              <a:defRPr/>
            </a:pPr>
            <a:r>
              <a:rPr lang="en-US" dirty="0"/>
              <a:t>Within the past 12 months, the food we bought just didn’t last and we didn’t have money to get more.</a:t>
            </a:r>
          </a:p>
          <a:p>
            <a:pPr defTabSz="931774">
              <a:defRPr/>
            </a:pPr>
            <a:endParaRPr lang="en-US" sz="1200" b="0" i="0" kern="1200" baseline="0" dirty="0">
              <a:solidFill>
                <a:schemeClr val="tx1"/>
              </a:solidFill>
              <a:effectLst/>
              <a:latin typeface="+mn-lt"/>
              <a:ea typeface="+mn-ea"/>
              <a:cs typeface="+mn-cs"/>
            </a:endParaRPr>
          </a:p>
          <a:p>
            <a:pPr defTabSz="931774">
              <a:defRPr/>
            </a:pPr>
            <a:r>
              <a:rPr lang="en-US" sz="1200" b="0" i="0" kern="1200" baseline="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taff refer patients with food insecurities to the health system’s food pharmacy.</a:t>
            </a:r>
            <a:r>
              <a:rPr lang="en-US" sz="1200" b="0" i="0" kern="1200" baseline="0" dirty="0">
                <a:solidFill>
                  <a:schemeClr val="tx1"/>
                </a:solidFill>
                <a:effectLst/>
                <a:latin typeface="+mn-lt"/>
                <a:ea typeface="+mn-ea"/>
                <a:cs typeface="+mn-cs"/>
              </a:rPr>
              <a:t> </a:t>
            </a:r>
            <a:endParaRPr lang="en-US" baseline="0" dirty="0"/>
          </a:p>
          <a:p>
            <a:pPr defTabSz="931774">
              <a:defRPr/>
            </a:pPr>
            <a:endParaRPr lang="en-US" dirty="0"/>
          </a:p>
          <a:p>
            <a:pPr defTabSz="931774">
              <a:defRPr/>
            </a:pPr>
            <a:r>
              <a:rPr lang="en-US" sz="1000" i="1" dirty="0">
                <a:solidFill>
                  <a:schemeClr val="tx1"/>
                </a:solidFill>
              </a:rPr>
              <a:t>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https://www.aha.org/system/files/hpoe/Reports-HPOE/2017/determinants-health-food-insecurity-role-of-hospitals.pdf</a:t>
            </a:r>
            <a:r>
              <a:rPr lang="en-US" sz="1000" i="1" dirty="0">
                <a:solidFill>
                  <a:schemeClr val="tx1"/>
                </a:solidFill>
                <a:effectLst/>
              </a:rPr>
              <a:t> </a:t>
            </a:r>
            <a:endParaRPr lang="en-US" sz="1000" i="1" dirty="0">
              <a:solidFill>
                <a:schemeClr val="tx1"/>
              </a:solidFill>
            </a:endParaRPr>
          </a:p>
          <a:p>
            <a:endParaRPr lang="en-US" dirty="0"/>
          </a:p>
          <a:p>
            <a:endParaRPr lang="en-GB" dirty="0"/>
          </a:p>
        </p:txBody>
      </p:sp>
      <p:sp>
        <p:nvSpPr>
          <p:cNvPr id="4" name="Slide Number Placeholder 3"/>
          <p:cNvSpPr>
            <a:spLocks noGrp="1"/>
          </p:cNvSpPr>
          <p:nvPr>
            <p:ph type="sldNum" sz="quarter" idx="10"/>
          </p:nvPr>
        </p:nvSpPr>
        <p:spPr/>
        <p:txBody>
          <a:bodyPr/>
          <a:lstStyle/>
          <a:p>
            <a:fld id="{41726822-ABE4-AB47-AF9B-A466DBF2AB5C}" type="slidenum">
              <a:rPr lang="en-US" smtClean="0"/>
              <a:t>16</a:t>
            </a:fld>
            <a:endParaRPr lang="en-US"/>
          </a:p>
        </p:txBody>
      </p:sp>
    </p:spTree>
    <p:extLst>
      <p:ext uri="{BB962C8B-B14F-4D97-AF65-F5344CB8AC3E}">
        <p14:creationId xmlns:p14="http://schemas.microsoft.com/office/powerpoint/2010/main" val="374873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solidFill>
                  <a:schemeClr val="tx1"/>
                </a:solidFill>
              </a:rPr>
              <a:t>Around 3.6 million Americans miss or delay their medical appointments due to lack of </a:t>
            </a:r>
            <a:r>
              <a:rPr lang="en-US" i="0" dirty="0">
                <a:solidFill>
                  <a:schemeClr val="tx1"/>
                </a:solidFill>
              </a:rPr>
              <a:t>transportation</a:t>
            </a:r>
            <a:r>
              <a:rPr lang="en-US" i="1" dirty="0">
                <a:solidFill>
                  <a:schemeClr val="tx1"/>
                </a:solidFill>
              </a:rPr>
              <a:t>.</a:t>
            </a:r>
            <a:r>
              <a:rPr lang="en-US" dirty="0">
                <a:solidFill>
                  <a:schemeClr val="tx1"/>
                </a:solidFill>
              </a:rPr>
              <a: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a:solidFill>
                  <a:schemeClr val="tx1"/>
                </a:solidFill>
              </a:rPr>
              <a:t>MedStar Health, the largest health care provider in Maryland and Washington, D.C.,</a:t>
            </a:r>
            <a:r>
              <a:rPr lang="en-US" b="0" baseline="0" dirty="0">
                <a:solidFill>
                  <a:schemeClr val="tx1"/>
                </a:solidFill>
              </a:rPr>
              <a:t> </a:t>
            </a:r>
            <a:r>
              <a:rPr lang="en-US" b="0" dirty="0">
                <a:solidFill>
                  <a:schemeClr val="tx1"/>
                </a:solidFill>
              </a:rPr>
              <a:t>partnered with Uber last year, so patients do not miss checkups.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baseline="0" dirty="0">
                <a:solidFill>
                  <a:schemeClr val="tx1"/>
                </a:solidFill>
              </a:rPr>
              <a:t>Ascension hospitals and Denver Health partnered with Lyft to make transportation services available to those unable to access health care on time due to lack of transportation.</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r>
              <a:rPr lang="en-US" sz="1000" b="0" i="1" baseline="0" dirty="0">
                <a:solidFill>
                  <a:schemeClr val="tx1"/>
                </a:solidFill>
              </a:rPr>
              <a:t>Sources:</a:t>
            </a:r>
            <a:r>
              <a:rPr lang="en-US" sz="1000" i="1" baseline="0" dirty="0"/>
              <a:t> </a:t>
            </a:r>
            <a:r>
              <a:rPr lang="en-US" sz="1000" i="1" u="sng" baseline="0" dirty="0"/>
              <a:t>https://</a:t>
            </a:r>
            <a:r>
              <a:rPr lang="en-US" sz="1000" i="1" u="sng" baseline="0" dirty="0" err="1"/>
              <a:t>ascension.org</a:t>
            </a:r>
            <a:r>
              <a:rPr lang="en-US" sz="1000" i="1" u="sng" baseline="0" dirty="0"/>
              <a:t>/news/news-articles/2016/12/20/11/05/</a:t>
            </a:r>
            <a:r>
              <a:rPr lang="en-US" sz="1000" i="1" u="sng" baseline="0" dirty="0" err="1"/>
              <a:t>lyft</a:t>
            </a:r>
            <a:r>
              <a:rPr lang="en-US" sz="1000" i="1" u="sng" baseline="0" dirty="0"/>
              <a:t>-partnership</a:t>
            </a:r>
          </a:p>
          <a:p>
            <a:r>
              <a:rPr lang="en-US" sz="1000" i="1" u="sng" baseline="0" dirty="0"/>
              <a:t>https://</a:t>
            </a:r>
            <a:r>
              <a:rPr lang="en-US" sz="1000" i="1" u="sng" baseline="0" dirty="0" err="1"/>
              <a:t>www.theatlantic.com</a:t>
            </a:r>
            <a:r>
              <a:rPr lang="en-US" sz="1000" i="1" u="sng" baseline="0" dirty="0"/>
              <a:t>/health/archive/2016/08/hospitals-are-partnering-with-uber-to-get-people-to</a:t>
            </a:r>
            <a:endParaRPr lang="en-US" sz="1000" b="0" i="1" u="sng"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17</a:t>
            </a:fld>
            <a:endParaRPr lang="en-US"/>
          </a:p>
        </p:txBody>
      </p:sp>
    </p:spTree>
    <p:extLst>
      <p:ext uri="{BB962C8B-B14F-4D97-AF65-F5344CB8AC3E}">
        <p14:creationId xmlns:p14="http://schemas.microsoft.com/office/powerpoint/2010/main" val="388856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University of Illinois Hospital &amp; Health Sciences System </a:t>
            </a:r>
            <a:r>
              <a:rPr lang="en-US" sz="1200" dirty="0">
                <a:solidFill>
                  <a:schemeClr val="tx1"/>
                </a:solidFill>
                <a:latin typeface="+mn-lt"/>
              </a:rPr>
              <a:t>in Chicago partnered with the Center for Housing and Health to provide chronically homeless individuals with stable housing and supportive services. The ultimate goal is to help individuals eventually move into fully independent and permanent living situations</a:t>
            </a:r>
            <a:r>
              <a:rPr lang="en-US" sz="1200" b="1" baseline="0" dirty="0">
                <a:solidFill>
                  <a:schemeClr val="tx1"/>
                </a:solidFill>
                <a:latin typeface="+mn-lt"/>
              </a:rPr>
              <a:t>. </a:t>
            </a:r>
          </a:p>
          <a:p>
            <a:endParaRPr lang="en-US" sz="1200" b="1" baseline="0" dirty="0">
              <a:solidFill>
                <a:schemeClr val="tx1"/>
              </a:solidFill>
              <a:latin typeface="+mn-lt"/>
            </a:endParaRPr>
          </a:p>
          <a:p>
            <a:r>
              <a:rPr lang="en-US" sz="1200" baseline="0" dirty="0">
                <a:solidFill>
                  <a:schemeClr val="tx1"/>
                </a:solidFill>
                <a:latin typeface="+mn-lt"/>
              </a:rPr>
              <a:t>Patients, referred by a health care provider,</a:t>
            </a:r>
            <a:r>
              <a:rPr lang="en-US" sz="1200" dirty="0">
                <a:solidFill>
                  <a:schemeClr val="tx1"/>
                </a:solidFill>
                <a:latin typeface="+mn-lt"/>
              </a:rPr>
              <a:t> receive</a:t>
            </a:r>
            <a:r>
              <a:rPr lang="en-US" sz="1200" baseline="0" dirty="0">
                <a:solidFill>
                  <a:schemeClr val="tx1"/>
                </a:solidFill>
                <a:latin typeface="+mn-lt"/>
              </a:rPr>
              <a:t> support services, housing units and case management services. In 2015, </a:t>
            </a:r>
            <a:r>
              <a:rPr lang="en-US" sz="1200" b="0" dirty="0">
                <a:solidFill>
                  <a:schemeClr val="tx1"/>
                </a:solidFill>
                <a:latin typeface="+mn-lt"/>
              </a:rPr>
              <a:t>26 patients were referred into permanent supportive housing. </a:t>
            </a:r>
          </a:p>
          <a:p>
            <a:endParaRPr lang="en-US" sz="1200" b="0" dirty="0">
              <a:solidFill>
                <a:schemeClr val="tx1"/>
              </a:solidFill>
              <a:latin typeface="+mn-lt"/>
            </a:endParaRPr>
          </a:p>
          <a:p>
            <a:r>
              <a:rPr lang="en-US" sz="1200" b="0" dirty="0">
                <a:solidFill>
                  <a:schemeClr val="tx1"/>
                </a:solidFill>
                <a:latin typeface="+mn-lt"/>
              </a:rPr>
              <a:t>Program participants had a </a:t>
            </a:r>
            <a:r>
              <a:rPr lang="en-US" sz="1200" dirty="0">
                <a:solidFill>
                  <a:schemeClr val="tx1"/>
                </a:solidFill>
                <a:latin typeface="+mn-lt"/>
              </a:rPr>
              <a:t>42 percent decrease in overall health care costs </a:t>
            </a:r>
            <a:r>
              <a:rPr lang="mr-IN" sz="1200" dirty="0">
                <a:solidFill>
                  <a:schemeClr val="tx1"/>
                </a:solidFill>
                <a:latin typeface="+mn-lt"/>
              </a:rPr>
              <a:t>–</a:t>
            </a:r>
            <a:r>
              <a:rPr lang="en-US" sz="1200" dirty="0">
                <a:solidFill>
                  <a:schemeClr val="tx1"/>
                </a:solidFill>
                <a:latin typeface="+mn-lt"/>
              </a:rPr>
              <a:t> broken down that</a:t>
            </a:r>
            <a:r>
              <a:rPr lang="en-US" sz="1200" baseline="0" dirty="0">
                <a:solidFill>
                  <a:schemeClr val="tx1"/>
                </a:solidFill>
                <a:latin typeface="+mn-lt"/>
              </a:rPr>
              <a:t> meant a 21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17 chronically homeless patients</a:t>
            </a:r>
            <a:r>
              <a:rPr lang="en-US" sz="1200" i="0" baseline="0" dirty="0">
                <a:solidFill>
                  <a:schemeClr val="tx1"/>
                </a:solidFill>
                <a:latin typeface="+mn-lt"/>
                <a:ea typeface="Times New Roman" charset="0"/>
                <a:cs typeface="Times New Roman" charset="0"/>
              </a:rPr>
              <a:t> and a 67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16 patients after removing one outlier.</a:t>
            </a:r>
            <a:r>
              <a:rPr lang="en-US" sz="1200" i="0" baseline="0" dirty="0">
                <a:solidFill>
                  <a:schemeClr val="tx1"/>
                </a:solidFill>
                <a:latin typeface="+mn-lt"/>
                <a:ea typeface="Times New Roman" charset="0"/>
                <a:cs typeface="Times New Roman" charset="0"/>
              </a:rPr>
              <a:t> Additionally, there was a </a:t>
            </a:r>
            <a:r>
              <a:rPr lang="en-US" sz="1200" dirty="0">
                <a:solidFill>
                  <a:schemeClr val="tx1"/>
                </a:solidFill>
                <a:latin typeface="+mn-lt"/>
              </a:rPr>
              <a:t>35 percent reduction in emergency department utilization</a:t>
            </a:r>
            <a:r>
              <a:rPr lang="en-US" sz="1200" baseline="0" dirty="0">
                <a:solidFill>
                  <a:schemeClr val="tx1"/>
                </a:solidFill>
                <a:latin typeface="+mn-lt"/>
              </a:rPr>
              <a:t> </a:t>
            </a:r>
            <a:r>
              <a:rPr lang="en-US" sz="1200" dirty="0">
                <a:solidFill>
                  <a:schemeClr val="tx1"/>
                </a:solidFill>
                <a:latin typeface="+mn-lt"/>
              </a:rPr>
              <a:t>and an increase in patients accessing clinics for routine care</a:t>
            </a:r>
            <a:r>
              <a:rPr lang="en-US" dirty="0">
                <a:latin typeface="+mn-lt"/>
              </a:rPr>
              <a:t>.</a:t>
            </a:r>
          </a:p>
          <a:p>
            <a:endParaRPr lang="en-US" dirty="0">
              <a:latin typeface="+mn-lt"/>
            </a:endParaRPr>
          </a:p>
          <a:p>
            <a:r>
              <a:rPr lang="en-US" sz="1000" i="1" dirty="0">
                <a:latin typeface="+mn-lt"/>
              </a:rPr>
              <a:t>Source: </a:t>
            </a:r>
            <a:r>
              <a:rPr lang="en-US" sz="1000" i="1" u="sng" dirty="0">
                <a:latin typeface="+mn-lt"/>
              </a:rPr>
              <a:t>https://</a:t>
            </a:r>
            <a:r>
              <a:rPr lang="en-US" sz="1000" i="1" u="sng" dirty="0" err="1">
                <a:latin typeface="+mn-lt"/>
              </a:rPr>
              <a:t>www.aha.org</a:t>
            </a:r>
            <a:r>
              <a:rPr lang="en-US" sz="1000" i="1" u="sng" dirty="0">
                <a:latin typeface="+mn-lt"/>
              </a:rPr>
              <a:t>/system/files/</a:t>
            </a:r>
            <a:r>
              <a:rPr lang="en-US" sz="1000" i="1" u="sng" dirty="0" err="1">
                <a:latin typeface="+mn-lt"/>
              </a:rPr>
              <a:t>hpoe</a:t>
            </a:r>
            <a:r>
              <a:rPr lang="en-US" sz="1000" i="1" u="sng" dirty="0">
                <a:latin typeface="+mn-lt"/>
              </a:rPr>
              <a:t>/Reports-HPOE/2017/housing-role-of-</a:t>
            </a:r>
            <a:r>
              <a:rPr lang="en-US" sz="1000" i="1" u="sng" dirty="0" err="1">
                <a:latin typeface="+mn-lt"/>
              </a:rPr>
              <a:t>hospitals.pdf</a:t>
            </a:r>
            <a:endParaRPr lang="en-US" sz="1000" i="1" u="sng" dirty="0">
              <a:latin typeface="+mn-lt"/>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18</a:t>
            </a:fld>
            <a:endParaRPr lang="en-US"/>
          </a:p>
        </p:txBody>
      </p:sp>
    </p:spTree>
    <p:extLst>
      <p:ext uri="{BB962C8B-B14F-4D97-AF65-F5344CB8AC3E}">
        <p14:creationId xmlns:p14="http://schemas.microsoft.com/office/powerpoint/2010/main" val="3304704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Children’s Hospital of Wisconsin collaborated with </a:t>
            </a:r>
            <a:r>
              <a:rPr lang="en-US" dirty="0"/>
              <a:t>the Medical College of Wisconsin and the Children’s Service Society of Wisconsin to establish Project</a:t>
            </a:r>
            <a:r>
              <a:rPr lang="en-US" baseline="0" dirty="0"/>
              <a:t> </a:t>
            </a:r>
            <a:r>
              <a:rPr lang="en-US" baseline="0" dirty="0" err="1"/>
              <a:t>Ujima</a:t>
            </a:r>
            <a:r>
              <a:rPr lang="en-US" baseline="0" dirty="0"/>
              <a:t>, a violence </a:t>
            </a:r>
            <a:r>
              <a:rPr lang="en-US" dirty="0"/>
              <a:t>intervention program that</a:t>
            </a:r>
            <a:r>
              <a:rPr lang="en-US" baseline="0" dirty="0"/>
              <a:t> reduces the risk of relapse and increases support to the victims’ families.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 program offers a variety</a:t>
            </a:r>
            <a:r>
              <a:rPr lang="en-US" sz="1200" b="0" i="0" kern="1200" baseline="0" dirty="0">
                <a:solidFill>
                  <a:schemeClr val="tx1"/>
                </a:solidFill>
                <a:effectLst/>
                <a:latin typeface="+mn-lt"/>
                <a:ea typeface="+mn-ea"/>
                <a:cs typeface="+mn-cs"/>
              </a:rPr>
              <a:t> of services, including:</a:t>
            </a: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hospital-based crisis intervention and case management for youth victims of violence; </a:t>
            </a:r>
          </a:p>
          <a:p>
            <a:pPr marL="171450" indent="-171450">
              <a:buFont typeface="Arial" charset="0"/>
              <a:buChar char="•"/>
            </a:pPr>
            <a:r>
              <a:rPr lang="en-US" sz="1200" b="0" i="0" kern="1200" dirty="0">
                <a:solidFill>
                  <a:schemeClr val="tx1"/>
                </a:solidFill>
                <a:effectLst/>
                <a:latin typeface="+mn-lt"/>
                <a:ea typeface="+mn-ea"/>
                <a:cs typeface="+mn-cs"/>
              </a:rPr>
              <a:t>home-based counseling and referrals for medical follow-up and psychological support;</a:t>
            </a:r>
          </a:p>
          <a:p>
            <a:pPr marL="171450" indent="-171450">
              <a:buFont typeface="Arial" charset="0"/>
              <a:buChar char="•"/>
            </a:pPr>
            <a:r>
              <a:rPr lang="en-US" sz="1200" b="0" i="0" kern="1200" dirty="0">
                <a:solidFill>
                  <a:schemeClr val="tx1"/>
                </a:solidFill>
                <a:effectLst/>
                <a:latin typeface="+mn-lt"/>
                <a:ea typeface="+mn-ea"/>
                <a:cs typeface="+mn-cs"/>
              </a:rPr>
              <a:t>Camp </a:t>
            </a:r>
            <a:r>
              <a:rPr lang="en-US" sz="1200" b="0" i="0" kern="1200" dirty="0" err="1">
                <a:solidFill>
                  <a:schemeClr val="tx1"/>
                </a:solidFill>
                <a:effectLst/>
                <a:latin typeface="+mn-lt"/>
                <a:ea typeface="+mn-ea"/>
                <a:cs typeface="+mn-cs"/>
              </a:rPr>
              <a:t>Ujima</a:t>
            </a:r>
            <a:r>
              <a:rPr lang="en-US" sz="1200" b="0" i="0" kern="1200" dirty="0">
                <a:solidFill>
                  <a:schemeClr val="tx1"/>
                </a:solidFill>
                <a:effectLst/>
                <a:latin typeface="+mn-lt"/>
                <a:ea typeface="+mn-ea"/>
                <a:cs typeface="+mn-cs"/>
              </a:rPr>
              <a:t>, a summer day camp for youth exposed to violence; </a:t>
            </a:r>
          </a:p>
          <a:p>
            <a:pPr marL="171450" indent="-171450">
              <a:buFont typeface="Arial" charset="0"/>
              <a:buChar char="•"/>
            </a:pPr>
            <a:r>
              <a:rPr lang="en-US" sz="1200" b="0" i="0" kern="1200" dirty="0">
                <a:solidFill>
                  <a:schemeClr val="tx1"/>
                </a:solidFill>
                <a:effectLst/>
                <a:latin typeface="+mn-lt"/>
                <a:ea typeface="+mn-ea"/>
                <a:cs typeface="+mn-cs"/>
              </a:rPr>
              <a:t>a leadership development group that does community outreach; and </a:t>
            </a:r>
          </a:p>
          <a:p>
            <a:pPr marL="171450" indent="-171450">
              <a:buFont typeface="Arial" charset="0"/>
              <a:buChar char="•"/>
            </a:pPr>
            <a:r>
              <a:rPr lang="en-US" sz="1200" b="0" i="0" kern="1200" dirty="0">
                <a:solidFill>
                  <a:schemeClr val="tx1"/>
                </a:solidFill>
                <a:effectLst/>
                <a:latin typeface="+mn-lt"/>
                <a:ea typeface="+mn-ea"/>
                <a:cs typeface="+mn-cs"/>
              </a:rPr>
              <a:t>a grief program for children and families impacted by the loss of a loved one due to community violence.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baseline="0" dirty="0"/>
              <a:t>The process starts with c</a:t>
            </a:r>
            <a:r>
              <a:rPr lang="en-US" b="0" baseline="0" dirty="0"/>
              <a:t>ase workers identifying a patient’s needs during hospital stay.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Within two weeks of discharge, a community liaison conducts a home visitation and develops a service plan with the patient. Annually, </a:t>
            </a:r>
            <a:r>
              <a:rPr lang="en-US" sz="1200" b="0" i="0" kern="1200" dirty="0">
                <a:solidFill>
                  <a:schemeClr val="tx1"/>
                </a:solidFill>
                <a:effectLst/>
                <a:latin typeface="+mn-lt"/>
                <a:ea typeface="+mn-ea"/>
                <a:cs typeface="+mn-cs"/>
              </a:rPr>
              <a:t>the project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receives an average of 300 referrals, mostly for youths under 18. Services are also offered to a victim’s family</a:t>
            </a:r>
            <a:r>
              <a:rPr lang="en-US" sz="1200" b="0" i="0" kern="1200" baseline="0" dirty="0">
                <a:solidFill>
                  <a:schemeClr val="tx1"/>
                </a:solidFill>
                <a:effectLst/>
                <a:latin typeface="+mn-lt"/>
                <a:ea typeface="+mn-ea"/>
                <a:cs typeface="+mn-cs"/>
              </a:rPr>
              <a:t>, resulting in </a:t>
            </a:r>
            <a:r>
              <a:rPr lang="en-US" sz="1200" b="0" i="0" kern="1200" dirty="0">
                <a:solidFill>
                  <a:schemeClr val="tx1"/>
                </a:solidFill>
                <a:effectLst/>
                <a:latin typeface="+mn-lt"/>
                <a:ea typeface="+mn-ea"/>
                <a:cs typeface="+mn-cs"/>
              </a:rPr>
              <a:t>over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500 service relationships yearly.</a:t>
            </a:r>
            <a:endParaRPr lang="en-US" b="0"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Since 2004, t</a:t>
            </a:r>
            <a:r>
              <a:rPr lang="en-US" sz="1200" b="0" i="0" kern="1200" dirty="0">
                <a:solidFill>
                  <a:schemeClr val="tx1"/>
                </a:solidFill>
                <a:effectLst/>
                <a:latin typeface="+mn-lt"/>
                <a:ea typeface="+mn-ea"/>
                <a:cs typeface="+mn-cs"/>
              </a:rPr>
              <a: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relapse rate has</a:t>
            </a:r>
            <a:r>
              <a:rPr lang="en-US" sz="1200" b="0" i="0" kern="1200" baseline="0" dirty="0">
                <a:solidFill>
                  <a:schemeClr val="tx1"/>
                </a:solidFill>
                <a:effectLst/>
                <a:latin typeface="+mn-lt"/>
                <a:ea typeface="+mn-ea"/>
                <a:cs typeface="+mn-cs"/>
              </a:rPr>
              <a:t> been</a:t>
            </a:r>
            <a:r>
              <a:rPr lang="en-US" sz="1200" b="0" i="0" kern="1200" dirty="0">
                <a:solidFill>
                  <a:schemeClr val="tx1"/>
                </a:solidFill>
                <a:effectLst/>
                <a:latin typeface="+mn-lt"/>
                <a:ea typeface="+mn-ea"/>
                <a:cs typeface="+mn-cs"/>
              </a:rPr>
              <a:t> below one percent. </a:t>
            </a:r>
            <a:r>
              <a:rPr lang="en-US" sz="1200" b="0" i="0" kern="1200" baseline="0" dirty="0">
                <a:solidFill>
                  <a:schemeClr val="tx1"/>
                </a:solidFill>
                <a:effectLst/>
                <a:latin typeface="+mn-lt"/>
                <a:ea typeface="+mn-ea"/>
                <a:cs typeface="+mn-cs"/>
              </a:rPr>
              <a:t>The program also has seen improvements in </a:t>
            </a:r>
            <a:r>
              <a:rPr lang="en-US" sz="1200" b="0" i="0" kern="1200" dirty="0">
                <a:solidFill>
                  <a:schemeClr val="tx1"/>
                </a:solidFill>
                <a:effectLst/>
                <a:latin typeface="+mn-lt"/>
                <a:ea typeface="+mn-ea"/>
                <a:cs typeface="+mn-cs"/>
              </a:rPr>
              <a:t>medical outcomes after injury;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school, youth and family relationships;</a:t>
            </a:r>
            <a:r>
              <a:rPr lang="en-US" sz="1200" b="0" i="0" kern="1200" baseline="0" dirty="0">
                <a:solidFill>
                  <a:schemeClr val="tx1"/>
                </a:solidFill>
                <a:effectLst/>
                <a:latin typeface="+mn-lt"/>
                <a:ea typeface="+mn-ea"/>
                <a:cs typeface="+mn-cs"/>
              </a:rPr>
              <a:t> and peer-to-peer connections. Participants have </a:t>
            </a:r>
            <a:r>
              <a:rPr lang="en-US" sz="1200" b="0" i="0" kern="1200" dirty="0">
                <a:solidFill>
                  <a:schemeClr val="tx1"/>
                </a:solidFill>
                <a:effectLst/>
                <a:latin typeface="+mn-lt"/>
                <a:ea typeface="+mn-ea"/>
                <a:cs typeface="+mn-cs"/>
              </a:rPr>
              <a:t>increased their confidence and self-esteem as well</a:t>
            </a:r>
            <a:r>
              <a:rPr lang="en-US" sz="1200" b="0" i="0" kern="1200" baseline="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0" dirty="0"/>
              <a:t>Source: </a:t>
            </a:r>
            <a:r>
              <a:rPr lang="en-US" sz="1000" i="1" u="sng" baseline="0" dirty="0"/>
              <a:t>https://</a:t>
            </a:r>
            <a:r>
              <a:rPr lang="en-US" sz="1000" i="1" u="sng" baseline="0" dirty="0" err="1"/>
              <a:t>www.aha.org</a:t>
            </a:r>
            <a:r>
              <a:rPr lang="en-US" sz="1000" i="1" u="sng" baseline="0" dirty="0"/>
              <a:t>/case-studies/2016-01-01-childrens-hospital-wisconsin-project-ujima</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19</a:t>
            </a:fld>
            <a:endParaRPr lang="en-US"/>
          </a:p>
        </p:txBody>
      </p:sp>
    </p:spTree>
    <p:extLst>
      <p:ext uri="{BB962C8B-B14F-4D97-AF65-F5344CB8AC3E}">
        <p14:creationId xmlns:p14="http://schemas.microsoft.com/office/powerpoint/2010/main" val="355726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cs typeface="Arial"/>
              </a:rPr>
              <a:t>Northern Montana Hospital</a:t>
            </a:r>
            <a:r>
              <a:rPr lang="en-US" dirty="0">
                <a:solidFill>
                  <a:schemeClr val="tx1"/>
                </a:solidFill>
                <a:latin typeface="+mn-lt"/>
              </a:rPr>
              <a:t>, part of Northern</a:t>
            </a:r>
            <a:r>
              <a:rPr lang="en-US" baseline="0" dirty="0">
                <a:solidFill>
                  <a:schemeClr val="tx1"/>
                </a:solidFill>
                <a:latin typeface="+mn-lt"/>
              </a:rPr>
              <a:t> Montana Health Care, is a small, 49-bed, rural hospital, developed Senior Connection, a health promotion outreach program for seniors </a:t>
            </a:r>
            <a:r>
              <a:rPr lang="en-US" sz="1200" b="0" i="0" kern="1200" dirty="0">
                <a:solidFill>
                  <a:schemeClr val="tx1"/>
                </a:solidFill>
                <a:effectLst/>
                <a:latin typeface="+mn-lt"/>
                <a:ea typeface="+mn-ea"/>
                <a:cs typeface="+mn-cs"/>
              </a:rPr>
              <a:t>to promote the physical, social and emotional health and wellness of Northern Montana’s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senior population.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Senior</a:t>
            </a:r>
            <a:r>
              <a:rPr lang="en-US" sz="1200" b="0" i="0" kern="1200" baseline="0" dirty="0">
                <a:solidFill>
                  <a:schemeClr val="tx1"/>
                </a:solidFill>
                <a:effectLst/>
                <a:latin typeface="+mn-lt"/>
                <a:ea typeface="+mn-ea"/>
                <a:cs typeface="+mn-cs"/>
              </a:rPr>
              <a:t> Connection</a:t>
            </a:r>
            <a:r>
              <a:rPr lang="en-US" baseline="0" dirty="0">
                <a:solidFill>
                  <a:schemeClr val="tx1"/>
                </a:solidFill>
                <a:latin typeface="+mn-lt"/>
              </a:rPr>
              <a:t> provides various services to help support the senior population, including f</a:t>
            </a:r>
            <a:r>
              <a:rPr lang="en-US" dirty="0">
                <a:solidFill>
                  <a:schemeClr val="tx1"/>
                </a:solidFill>
                <a:latin typeface="+mn-lt"/>
              </a:rPr>
              <a:t>ree or discounted</a:t>
            </a:r>
            <a:r>
              <a:rPr lang="en-US" baseline="0" dirty="0">
                <a:solidFill>
                  <a:schemeClr val="tx1"/>
                </a:solidFill>
                <a:latin typeface="+mn-lt"/>
              </a:rPr>
              <a:t> health screening, fitness classes</a:t>
            </a:r>
            <a:r>
              <a:rPr lang="en-US" baseline="0" dirty="0"/>
              <a:t>, diabetes prevention program, foot care clinics, bus tours, picnics, newsletters, assistance with understanding health care benefits and more.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 percent of the 15,000 residents in the community are involved in the Senior</a:t>
            </a:r>
            <a:r>
              <a:rPr lang="en-US" baseline="0" dirty="0"/>
              <a:t> Connection program and 250 seniors regularly volunteer.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program has increased physical activity and enhanced emotional and social support systems through the program’s bus tours, weekend trips, and other outings. It has also increased number of referrals due to health screenings and decreased the number of amputations in diabetic populations due to the diabetes prevention program. </a:t>
            </a:r>
          </a:p>
          <a:p>
            <a:endParaRPr lang="en-US" dirty="0"/>
          </a:p>
          <a:p>
            <a:r>
              <a:rPr lang="en-US" sz="1000" i="1" dirty="0"/>
              <a:t>Source: </a:t>
            </a:r>
            <a:r>
              <a:rPr lang="en-US" sz="1000" i="1" u="sng" dirty="0"/>
              <a:t>http://</a:t>
            </a:r>
            <a:r>
              <a:rPr lang="en-US" sz="1000" i="1" u="sng" dirty="0" err="1"/>
              <a:t>www.ahacommunityconnections.org</a:t>
            </a:r>
            <a:r>
              <a:rPr lang="en-US" sz="1000" i="1" u="sng" dirty="0"/>
              <a:t>/case-studies/</a:t>
            </a:r>
            <a:r>
              <a:rPr lang="en-US" sz="1000" i="1" u="sng" dirty="0" err="1"/>
              <a:t>index.dhtml?dcrpath</a:t>
            </a:r>
            <a:r>
              <a:rPr lang="en-US" sz="1000" i="1" u="sng" dirty="0"/>
              <a:t>=COMMUNITYCONNECTIONS/</a:t>
            </a:r>
            <a:r>
              <a:rPr lang="en-US" sz="1000" i="1" u="sng" dirty="0" err="1"/>
              <a:t>cc_case_study</a:t>
            </a:r>
            <a:r>
              <a:rPr lang="en-US" sz="1000" i="1" u="sng" dirty="0"/>
              <a:t>/data/output/2013/</a:t>
            </a:r>
            <a:r>
              <a:rPr lang="en-US" sz="1000" i="1" u="sng" dirty="0" err="1"/>
              <a:t>nmhseniorconnection.dcr</a:t>
            </a:r>
            <a:endParaRPr lang="en-US" sz="1000" i="1" u="sng" dirty="0"/>
          </a:p>
        </p:txBody>
      </p:sp>
      <p:sp>
        <p:nvSpPr>
          <p:cNvPr id="4" name="Slide Number Placeholder 3"/>
          <p:cNvSpPr>
            <a:spLocks noGrp="1"/>
          </p:cNvSpPr>
          <p:nvPr>
            <p:ph type="sldNum" sz="quarter" idx="10"/>
          </p:nvPr>
        </p:nvSpPr>
        <p:spPr/>
        <p:txBody>
          <a:bodyPr/>
          <a:lstStyle/>
          <a:p>
            <a:fld id="{41726822-ABE4-AB47-AF9B-A466DBF2AB5C}" type="slidenum">
              <a:rPr lang="en-US" smtClean="0"/>
              <a:t>20</a:t>
            </a:fld>
            <a:endParaRPr lang="en-US"/>
          </a:p>
        </p:txBody>
      </p:sp>
    </p:spTree>
    <p:extLst>
      <p:ext uri="{BB962C8B-B14F-4D97-AF65-F5344CB8AC3E}">
        <p14:creationId xmlns:p14="http://schemas.microsoft.com/office/powerpoint/2010/main" val="190168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Only 20 </a:t>
            </a:r>
            <a:r>
              <a:rPr lang="en-US" b="0" baseline="0" dirty="0"/>
              <a:t>percent of an individual’s health is tied to clinical care, which includes access to and quality of health care services</a:t>
            </a:r>
            <a:r>
              <a:rPr lang="en-US" baseline="0" dirty="0"/>
              <a:t>. 80 percent of an individual’s health is tied to their physical environment, social determinants – where you live, work and play – and behavioral factors </a:t>
            </a:r>
            <a:r>
              <a:rPr lang="mr-IN" baseline="0" dirty="0"/>
              <a:t>–</a:t>
            </a:r>
            <a:r>
              <a:rPr lang="en-US" baseline="0" dirty="0"/>
              <a:t> including exercise or smoking.</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More specifically, that 80 percent can be broken down as follows: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Roughly 40 percent is attributed to socio-economic factors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10 percent to physical environment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30 percent to health behaviors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r>
              <a:rPr lang="en-US" sz="1000" i="1" dirty="0">
                <a:solidFill>
                  <a:schemeClr val="tx1"/>
                </a:solidFill>
              </a:rPr>
              <a:t>Source:</a:t>
            </a:r>
            <a:r>
              <a:rPr lang="en-US" sz="1000" b="0" i="1" u="none" strike="noStrike" kern="1200" dirty="0">
                <a:solidFill>
                  <a:schemeClr val="tx1"/>
                </a:solidFill>
                <a:effectLst/>
                <a:latin typeface="+mn-lt"/>
                <a:ea typeface="+mn-ea"/>
                <a:cs typeface="+mn-cs"/>
              </a:rPr>
              <a:t> </a:t>
            </a:r>
            <a:r>
              <a:rPr lang="en-US" sz="1000" b="0" i="1"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http://www.countyhealthrankings.org/county-health-rankings-model</a:t>
            </a:r>
            <a:endParaRPr lang="en-US" sz="1000" i="1" dirty="0">
              <a:solidFill>
                <a:schemeClr val="tx1"/>
              </a:solidFill>
            </a:endParaRPr>
          </a:p>
          <a:p>
            <a:r>
              <a:rPr lang="en-US" sz="1000" i="1" dirty="0">
                <a:solidFill>
                  <a:schemeClr val="tx1"/>
                </a:solidFill>
              </a:rPr>
              <a:t>and </a:t>
            </a:r>
            <a:r>
              <a:rPr lang="en-US" sz="1000" b="0" i="1"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https://www.icsi.org/_asset/w6zn9x/solvcomplexproblems.pdf</a:t>
            </a:r>
            <a:r>
              <a:rPr lang="en-US" sz="1000" b="0" i="1" u="none" strike="noStrike" kern="1200" dirty="0">
                <a:solidFill>
                  <a:schemeClr val="tx1"/>
                </a:solidFill>
                <a:effectLst/>
                <a:latin typeface="+mn-lt"/>
                <a:ea typeface="+mn-ea"/>
                <a:cs typeface="+mn-cs"/>
              </a:rPr>
              <a:t> </a:t>
            </a:r>
            <a:endParaRPr lang="en-US" sz="1000" i="1" dirty="0">
              <a:solidFill>
                <a:schemeClr val="tx1"/>
              </a:solidFill>
            </a:endParaRPr>
          </a:p>
          <a:p>
            <a:endParaRPr lang="en-US" sz="1000" i="1" dirty="0">
              <a:solidFill>
                <a:schemeClr val="tx1"/>
              </a:solidFill>
            </a:endParaRPr>
          </a:p>
          <a:p>
            <a:r>
              <a:rPr lang="en-US" sz="1000" i="1" dirty="0">
                <a:solidFill>
                  <a:schemeClr val="tx1"/>
                </a:solidFill>
              </a:rPr>
              <a:t>Image source: </a:t>
            </a:r>
            <a:r>
              <a:rPr lang="en-US" sz="1000" b="0" i="1" u="sng" kern="1200" dirty="0">
                <a:solidFill>
                  <a:schemeClr val="tx1"/>
                </a:solidFill>
                <a:effectLst/>
                <a:latin typeface="+mn-lt"/>
                <a:ea typeface="+mn-ea"/>
                <a:cs typeface="+mn-cs"/>
                <a:hlinkClick r:id="rId5">
                  <a:extLst>
                    <a:ext uri="{A12FA001-AC4F-418D-AE19-62706E023703}">
                      <ahyp:hlinkClr xmlns:ahyp="http://schemas.microsoft.com/office/drawing/2018/hyperlinkcolor" xmlns="" val="tx"/>
                    </a:ext>
                  </a:extLst>
                </a:hlinkClick>
              </a:rPr>
              <a:t>https://www.promedica.org/socialdeterminants/pages/default.aspx</a:t>
            </a:r>
            <a:endParaRPr lang="en-US" sz="1000" i="1"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3</a:t>
            </a:fld>
            <a:endParaRPr lang="en-US"/>
          </a:p>
        </p:txBody>
      </p:sp>
    </p:spTree>
    <p:extLst>
      <p:ext uri="{BB962C8B-B14F-4D97-AF65-F5344CB8AC3E}">
        <p14:creationId xmlns:p14="http://schemas.microsoft.com/office/powerpoint/2010/main" val="82787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Baptist Health and </a:t>
            </a:r>
            <a:r>
              <a:rPr lang="en-US" sz="1200" dirty="0">
                <a:solidFill>
                  <a:schemeClr val="tx1"/>
                </a:solidFill>
                <a:latin typeface="+mn-lt"/>
                <a:cs typeface="Arial"/>
              </a:rPr>
              <a:t>University of Florida Health in</a:t>
            </a:r>
            <a:r>
              <a:rPr lang="en-US" sz="1200" b="0" i="0" kern="1200" dirty="0">
                <a:solidFill>
                  <a:schemeClr val="tx1"/>
                </a:solidFill>
                <a:effectLst/>
                <a:latin typeface="+mn-lt"/>
                <a:ea typeface="+mn-ea"/>
                <a:cs typeface="+mn-cs"/>
              </a:rPr>
              <a:t> Jacksonville, Florida, started</a:t>
            </a:r>
            <a:r>
              <a:rPr lang="en-US" sz="1200" b="0" i="0" kern="1200" baseline="0" dirty="0">
                <a:solidFill>
                  <a:schemeClr val="tx1"/>
                </a:solidFill>
                <a:effectLst/>
                <a:latin typeface="+mn-lt"/>
                <a:ea typeface="+mn-ea"/>
                <a:cs typeface="+mn-cs"/>
              </a:rPr>
              <a:t> </a:t>
            </a:r>
            <a:r>
              <a:rPr lang="en-US" sz="1200" b="0" i="0" dirty="0">
                <a:solidFill>
                  <a:schemeClr val="tx1"/>
                </a:solidFill>
                <a:effectLst/>
                <a:latin typeface="+mn-lt"/>
              </a:rPr>
              <a:t>Tipping the Scale Adolescent Advocacy and Intervention Mentoring Program almost 20 years ago. The </a:t>
            </a:r>
            <a:r>
              <a:rPr lang="en-US" sz="1200" b="0" i="0" kern="1200" baseline="0" dirty="0">
                <a:solidFill>
                  <a:schemeClr val="tx1"/>
                </a:solidFill>
                <a:effectLst/>
                <a:latin typeface="+mn-lt"/>
                <a:ea typeface="+mn-ea"/>
                <a:cs typeface="+mn-cs"/>
              </a:rPr>
              <a:t>employment program </a:t>
            </a:r>
            <a:r>
              <a:rPr lang="en-US" sz="1200" b="0" i="0" baseline="0" dirty="0">
                <a:solidFill>
                  <a:schemeClr val="tx1"/>
                </a:solidFill>
                <a:latin typeface="+mn-lt"/>
              </a:rPr>
              <a:t>provides </a:t>
            </a:r>
            <a:r>
              <a:rPr lang="en-US" sz="1200" b="0" i="0" kern="1200" dirty="0">
                <a:solidFill>
                  <a:schemeClr val="tx1"/>
                </a:solidFill>
                <a:effectLst/>
                <a:latin typeface="+mn-lt"/>
                <a:ea typeface="+mn-ea"/>
                <a:cs typeface="+mn-cs"/>
              </a:rPr>
              <a:t>at-risk students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Northeast Florida</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vulnerable neighborhoods in Jacksonville job training, mentoring, and summer</a:t>
            </a:r>
            <a:r>
              <a:rPr lang="en-US" sz="1200" b="0" i="0" kern="1200" baseline="0" dirty="0">
                <a:solidFill>
                  <a:schemeClr val="tx1"/>
                </a:solidFill>
                <a:effectLst/>
                <a:latin typeface="+mn-lt"/>
                <a:ea typeface="+mn-ea"/>
                <a:cs typeface="+mn-cs"/>
              </a:rPr>
              <a:t> employment.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a:t>
            </a:r>
            <a:r>
              <a:rPr lang="en-US" sz="1200" b="0" i="0" kern="1200" baseline="0" dirty="0">
                <a:solidFill>
                  <a:schemeClr val="tx1"/>
                </a:solidFill>
                <a:effectLst/>
                <a:latin typeface="+mn-lt"/>
                <a:ea typeface="+mn-ea"/>
                <a:cs typeface="+mn-cs"/>
              </a:rPr>
              <a:t> begin the Tipping the Scale program in ninth grade and have weekly training sessions on </a:t>
            </a:r>
            <a:r>
              <a:rPr lang="en-US" sz="1200" b="0" i="0" kern="1200" dirty="0">
                <a:solidFill>
                  <a:schemeClr val="tx1"/>
                </a:solidFill>
                <a:effectLst/>
                <a:latin typeface="+mn-lt"/>
                <a:ea typeface="+mn-ea"/>
                <a:cs typeface="+mn-cs"/>
              </a:rPr>
              <a:t>job interviewing, resume writing, money management, and accountability.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Those who fulfill</a:t>
            </a:r>
            <a:r>
              <a:rPr lang="en-US" sz="1200" b="0" i="0" kern="1200" baseline="0" dirty="0">
                <a:solidFill>
                  <a:schemeClr val="tx1"/>
                </a:solidFill>
                <a:effectLst/>
                <a:latin typeface="+mn-lt"/>
                <a:ea typeface="+mn-ea"/>
                <a:cs typeface="+mn-cs"/>
              </a:rPr>
              <a:t> all training requirements are offered a job at Baptist Health for the summer.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program began with eight students in 1999 and now has grown to nearly 1,700.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It expanded </a:t>
            </a:r>
            <a:r>
              <a:rPr lang="en-US" sz="1200" b="0" i="0" kern="1200" dirty="0">
                <a:solidFill>
                  <a:schemeClr val="tx1"/>
                </a:solidFill>
                <a:effectLst/>
                <a:latin typeface="+mn-lt"/>
                <a:ea typeface="+mn-ea"/>
                <a:cs typeface="+mn-cs"/>
              </a:rPr>
              <a:t>to a year-round youth mentoring initiative with multiple partners in Duval and Nassau counties. 90 percent of program participants have graduated</a:t>
            </a:r>
            <a:r>
              <a:rPr lang="en-US" sz="1200" b="0" i="0" kern="1200" baseline="0" dirty="0">
                <a:solidFill>
                  <a:schemeClr val="tx1"/>
                </a:solidFill>
                <a:effectLst/>
                <a:latin typeface="+mn-lt"/>
                <a:ea typeface="+mn-ea"/>
                <a:cs typeface="+mn-cs"/>
              </a:rPr>
              <a:t> high school, and almost all have either gone to college, joined military service or acquired a job.</a:t>
            </a:r>
            <a:r>
              <a:rPr lang="en-US"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t>Source: </a:t>
            </a:r>
            <a:r>
              <a:rPr lang="en-US" sz="1000" b="0" i="1" u="sng" dirty="0"/>
              <a:t>http://</a:t>
            </a:r>
            <a:r>
              <a:rPr lang="en-US" sz="1000" b="0" i="1" u="sng" dirty="0" err="1"/>
              <a:t>www.jacksonville.com</a:t>
            </a:r>
            <a:r>
              <a:rPr lang="en-US" sz="1000" b="0" i="1" u="sng" dirty="0"/>
              <a:t>/news/metro/2017-07-28/baptist-health-mentoring-work-program-tipping-scales-toward-success-risk-youth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21</a:t>
            </a:fld>
            <a:endParaRPr lang="en-US"/>
          </a:p>
        </p:txBody>
      </p:sp>
    </p:spTree>
    <p:extLst>
      <p:ext uri="{BB962C8B-B14F-4D97-AF65-F5344CB8AC3E}">
        <p14:creationId xmlns:p14="http://schemas.microsoft.com/office/powerpoint/2010/main" val="3908654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Church Hill</a:t>
            </a:r>
            <a:r>
              <a:rPr lang="en-US" sz="1200" b="0" baseline="0" dirty="0">
                <a:latin typeface="+mn-lt"/>
                <a:cs typeface="Arial"/>
              </a:rPr>
              <a:t>, a small neighborhood in Richmond, Va., experienced the effects of various social determinants of health, including above average school drop-out rates, large concentrations of public housing, poor public transit, and limited access to jobs. The area’s</a:t>
            </a:r>
            <a:r>
              <a:rPr lang="en-US" sz="1200" baseline="0" dirty="0">
                <a:solidFill>
                  <a:srgbClr val="000000"/>
                </a:solidFill>
                <a:latin typeface="+mn-lt"/>
                <a:cs typeface="Arial" panose="020B0604020202020204" pitchFamily="34" charset="0"/>
              </a:rPr>
              <a:t> p</a:t>
            </a:r>
            <a:r>
              <a:rPr lang="en-US" sz="1200" dirty="0">
                <a:solidFill>
                  <a:srgbClr val="000000"/>
                </a:solidFill>
                <a:latin typeface="+mn-lt"/>
                <a:cs typeface="Arial" panose="020B0604020202020204" pitchFamily="34" charset="0"/>
              </a:rPr>
              <a:t>overty rate was 69.6 percent with a median family income</a:t>
            </a:r>
            <a:r>
              <a:rPr lang="en-US" sz="1200" baseline="0" dirty="0">
                <a:solidFill>
                  <a:srgbClr val="000000"/>
                </a:solidFill>
                <a:latin typeface="+mn-lt"/>
                <a:cs typeface="Arial" panose="020B0604020202020204" pitchFamily="34" charset="0"/>
              </a:rPr>
              <a:t> of $12,947.</a:t>
            </a:r>
            <a:endParaRPr lang="en-US" sz="1200" b="0" baseline="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Bon Secours Richmond Community Hospital</a:t>
            </a:r>
            <a:r>
              <a:rPr lang="en-US" sz="1200" b="0" baseline="0" dirty="0">
                <a:latin typeface="+mn-lt"/>
                <a:cs typeface="Arial"/>
              </a:rPr>
              <a:t> took action addressing the neighborhood’s deterioration, vacant lots, and poor retail market. </a:t>
            </a:r>
            <a:r>
              <a:rPr lang="en-US" sz="1200" baseline="0" dirty="0">
                <a:solidFill>
                  <a:srgbClr val="000000"/>
                </a:solidFill>
                <a:latin typeface="+mn-lt"/>
                <a:cs typeface="Arial" panose="020B0604020202020204" pitchFamily="34" charset="0"/>
              </a:rPr>
              <a:t>In c</a:t>
            </a:r>
            <a:r>
              <a:rPr lang="en-US" sz="1200" dirty="0">
                <a:solidFill>
                  <a:srgbClr val="000000"/>
                </a:solidFill>
                <a:latin typeface="+mn-lt"/>
                <a:cs typeface="Arial" panose="020B0604020202020204" pitchFamily="34" charset="0"/>
              </a:rPr>
              <a:t>ollaboration with a bank and the Local Initiatives Support Corporation,</a:t>
            </a:r>
            <a:r>
              <a:rPr lang="en-US" sz="1200" baseline="0" dirty="0">
                <a:solidFill>
                  <a:srgbClr val="000000"/>
                </a:solidFill>
                <a:latin typeface="+mn-lt"/>
                <a:cs typeface="Arial" panose="020B0604020202020204" pitchFamily="34" charset="0"/>
              </a:rPr>
              <a:t> the hospital d</a:t>
            </a:r>
            <a:r>
              <a:rPr lang="en-US" sz="1200" dirty="0">
                <a:solidFill>
                  <a:srgbClr val="000000"/>
                </a:solidFill>
                <a:latin typeface="+mn-lt"/>
                <a:cs typeface="Arial" panose="020B0604020202020204" pitchFamily="34" charset="0"/>
              </a:rPr>
              <a:t>eveloped the SEED Program—Supporting East End Entrepreneurship Development—as an</a:t>
            </a:r>
            <a:r>
              <a:rPr lang="en-US" sz="1200" baseline="0" dirty="0">
                <a:solidFill>
                  <a:srgbClr val="000000"/>
                </a:solidFill>
                <a:latin typeface="+mn-lt"/>
                <a:cs typeface="Arial" panose="020B0604020202020204" pitchFamily="34" charset="0"/>
              </a:rPr>
              <a:t> initiative to revitalize Church Hill through economic development and job creation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Initially, the hospital invested $50,000 a year with a three-year commitment. </a:t>
            </a:r>
            <a:r>
              <a:rPr lang="en-US" sz="1200" b="0" i="0" kern="1200" dirty="0">
                <a:solidFill>
                  <a:schemeClr val="tx1"/>
                </a:solidFill>
                <a:effectLst/>
                <a:latin typeface="+mn-lt"/>
                <a:ea typeface="+mn-ea"/>
                <a:cs typeface="+mn-cs"/>
              </a:rPr>
              <a:t>The SEED</a:t>
            </a:r>
            <a:r>
              <a:rPr lang="en-US" sz="1200" b="0" i="0" kern="1200" baseline="0" dirty="0">
                <a:solidFill>
                  <a:schemeClr val="tx1"/>
                </a:solidFill>
                <a:effectLst/>
                <a:latin typeface="+mn-lt"/>
                <a:ea typeface="+mn-ea"/>
                <a:cs typeface="+mn-cs"/>
              </a:rPr>
              <a:t> program h</a:t>
            </a:r>
            <a:r>
              <a:rPr lang="en-US" sz="1200" dirty="0">
                <a:solidFill>
                  <a:srgbClr val="000000"/>
                </a:solidFill>
                <a:latin typeface="+mn-lt"/>
                <a:cs typeface="Arial" panose="020B0604020202020204" pitchFamily="34" charset="0"/>
              </a:rPr>
              <a:t>elped establish 14 businesses in the first three years,</a:t>
            </a:r>
            <a:r>
              <a:rPr lang="en-US" sz="1200" baseline="0" dirty="0">
                <a:solidFill>
                  <a:srgbClr val="000000"/>
                </a:solidFill>
                <a:latin typeface="+mn-lt"/>
                <a:cs typeface="Arial" panose="020B0604020202020204" pitchFamily="34" charset="0"/>
              </a:rPr>
              <a:t> which are still </a:t>
            </a:r>
            <a:r>
              <a:rPr lang="en-US" sz="1200" dirty="0">
                <a:solidFill>
                  <a:srgbClr val="000000"/>
                </a:solidFill>
                <a:latin typeface="+mn-lt"/>
                <a:cs typeface="Arial" panose="020B0604020202020204" pitchFamily="34" charset="0"/>
              </a:rPr>
              <a:t>operating</a:t>
            </a:r>
            <a:r>
              <a:rPr lang="en-US" sz="1200" baseline="0" dirty="0">
                <a:solidFill>
                  <a:srgbClr val="000000"/>
                </a:solidFill>
                <a:latin typeface="+mn-lt"/>
                <a:cs typeface="Arial" panose="020B0604020202020204" pitchFamily="34" charset="0"/>
              </a:rPr>
              <a:t>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Since</a:t>
            </a:r>
            <a:r>
              <a:rPr lang="en-US" sz="1200" baseline="0" dirty="0">
                <a:solidFill>
                  <a:srgbClr val="000000"/>
                </a:solidFill>
                <a:latin typeface="+mn-lt"/>
                <a:cs typeface="Arial" panose="020B0604020202020204" pitchFamily="34" charset="0"/>
              </a:rPr>
              <a:t> 2011, t</a:t>
            </a:r>
            <a:r>
              <a:rPr lang="en-US" sz="1200" dirty="0">
                <a:solidFill>
                  <a:srgbClr val="000000"/>
                </a:solidFill>
                <a:latin typeface="+mn-lt"/>
                <a:cs typeface="Arial" panose="020B0604020202020204" pitchFamily="34" charset="0"/>
              </a:rPr>
              <a:t>he program has received </a:t>
            </a:r>
            <a:r>
              <a:rPr lang="en-US" sz="1200" b="0" i="0" kern="1200" dirty="0">
                <a:solidFill>
                  <a:schemeClr val="tx1"/>
                </a:solidFill>
                <a:effectLst/>
                <a:latin typeface="+mn-lt"/>
                <a:ea typeface="+mn-ea"/>
                <a:cs typeface="+mn-cs"/>
              </a:rPr>
              <a:t>$420,000,</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benefiting 30 East End businesses. These</a:t>
            </a:r>
            <a:r>
              <a:rPr lang="en-US" sz="1200" kern="1200" dirty="0">
                <a:solidFill>
                  <a:schemeClr val="tx1"/>
                </a:solidFill>
                <a:effectLst/>
                <a:latin typeface="+mn-lt"/>
                <a:ea typeface="+mn-ea"/>
                <a:cs typeface="+mn-cs"/>
              </a:rPr>
              <a:t> businesses are bringing jobs into the community,</a:t>
            </a:r>
            <a:r>
              <a:rPr lang="en-US" sz="1200" kern="1200" baseline="0" dirty="0">
                <a:solidFill>
                  <a:schemeClr val="tx1"/>
                </a:solidFill>
                <a:effectLst/>
                <a:latin typeface="+mn-lt"/>
                <a:ea typeface="+mn-ea"/>
                <a:cs typeface="+mn-cs"/>
              </a:rPr>
              <a:t> and have i</a:t>
            </a:r>
            <a:r>
              <a:rPr lang="en-US" sz="1200" kern="1200" dirty="0">
                <a:solidFill>
                  <a:schemeClr val="tx1"/>
                </a:solidFill>
                <a:effectLst/>
                <a:latin typeface="+mn-lt"/>
                <a:ea typeface="+mn-ea"/>
                <a:cs typeface="+mn-cs"/>
              </a:rPr>
              <a:t>ncreased income potential,</a:t>
            </a:r>
            <a:r>
              <a:rPr lang="en-US" sz="1200" kern="1200" baseline="0" dirty="0">
                <a:solidFill>
                  <a:schemeClr val="tx1"/>
                </a:solidFill>
                <a:effectLst/>
                <a:latin typeface="+mn-lt"/>
                <a:ea typeface="+mn-ea"/>
                <a:cs typeface="+mn-cs"/>
              </a:rPr>
              <a:t> contributed to better </a:t>
            </a:r>
            <a:r>
              <a:rPr lang="en-US" sz="1200" kern="1200" dirty="0">
                <a:solidFill>
                  <a:schemeClr val="tx1"/>
                </a:solidFill>
                <a:effectLst/>
                <a:latin typeface="+mn-lt"/>
                <a:ea typeface="+mn-ea"/>
                <a:cs typeface="+mn-cs"/>
              </a:rPr>
              <a:t>housing opportunities, and provided more stability for residents. </a:t>
            </a:r>
            <a:r>
              <a:rPr lang="en-US" sz="1200" baseline="0" dirty="0">
                <a:solidFill>
                  <a:srgbClr val="000000"/>
                </a:solidFill>
                <a:latin typeface="+mn-lt"/>
                <a:cs typeface="Arial" panose="020B0604020202020204" pitchFamily="34" charset="0"/>
              </a:rPr>
              <a:t>USA Today recently named Church Hill one of “10 up-and-coming neighborhood around the USA.”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baseline="0" dirty="0">
                <a:solidFill>
                  <a:srgbClr val="000000"/>
                </a:solidFill>
                <a:latin typeface="+mn-lt"/>
                <a:cs typeface="Arial" panose="020B0604020202020204" pitchFamily="34" charset="0"/>
              </a:rPr>
              <a:t>Source: </a:t>
            </a:r>
            <a:r>
              <a:rPr lang="en-US" sz="1000" i="1" u="sng" baseline="0" dirty="0">
                <a:solidFill>
                  <a:srgbClr val="000000"/>
                </a:solidFill>
                <a:latin typeface="+mn-lt"/>
                <a:cs typeface="Arial" panose="020B0604020202020204" pitchFamily="34" charset="0"/>
              </a:rPr>
              <a:t>https://</a:t>
            </a:r>
            <a:r>
              <a:rPr lang="en-US" sz="1000" i="1" u="sng" baseline="0" dirty="0" err="1">
                <a:solidFill>
                  <a:srgbClr val="000000"/>
                </a:solidFill>
                <a:latin typeface="+mn-lt"/>
                <a:cs typeface="Arial" panose="020B0604020202020204" pitchFamily="34" charset="0"/>
              </a:rPr>
              <a:t>bonsecours.com</a:t>
            </a:r>
            <a:r>
              <a:rPr lang="en-US" sz="1000" i="1" u="sng" baseline="0" dirty="0">
                <a:solidFill>
                  <a:srgbClr val="000000"/>
                </a:solidFill>
                <a:latin typeface="+mn-lt"/>
                <a:cs typeface="Arial" panose="020B0604020202020204" pitchFamily="34" charset="0"/>
              </a:rPr>
              <a:t>/</a:t>
            </a:r>
            <a:r>
              <a:rPr lang="en-US" sz="1000" i="1" u="sng" baseline="0" dirty="0" err="1">
                <a:solidFill>
                  <a:srgbClr val="000000"/>
                </a:solidFill>
                <a:latin typeface="+mn-lt"/>
                <a:cs typeface="Arial" panose="020B0604020202020204" pitchFamily="34" charset="0"/>
              </a:rPr>
              <a:t>richmond</a:t>
            </a:r>
            <a:r>
              <a:rPr lang="en-US" sz="1000" i="1" u="sng" baseline="0" dirty="0">
                <a:solidFill>
                  <a:srgbClr val="000000"/>
                </a:solidFill>
                <a:latin typeface="+mn-lt"/>
                <a:cs typeface="Arial" panose="020B0604020202020204" pitchFamily="34" charset="0"/>
              </a:rPr>
              <a:t>/about-us/newsroom/news/2017-seed-grants-totaling-$107000-awarded-to-five-east-end-businesses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i="1" dirty="0">
              <a:solidFill>
                <a:srgbClr val="000000"/>
              </a:solidFill>
              <a:latin typeface="+mn-lt"/>
              <a:cs typeface="Arial" panose="020B0604020202020204" pitchFamily="34" charset="0"/>
            </a:endParaRPr>
          </a:p>
          <a:p>
            <a:pPr marL="285750" indent="-285750">
              <a:buFont typeface="Arial" panose="020B0604020202020204" pitchFamily="34" charset="0"/>
              <a:buChar char="•"/>
            </a:pPr>
            <a:endParaRPr lang="en-US" sz="1200" dirty="0">
              <a:solidFill>
                <a:srgbClr val="000000"/>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22</a:t>
            </a:fld>
            <a:endParaRPr lang="en-US"/>
          </a:p>
        </p:txBody>
      </p:sp>
    </p:spTree>
    <p:extLst>
      <p:ext uri="{BB962C8B-B14F-4D97-AF65-F5344CB8AC3E}">
        <p14:creationId xmlns:p14="http://schemas.microsoft.com/office/powerpoint/2010/main" val="252903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If you are homeless, living in unsafe or unhealthy conditions, do not have transportation to get to needed medical appointments, or access to food, this greatly impacts your health.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Consider a recent study which found that c</a:t>
            </a:r>
            <a:r>
              <a:rPr lang="en-US" dirty="0"/>
              <a:t>hildren experiencing food insecurity may have</a:t>
            </a:r>
            <a:r>
              <a:rPr lang="en-US" baseline="0" dirty="0"/>
              <a:t> t</a:t>
            </a:r>
            <a:r>
              <a:rPr lang="en-US" dirty="0"/>
              <a:t>wo to four times more health problems than children from low-income households who are not </a:t>
            </a:r>
            <a:r>
              <a:rPr lang="en-US" sz="1200" kern="1200" dirty="0">
                <a:solidFill>
                  <a:schemeClr val="tx1"/>
                </a:solidFill>
                <a:effectLst/>
                <a:latin typeface="+mn-lt"/>
                <a:ea typeface="+mn-ea"/>
                <a:cs typeface="+mn-cs"/>
              </a:rPr>
              <a:t>food insecure.</a:t>
            </a:r>
            <a:endParaRPr lang="en-US" sz="120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Adults who are food insecure are also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an increased risk of developing chronic diseases, such as obesity and diabetes.</a:t>
            </a:r>
            <a:r>
              <a:rPr lang="en-US" sz="1200" b="0" i="0" kern="1200" baseline="0" dirty="0">
                <a:solidFill>
                  <a:schemeClr val="tx1"/>
                </a:solidFill>
                <a:effectLst/>
                <a:latin typeface="+mn-lt"/>
                <a:ea typeface="+mn-ea"/>
                <a:cs typeface="+mn-cs"/>
              </a:rPr>
              <a:t>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baseline="0" dirty="0">
                <a:solidFill>
                  <a:schemeClr val="tx1"/>
                </a:solidFill>
                <a:effectLst/>
                <a:latin typeface="+mn-lt"/>
                <a:ea typeface="+mn-ea"/>
                <a:cs typeface="+mn-cs"/>
              </a:rPr>
              <a:t>These poor health outcomes contribute to increased rates of readmission and noncompliance, which increases </a:t>
            </a:r>
            <a:r>
              <a:rPr lang="en-US" baseline="0" dirty="0"/>
              <a:t>medical costs and risks. </a:t>
            </a:r>
          </a:p>
          <a:p>
            <a:endParaRPr lang="en-US" dirty="0"/>
          </a:p>
          <a:p>
            <a:r>
              <a:rPr lang="en-US" sz="1000" i="1" u="none" dirty="0">
                <a:solidFill>
                  <a:schemeClr val="tx1"/>
                </a:solidFill>
              </a:rPr>
              <a:t>Sources: </a:t>
            </a:r>
            <a:r>
              <a:rPr lang="en-US" sz="1000" b="0" i="1" u="non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https://www.kff.org/disparities-policy/issue-brief/beyond-health-care-the-role-of-social-determinants-in-promoting-health-and-health-equity/</a:t>
            </a:r>
            <a:endParaRPr lang="en-US" sz="1000" b="0" i="1" u="none" kern="1200" dirty="0">
              <a:solidFill>
                <a:schemeClr val="tx1"/>
              </a:solidFill>
              <a:effectLst/>
              <a:latin typeface="+mn-lt"/>
              <a:ea typeface="+mn-ea"/>
              <a:cs typeface="+mn-cs"/>
            </a:endParaRPr>
          </a:p>
          <a:p>
            <a:r>
              <a:rPr lang="en-US" sz="1000" b="0" i="1" u="none" kern="1200" dirty="0">
                <a:solidFill>
                  <a:schemeClr val="tx1"/>
                </a:solidFill>
                <a:effectLst/>
                <a:latin typeface="+mn-lt"/>
                <a:ea typeface="+mn-ea"/>
                <a:cs typeface="+mn-cs"/>
              </a:rPr>
              <a:t>and </a:t>
            </a:r>
            <a:r>
              <a:rPr lang="en-US" sz="1000" b="0" i="1" u="none"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http://content.healthaffairs.org/content/34/11/1830.full</a:t>
            </a:r>
            <a:endParaRPr lang="en-US" sz="1000" i="1" u="none"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4</a:t>
            </a:fld>
            <a:endParaRPr lang="en-US"/>
          </a:p>
        </p:txBody>
      </p:sp>
    </p:spTree>
    <p:extLst>
      <p:ext uri="{BB962C8B-B14F-4D97-AF65-F5344CB8AC3E}">
        <p14:creationId xmlns:p14="http://schemas.microsoft.com/office/powerpoint/2010/main" val="380514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Each of the areas represented on this slide represents struggles many in our communities face. And each is also a barrier to good health. To improve people's health and well-being, we need to consider these factors and address the social determinants of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a:t>We know social determinants have a bigger impact on a person's health than clinical care.</a:t>
            </a:r>
            <a:r>
              <a:rPr lang="en-US" baseline="0" dirty="0"/>
              <a:t> Therefore, we must support practices that address these key issues as part of a successful population health strategy.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5</a:t>
            </a:fld>
            <a:endParaRPr lang="en-US"/>
          </a:p>
        </p:txBody>
      </p:sp>
    </p:spTree>
    <p:extLst>
      <p:ext uri="{BB962C8B-B14F-4D97-AF65-F5344CB8AC3E}">
        <p14:creationId xmlns:p14="http://schemas.microsoft.com/office/powerpoint/2010/main" val="148900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Let’s dive a little deeper into the impact the social determinants can have on our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First, </a:t>
            </a:r>
            <a:r>
              <a:rPr lang="en-US" b="0" i="0" baseline="0" dirty="0"/>
              <a:t>place matters</a:t>
            </a:r>
            <a:r>
              <a:rPr lang="en-US" i="0" baseline="0" dirty="0"/>
              <a:t>. </a:t>
            </a:r>
            <a:r>
              <a:rPr lang="en-US" b="0" baseline="0" dirty="0"/>
              <a:t>Where we live can determine how well we live and is a </a:t>
            </a:r>
            <a:r>
              <a:rPr lang="en-US" dirty="0"/>
              <a:t>significant factor of life expectancy.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a:t>
            </a:r>
            <a:r>
              <a:rPr lang="en-US" b="0" dirty="0"/>
              <a:t>illustrates</a:t>
            </a:r>
            <a:r>
              <a:rPr lang="en-US" b="0" baseline="0" dirty="0"/>
              <a:t> </a:t>
            </a:r>
            <a:r>
              <a:rPr lang="en-US" dirty="0"/>
              <a:t>the range in life expectancy among </a:t>
            </a:r>
            <a:r>
              <a:rPr lang="en-US" u="none" dirty="0"/>
              <a:t>counties</a:t>
            </a:r>
            <a:r>
              <a:rPr lang="en-US" dirty="0"/>
              <a:t> in the United States, going from 66 in red to 87 in blue. In some cases, the difference can exceed 20 years. For example, </a:t>
            </a:r>
            <a:r>
              <a:rPr lang="en-US" b="0" dirty="0"/>
              <a:t>life</a:t>
            </a:r>
            <a:r>
              <a:rPr lang="en-US" b="0" baseline="0" dirty="0"/>
              <a:t> expectancy rates are lower in southern states than they are in northern states.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Source: </a:t>
            </a:r>
            <a:r>
              <a:rPr lang="en-US" sz="1200" b="0" i="0" u="none" strike="noStrike" kern="1200" dirty="0">
                <a:solidFill>
                  <a:schemeClr val="tx1"/>
                </a:solidFill>
                <a:effectLst/>
                <a:latin typeface="+mn-lt"/>
                <a:ea typeface="+mn-ea"/>
                <a:cs typeface="+mn-cs"/>
              </a:rPr>
              <a:t>Institute for Health Metrics and Evaluation, University of Washington, 2014</a:t>
            </a:r>
            <a:endParaRPr lang="en-US" sz="1400" b="0" i="0" u="none" strike="noStrike" kern="1200" dirty="0">
              <a:solidFill>
                <a:schemeClr val="tx1"/>
              </a:solidFill>
              <a:effectLst/>
              <a:latin typeface="+mn-lt"/>
              <a:ea typeface="+mn-ea"/>
              <a:cs typeface="+mn-cs"/>
            </a:endParaRPr>
          </a:p>
          <a:p>
            <a:r>
              <a:rPr lang="en-US" dirty="0"/>
              <a:t/>
            </a:r>
            <a:br>
              <a:rPr lang="en-US" dirty="0"/>
            </a:b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6</a:t>
            </a:fld>
            <a:endParaRPr lang="en-US"/>
          </a:p>
        </p:txBody>
      </p:sp>
    </p:spTree>
    <p:extLst>
      <p:ext uri="{BB962C8B-B14F-4D97-AF65-F5344CB8AC3E}">
        <p14:creationId xmlns:p14="http://schemas.microsoft.com/office/powerpoint/2010/main" val="155503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solidFill>
                  <a:schemeClr val="tx1"/>
                </a:solidFill>
                <a:latin typeface="+mn-lt"/>
              </a:rPr>
              <a:t>Second, your zip code – where you actually live – also influences</a:t>
            </a:r>
            <a:r>
              <a:rPr lang="en-US" sz="1200" b="0" baseline="0" dirty="0">
                <a:solidFill>
                  <a:schemeClr val="tx1"/>
                </a:solidFill>
                <a:latin typeface="+mn-lt"/>
              </a:rPr>
              <a:t> health. </a:t>
            </a:r>
            <a:endParaRPr lang="en-US" sz="1200" b="0" dirty="0">
              <a:solidFill>
                <a:schemeClr val="tx1"/>
              </a:solidFill>
              <a:latin typeface="+mn-lt"/>
            </a:endParaRPr>
          </a:p>
          <a:p>
            <a:pPr marL="0" indent="0">
              <a:buFont typeface="Arial" panose="020B0604020202020204" pitchFamily="34" charset="0"/>
              <a:buNone/>
            </a:pPr>
            <a:endParaRPr lang="en-US" sz="1200" baseline="0" dirty="0">
              <a:solidFill>
                <a:schemeClr val="tx1"/>
              </a:solidFill>
              <a:latin typeface="+mn-lt"/>
            </a:endParaRPr>
          </a:p>
          <a:p>
            <a:pPr marL="0" indent="0">
              <a:buFont typeface="Arial" panose="020B0604020202020204" pitchFamily="34" charset="0"/>
              <a:buNone/>
            </a:pPr>
            <a:r>
              <a:rPr lang="en-US" sz="1200" baseline="0" dirty="0">
                <a:solidFill>
                  <a:schemeClr val="tx1"/>
                </a:solidFill>
                <a:latin typeface="+mn-lt"/>
              </a:rPr>
              <a:t>These maps illustrate the difference in life expectancy we can see in even just a small radius. </a:t>
            </a:r>
          </a:p>
          <a:p>
            <a:pPr marL="171450" indent="-171450">
              <a:buFont typeface="Arial" panose="020B0604020202020204" pitchFamily="34" charset="0"/>
              <a:buChar char="•"/>
            </a:pPr>
            <a:r>
              <a:rPr lang="en-US" sz="1200" baseline="0" dirty="0">
                <a:solidFill>
                  <a:schemeClr val="tx1"/>
                </a:solidFill>
                <a:latin typeface="+mn-lt"/>
              </a:rPr>
              <a:t>In Chicago, babies born within a few stops away on the </a:t>
            </a:r>
            <a:r>
              <a:rPr lang="en-US" sz="1200" b="0" i="0" kern="1200" dirty="0">
                <a:solidFill>
                  <a:schemeClr val="tx1"/>
                </a:solidFill>
                <a:effectLst/>
                <a:latin typeface="+mn-lt"/>
                <a:ea typeface="+mn-ea"/>
                <a:cs typeface="+mn-cs"/>
              </a:rPr>
              <a:t>Chicago Transit Authority’s Green Line can</a:t>
            </a:r>
            <a:r>
              <a:rPr lang="en-US" sz="1200" b="0" i="0" kern="1200" baseline="0" dirty="0">
                <a:solidFill>
                  <a:schemeClr val="tx1"/>
                </a:solidFill>
                <a:effectLst/>
                <a:latin typeface="+mn-lt"/>
                <a:ea typeface="+mn-ea"/>
                <a:cs typeface="+mn-cs"/>
              </a:rPr>
              <a:t> face up to a 16-year difference in life expectancy.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In addition, in counties along Route 82 </a:t>
            </a:r>
            <a:r>
              <a:rPr lang="en-US" sz="1200" b="0" i="0" kern="1200" dirty="0">
                <a:solidFill>
                  <a:schemeClr val="tx1"/>
                </a:solidFill>
                <a:effectLst/>
                <a:latin typeface="+mn-lt"/>
                <a:ea typeface="+mn-ea"/>
                <a:cs typeface="+mn-cs"/>
              </a:rPr>
              <a:t>in Mississippi and Alabama</a:t>
            </a:r>
            <a:r>
              <a:rPr lang="en-US" sz="1200" b="0" i="0" kern="1200" baseline="0" dirty="0">
                <a:solidFill>
                  <a:schemeClr val="tx1"/>
                </a:solidFill>
                <a:effectLst/>
                <a:latin typeface="+mn-lt"/>
                <a:ea typeface="+mn-ea"/>
                <a:cs typeface="+mn-cs"/>
              </a:rPr>
              <a:t>, babies can face up to a seven-year difference in life expectancy.  </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a:solidFill>
                  <a:schemeClr val="tx1"/>
                </a:solidFill>
                <a:effectLst/>
                <a:latin typeface="+mn-lt"/>
                <a:ea typeface="+mn-ea"/>
                <a:cs typeface="+mn-cs"/>
              </a:rPr>
              <a:t>For more information on how zip code influences health, please visit: https://</a:t>
            </a:r>
            <a:r>
              <a:rPr lang="en-US" sz="1200" b="0" i="0" kern="1200" baseline="0" dirty="0" err="1">
                <a:solidFill>
                  <a:schemeClr val="tx1"/>
                </a:solidFill>
                <a:effectLst/>
                <a:latin typeface="+mn-lt"/>
                <a:ea typeface="+mn-ea"/>
                <a:cs typeface="+mn-cs"/>
              </a:rPr>
              <a:t>www.aha.org</a:t>
            </a:r>
            <a:r>
              <a:rPr lang="en-US" sz="1200" b="0" i="0" kern="1200" baseline="0" dirty="0">
                <a:solidFill>
                  <a:schemeClr val="tx1"/>
                </a:solidFill>
                <a:effectLst/>
                <a:latin typeface="+mn-lt"/>
                <a:ea typeface="+mn-ea"/>
                <a:cs typeface="+mn-cs"/>
              </a:rPr>
              <a:t>/news/insights-and-analysis/2018-05-16-your-zip-code-your-health.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https://societyhealth.vcu.edu/work/the-projects/mapschicago.html</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https://societyhealth.vcu.edu/work/the-projects/mapsmississippi.html</a:t>
            </a:r>
            <a:endParaRPr lang="en-US" sz="10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7</a:t>
            </a:fld>
            <a:endParaRPr lang="en-US"/>
          </a:p>
        </p:txBody>
      </p:sp>
    </p:spTree>
    <p:extLst>
      <p:ext uri="{BB962C8B-B14F-4D97-AF65-F5344CB8AC3E}">
        <p14:creationId xmlns:p14="http://schemas.microsoft.com/office/powerpoint/2010/main" val="79563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also matters and plays</a:t>
            </a:r>
            <a:r>
              <a:rPr lang="en-US" baseline="0" dirty="0"/>
              <a:t> </a:t>
            </a:r>
            <a:r>
              <a:rPr lang="en-US" dirty="0"/>
              <a:t>a role </a:t>
            </a:r>
            <a:r>
              <a:rPr lang="en-US" baseline="0" dirty="0"/>
              <a:t>in how long and how well you live. </a:t>
            </a:r>
          </a:p>
          <a:p>
            <a:endParaRPr lang="en-US" baseline="0" dirty="0"/>
          </a:p>
          <a:p>
            <a:r>
              <a:rPr lang="en-US" baseline="0" dirty="0"/>
              <a:t>Some communities and neighborhoods in cities like </a:t>
            </a:r>
            <a:r>
              <a:rPr lang="en-US" b="0" baseline="0" dirty="0"/>
              <a:t>Chicago and Brooklyn, New York,</a:t>
            </a:r>
            <a:r>
              <a:rPr lang="en-US" b="1" baseline="0" dirty="0"/>
              <a:t> </a:t>
            </a:r>
            <a:r>
              <a:rPr lang="en-US" baseline="0" dirty="0"/>
              <a:t>have higher rates of homicides, while other neighborhoods have lower rates.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u="none" baseline="0" dirty="0">
                <a:solidFill>
                  <a:schemeClr val="tx1"/>
                </a:solidFill>
              </a:rPr>
              <a:t>Source: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https://www.thetrace.org/2016/12/murder-inequality-neighborhood-homicide-rates/</a:t>
            </a:r>
            <a:endParaRPr lang="en-US" sz="1000" b="0" i="1" u="none" strike="noStrike"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8</a:t>
            </a:fld>
            <a:endParaRPr lang="en-US"/>
          </a:p>
        </p:txBody>
      </p:sp>
    </p:spTree>
    <p:extLst>
      <p:ext uri="{BB962C8B-B14F-4D97-AF65-F5344CB8AC3E}">
        <p14:creationId xmlns:p14="http://schemas.microsoft.com/office/powerpoint/2010/main" val="149477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Having enough and the right type of food also impacts health. </a:t>
            </a:r>
            <a:r>
              <a:rPr lang="en-US" dirty="0"/>
              <a:t>Food insecurity is </a:t>
            </a:r>
            <a:r>
              <a:rPr lang="en-US" baseline="0" dirty="0"/>
              <a:t>a risk factor for various health issues, including chronic diseases, poverty, unemployment, homelessness, and developmental delays in children. </a:t>
            </a:r>
            <a:endParaRPr lang="en-US" dirty="0"/>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USDA estimates roughly 1 out of 10 households in the U.S. are not sure where their next meal will come from. </a:t>
            </a:r>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Some more specific examples are included on this slide –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Illinois, 11.7 percent, or </a:t>
            </a:r>
            <a:r>
              <a:rPr lang="en-US" sz="1200" b="0" kern="1200" dirty="0">
                <a:solidFill>
                  <a:schemeClr val="tx1"/>
                </a:solidFill>
                <a:effectLst/>
                <a:latin typeface="+mn-lt"/>
                <a:ea typeface="+mn-ea"/>
                <a:cs typeface="+mn-cs"/>
              </a:rPr>
              <a:t>1.5 million people, are food insecure.</a:t>
            </a:r>
            <a:r>
              <a:rPr lang="en-US" sz="1200" b="0" kern="1200" baseline="0" dirty="0">
                <a:solidFill>
                  <a:schemeClr val="tx1"/>
                </a:solidFill>
                <a:effectLst/>
                <a:latin typeface="+mn-lt"/>
                <a:ea typeface="+mn-ea"/>
                <a:cs typeface="+mn-cs"/>
              </a:rPr>
              <a:t>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While in Mississippi, 21.5 percent, or 643,000 residents are food insecure.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http://map.feedingamerica.org/county/2015/overall/Illinois</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http://map.feedingamerica.org/county/2015/overall/mississippi</a:t>
            </a:r>
            <a:endParaRPr lang="en-US" sz="1000" b="0" i="1" u="none" strike="noStrike" kern="120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9</a:t>
            </a:fld>
            <a:endParaRPr lang="en-US"/>
          </a:p>
        </p:txBody>
      </p:sp>
    </p:spTree>
    <p:extLst>
      <p:ext uri="{BB962C8B-B14F-4D97-AF65-F5344CB8AC3E}">
        <p14:creationId xmlns:p14="http://schemas.microsoft.com/office/powerpoint/2010/main" val="129249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to recognize these</a:t>
            </a:r>
            <a:r>
              <a:rPr lang="en-US" sz="1200" kern="1200" baseline="0" dirty="0">
                <a:solidFill>
                  <a:schemeClr val="tx1"/>
                </a:solidFill>
                <a:effectLst/>
                <a:latin typeface="+mn-lt"/>
                <a:ea typeface="+mn-ea"/>
                <a:cs typeface="+mn-cs"/>
              </a:rPr>
              <a:t> differences, and acknowledge that each community has different needs when addressing the social determinants of health. </a:t>
            </a:r>
          </a:p>
          <a:p>
            <a:endParaRPr lang="en-US" sz="1200" kern="1200" baseline="0" dirty="0">
              <a:solidFill>
                <a:schemeClr val="tx1"/>
              </a:solidFill>
              <a:effectLst/>
              <a:latin typeface="+mn-lt"/>
              <a:ea typeface="+mn-ea"/>
              <a:cs typeface="+mn-cs"/>
            </a:endParaRPr>
          </a:p>
          <a:p>
            <a:r>
              <a:rPr lang="en-US" dirty="0"/>
              <a:t>There</a:t>
            </a:r>
            <a:r>
              <a:rPr lang="en-US" baseline="0" dirty="0"/>
              <a:t> are multiple ways hospitals and health systems can address social determinants of health – both within their own walls and outside in the community. </a:t>
            </a:r>
          </a:p>
          <a:p>
            <a:endParaRPr lang="en-US" baseline="0" dirty="0"/>
          </a:p>
          <a:p>
            <a:r>
              <a:rPr lang="en-US" baseline="0" dirty="0"/>
              <a:t>Within their own walls, they can screen patients for socio-economic risk factors and needs, or connect patients and loved ones to community resources. </a:t>
            </a:r>
          </a:p>
          <a:p>
            <a:endParaRPr lang="en-US" baseline="0" dirty="0"/>
          </a:p>
          <a:p>
            <a:r>
              <a:rPr lang="en-US" baseline="0" dirty="0"/>
              <a:t>Knowing that hospitals and health systems alone cannot address all of these issues, external partnerships will be critical. Externally, hospitals and health systems can partner with other stakeholders or make other investments in their communities. This allows hospitals to not only serve as part of the solution, but to work with other stakeholders to better use limited resources to match the needs of their communities.  </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10</a:t>
            </a:fld>
            <a:endParaRPr lang="en-US"/>
          </a:p>
        </p:txBody>
      </p:sp>
    </p:spTree>
    <p:extLst>
      <p:ext uri="{BB962C8B-B14F-4D97-AF65-F5344CB8AC3E}">
        <p14:creationId xmlns:p14="http://schemas.microsoft.com/office/powerpoint/2010/main" val="324279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3903-BB18-CA43-98E1-CD588CA1E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5FED5-F138-8D48-BDFD-BA08E5D25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605829-34C2-794D-B011-FEECB39C6C9A}"/>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5" name="Footer Placeholder 4">
            <a:extLst>
              <a:ext uri="{FF2B5EF4-FFF2-40B4-BE49-F238E27FC236}">
                <a16:creationId xmlns:a16="http://schemas.microsoft.com/office/drawing/2014/main" id="{F03A533A-82A7-B944-8A54-C201653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653FD-D186-8D40-B89F-01C388924D1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2557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88A8-E670-B742-BCD9-8892319BBE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A3C91D-E08E-2142-9236-8CC0CF1864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6E6E-A654-3C4D-BAF0-348E706A908B}"/>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5" name="Footer Placeholder 4">
            <a:extLst>
              <a:ext uri="{FF2B5EF4-FFF2-40B4-BE49-F238E27FC236}">
                <a16:creationId xmlns:a16="http://schemas.microsoft.com/office/drawing/2014/main" id="{92DC84DA-072E-AE48-A061-E668E3FE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7803B-73C6-DA46-985A-8C6CB32133C7}"/>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112890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D7D21-E30A-2C46-8799-E2B1428FF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252BBB-EE4B-AC4B-9DDC-C7881A9D6D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2282D-2C28-0947-B0D5-5E188C74FC58}"/>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5" name="Footer Placeholder 4">
            <a:extLst>
              <a:ext uri="{FF2B5EF4-FFF2-40B4-BE49-F238E27FC236}">
                <a16:creationId xmlns:a16="http://schemas.microsoft.com/office/drawing/2014/main" id="{D5104762-1A36-DF4A-9C24-04C815F2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FBC13-3879-2348-B9F3-29ACE9D702F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4032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3F25-3D33-B74C-BBB0-81F082568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99286-694C-C246-8936-14D18BB947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8C714-02EF-1C4E-B675-8ABDA2E6200E}"/>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5" name="Footer Placeholder 4">
            <a:extLst>
              <a:ext uri="{FF2B5EF4-FFF2-40B4-BE49-F238E27FC236}">
                <a16:creationId xmlns:a16="http://schemas.microsoft.com/office/drawing/2014/main" id="{D6FF0946-8FE6-9C4E-B302-68D09AB5E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9C9E2-E348-C342-BF75-CCB13603FCE9}"/>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53489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524F-B311-834E-A318-81C3BA4A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2EA99-AF99-4243-A8B3-70EB47A44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4D7B3E-016A-2F4C-975E-4B4E636BC16E}"/>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5" name="Footer Placeholder 4">
            <a:extLst>
              <a:ext uri="{FF2B5EF4-FFF2-40B4-BE49-F238E27FC236}">
                <a16:creationId xmlns:a16="http://schemas.microsoft.com/office/drawing/2014/main" id="{8DB1DEFF-25D5-EF4F-AB86-BAA0B153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5B2A4-8E99-2545-8502-2E4FAA1F4C7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665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9467-7EA8-344D-814F-96F7B04E4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7FAB9-6F18-A845-898D-4A979542CE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0C584-6427-2E49-81DB-0038E4449D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81D12-52B5-9044-AA3C-B23CF5E560AB}"/>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6" name="Footer Placeholder 5">
            <a:extLst>
              <a:ext uri="{FF2B5EF4-FFF2-40B4-BE49-F238E27FC236}">
                <a16:creationId xmlns:a16="http://schemas.microsoft.com/office/drawing/2014/main" id="{15DC02FF-E57F-4F46-BDC2-D1AAC73C1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FBD2A-3650-1F4D-8AB8-4D9027D1982A}"/>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173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0DF1-EC7B-2541-BFA3-02A9B792F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8BF30-F34A-C34A-9D62-6C05AC5EC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B0E8C7-0198-564A-A2AE-71BA584516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139D5-9DD7-4A45-B054-65FA78EF8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F0CBA-3295-1041-9D8F-260434BA6F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8FAF3-04A0-8E4A-98C1-BE6DE1F6FAEA}"/>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8" name="Footer Placeholder 7">
            <a:extLst>
              <a:ext uri="{FF2B5EF4-FFF2-40B4-BE49-F238E27FC236}">
                <a16:creationId xmlns:a16="http://schemas.microsoft.com/office/drawing/2014/main" id="{F3938E32-6939-BB42-9DA6-E62F0EB24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4A5BD2-F57A-9241-A0F3-92E905E16D68}"/>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26932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43E-8C06-6243-8368-C3EDF7E9A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2A016-0F02-E744-B814-2C8B2310F065}"/>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4" name="Footer Placeholder 3">
            <a:extLst>
              <a:ext uri="{FF2B5EF4-FFF2-40B4-BE49-F238E27FC236}">
                <a16:creationId xmlns:a16="http://schemas.microsoft.com/office/drawing/2014/main" id="{F2DE31E3-07CE-BC42-9DD6-AF5527D7B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A01EC7-B176-A44C-9C63-218941E0EB5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6854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3205E-C7F3-0C49-9BAB-C16D2D678187}"/>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3" name="Footer Placeholder 2">
            <a:extLst>
              <a:ext uri="{FF2B5EF4-FFF2-40B4-BE49-F238E27FC236}">
                <a16:creationId xmlns:a16="http://schemas.microsoft.com/office/drawing/2014/main" id="{66F40DA3-D145-5640-8C02-9F0641351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34672-C45B-6144-BC02-1084A40D5A26}"/>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5010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7CCA-CE91-0A4E-A7AC-855E478C6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97D30-A3ED-2B4C-8DD1-3F9964DDE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D454-8A35-7149-82AD-4C77503D1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35636-95E3-9140-B664-B29A3E8A5FC6}"/>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6" name="Footer Placeholder 5">
            <a:extLst>
              <a:ext uri="{FF2B5EF4-FFF2-40B4-BE49-F238E27FC236}">
                <a16:creationId xmlns:a16="http://schemas.microsoft.com/office/drawing/2014/main" id="{C3633E22-A26B-B84D-9A62-5C6A36BE6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8B6B5-6B92-4F41-9425-80F90DAE06D5}"/>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25488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B008-F1DA-8245-9F43-84D33E49A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53875-5983-6F41-9B38-7C05FD66A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9AD91-F93E-3647-AF8A-F44A0A3F0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24730D-7408-5C49-9FE0-AEFFC5A5B953}"/>
              </a:ext>
            </a:extLst>
          </p:cNvPr>
          <p:cNvSpPr>
            <a:spLocks noGrp="1"/>
          </p:cNvSpPr>
          <p:nvPr>
            <p:ph type="dt" sz="half" idx="10"/>
          </p:nvPr>
        </p:nvSpPr>
        <p:spPr/>
        <p:txBody>
          <a:bodyPr/>
          <a:lstStyle/>
          <a:p>
            <a:fld id="{6091BFE4-3291-314A-8D05-9FAA0FA97CAE}" type="datetimeFigureOut">
              <a:rPr lang="en-US" smtClean="0"/>
              <a:t>12/3/2018</a:t>
            </a:fld>
            <a:endParaRPr lang="en-US"/>
          </a:p>
        </p:txBody>
      </p:sp>
      <p:sp>
        <p:nvSpPr>
          <p:cNvPr id="6" name="Footer Placeholder 5">
            <a:extLst>
              <a:ext uri="{FF2B5EF4-FFF2-40B4-BE49-F238E27FC236}">
                <a16:creationId xmlns:a16="http://schemas.microsoft.com/office/drawing/2014/main" id="{A972239B-17C2-A644-ADF1-83B64BF93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78BAF-3FE6-AA46-959C-CB457DD55FE3}"/>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70366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B5BD8-587F-9E41-B7B1-CA036EE1F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BD0914-341E-944A-8AB8-673C4CB90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CA604-66D6-5B42-9871-C956D3ED5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1BFE4-3291-314A-8D05-9FAA0FA97CAE}" type="datetimeFigureOut">
              <a:rPr lang="en-US" smtClean="0"/>
              <a:t>12/3/2018</a:t>
            </a:fld>
            <a:endParaRPr lang="en-US"/>
          </a:p>
        </p:txBody>
      </p:sp>
      <p:sp>
        <p:nvSpPr>
          <p:cNvPr id="5" name="Footer Placeholder 4">
            <a:extLst>
              <a:ext uri="{FF2B5EF4-FFF2-40B4-BE49-F238E27FC236}">
                <a16:creationId xmlns:a16="http://schemas.microsoft.com/office/drawing/2014/main" id="{CD18B0F3-ACC2-DC40-A97D-13BA4EFEC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9F272C-EACE-A24E-91DC-07A5C7A835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B8C4-44F7-0340-BB82-B26D3CF67004}" type="slidenum">
              <a:rPr lang="en-US" smtClean="0"/>
              <a:t>‹#›</a:t>
            </a:fld>
            <a:endParaRPr lang="en-US"/>
          </a:p>
        </p:txBody>
      </p:sp>
    </p:spTree>
    <p:extLst>
      <p:ext uri="{BB962C8B-B14F-4D97-AF65-F5344CB8AC3E}">
        <p14:creationId xmlns:p14="http://schemas.microsoft.com/office/powerpoint/2010/main" val="2869672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46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31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876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93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191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881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090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024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84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034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977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4366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71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2267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956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98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1927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9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067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770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66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47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408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2910</Words>
  <Application>Microsoft Office PowerPoint</Application>
  <PresentationFormat>Widescreen</PresentationFormat>
  <Paragraphs>215</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Copperplate Gothic Bold</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Samuels, Debra</cp:lastModifiedBy>
  <cp:revision>20</cp:revision>
  <dcterms:created xsi:type="dcterms:W3CDTF">2018-06-07T19:22:59Z</dcterms:created>
  <dcterms:modified xsi:type="dcterms:W3CDTF">2018-12-03T15:48:08Z</dcterms:modified>
</cp:coreProperties>
</file>