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334" r:id="rId3"/>
    <p:sldId id="338" r:id="rId4"/>
    <p:sldId id="343" r:id="rId5"/>
    <p:sldId id="316" r:id="rId6"/>
    <p:sldId id="345" r:id="rId7"/>
    <p:sldId id="346" r:id="rId8"/>
    <p:sldId id="347" r:id="rId9"/>
    <p:sldId id="348" r:id="rId10"/>
    <p:sldId id="349" r:id="rId11"/>
    <p:sldId id="350" r:id="rId12"/>
    <p:sldId id="352" r:id="rId13"/>
    <p:sldId id="339" r:id="rId14"/>
    <p:sldId id="353" r:id="rId15"/>
    <p:sldId id="354" r:id="rId16"/>
  </p:sldIdLst>
  <p:sldSz cx="9144000" cy="6858000" type="screen4x3"/>
  <p:notesSz cx="7010400" cy="9296400"/>
  <p:custDataLst>
    <p:tags r:id="rId1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89167" autoAdjust="0"/>
  </p:normalViewPr>
  <p:slideViewPr>
    <p:cSldViewPr snapToGrid="0" snapToObjects="1">
      <p:cViewPr varScale="1">
        <p:scale>
          <a:sx n="71" d="100"/>
          <a:sy n="71" d="100"/>
        </p:scale>
        <p:origin x="-444" y="-102"/>
      </p:cViewPr>
      <p:guideLst>
        <p:guide orient="horz" pos="2160"/>
        <p:guide pos="2880"/>
      </p:guideLst>
    </p:cSldViewPr>
  </p:slideViewPr>
  <p:outlineViewPr>
    <p:cViewPr>
      <p:scale>
        <a:sx n="33" d="100"/>
        <a:sy n="33" d="100"/>
      </p:scale>
      <p:origin x="0" y="19411"/>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199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ea typeface="ＭＳ Ｐゴシック" charset="-128"/>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79AE0738-374A-4512-A020-C44604B89E62}" type="datetime1">
              <a:rPr lang="en-US"/>
              <a:pPr>
                <a:defRPr/>
              </a:pPr>
              <a:t>11/10/2011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charset="0"/>
                <a:ea typeface="ＭＳ Ｐゴシック"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D1786E76-7794-488E-830D-7A707FEA64E5}" type="slidenum">
              <a:rPr lang="en-US"/>
              <a:pPr>
                <a:defRPr/>
              </a:pPr>
              <a:t>‹#›</a:t>
            </a:fld>
            <a:endParaRPr lang="en-US" dirty="0"/>
          </a:p>
        </p:txBody>
      </p:sp>
    </p:spTree>
    <p:extLst>
      <p:ext uri="{BB962C8B-B14F-4D97-AF65-F5344CB8AC3E}">
        <p14:creationId xmlns:p14="http://schemas.microsoft.com/office/powerpoint/2010/main" val="2208646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pitchFamily="-108" charset="-128"/>
        <a:cs typeface="+mn-cs"/>
      </a:defRPr>
    </a:lvl1pPr>
    <a:lvl2pPr marL="457200" algn="l" rtl="0" eaLnBrk="0" fontAlgn="base" hangingPunct="0">
      <a:spcBef>
        <a:spcPct val="30000"/>
      </a:spcBef>
      <a:spcAft>
        <a:spcPct val="0"/>
      </a:spcAft>
      <a:defRPr sz="1200" kern="1200">
        <a:solidFill>
          <a:schemeClr val="tx1"/>
        </a:solidFill>
        <a:latin typeface="+mn-lt"/>
        <a:ea typeface="Geneva" pitchFamily="-108" charset="-128"/>
        <a:cs typeface="+mn-cs"/>
      </a:defRPr>
    </a:lvl2pPr>
    <a:lvl3pPr marL="914400" algn="l" rtl="0" eaLnBrk="0" fontAlgn="base" hangingPunct="0">
      <a:spcBef>
        <a:spcPct val="30000"/>
      </a:spcBef>
      <a:spcAft>
        <a:spcPct val="0"/>
      </a:spcAft>
      <a:defRPr sz="1200" kern="1200">
        <a:solidFill>
          <a:schemeClr val="tx1"/>
        </a:solidFill>
        <a:latin typeface="+mn-lt"/>
        <a:ea typeface="Geneva" pitchFamily="-108" charset="-128"/>
        <a:cs typeface="+mn-cs"/>
      </a:defRPr>
    </a:lvl3pPr>
    <a:lvl4pPr marL="1371600" algn="l" rtl="0" eaLnBrk="0" fontAlgn="base" hangingPunct="0">
      <a:spcBef>
        <a:spcPct val="30000"/>
      </a:spcBef>
      <a:spcAft>
        <a:spcPct val="0"/>
      </a:spcAft>
      <a:defRPr sz="1200" kern="1200">
        <a:solidFill>
          <a:schemeClr val="tx1"/>
        </a:solidFill>
        <a:latin typeface="+mn-lt"/>
        <a:ea typeface="Geneva" pitchFamily="-108" charset="-128"/>
        <a:cs typeface="+mn-cs"/>
      </a:defRPr>
    </a:lvl4pPr>
    <a:lvl5pPr marL="1828800" algn="l" rtl="0" eaLnBrk="0" fontAlgn="base" hangingPunct="0">
      <a:spcBef>
        <a:spcPct val="30000"/>
      </a:spcBef>
      <a:spcAft>
        <a:spcPct val="0"/>
      </a:spcAft>
      <a:defRPr sz="1200" kern="1200">
        <a:solidFill>
          <a:schemeClr val="tx1"/>
        </a:solidFill>
        <a:latin typeface="+mn-lt"/>
        <a:ea typeface="Geneva"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a:p>
            <a:endParaRPr lang="en-US" baseline="0" dirty="0" smtClean="0"/>
          </a:p>
          <a:p>
            <a:r>
              <a:rPr lang="en-US" baseline="0" dirty="0" smtClean="0"/>
              <a:t> </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D8FED076-7551-4C99-9C6A-FA38DFAA4311}"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D1786E76-7794-488E-830D-7A707FEA64E5}" type="slidenum">
              <a:rPr lang="en-US" smtClean="0"/>
              <a:pPr>
                <a:defRPr/>
              </a:pPr>
              <a:t>3</a:t>
            </a:fld>
            <a:endParaRPr lang="en-US" dirty="0"/>
          </a:p>
        </p:txBody>
      </p:sp>
    </p:spTree>
    <p:extLst>
      <p:ext uri="{BB962C8B-B14F-4D97-AF65-F5344CB8AC3E}">
        <p14:creationId xmlns:p14="http://schemas.microsoft.com/office/powerpoint/2010/main" val="115314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i="1" baseline="0"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3C59FBDE-92C5-43A0-BF5C-F41B3238B6D1}" type="slidenum">
              <a:rPr lang="en-US" smtClean="0"/>
              <a:pPr/>
              <a:t>5</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074B530-B636-4E5E-B701-4C1BEFB9E37B}"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074B530-B636-4E5E-B701-4C1BEFB9E37B}"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846624" y="6356350"/>
            <a:ext cx="2133600" cy="365125"/>
          </a:xfrm>
        </p:spPr>
        <p:txBody>
          <a:bodyPr/>
          <a:lstStyle>
            <a:lvl1pPr>
              <a:defRPr/>
            </a:lvl1pPr>
          </a:lstStyle>
          <a:p>
            <a:pPr>
              <a:defRPr/>
            </a:pPr>
            <a:fld id="{2D929F50-677F-49C3-A2CA-FED02F59BBE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9F72C0E-5ED3-488F-99EB-840F240BAD9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78F5EA-1DEF-4E30-BAE5-D2F2FD0ADBA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49506" y="1992313"/>
            <a:ext cx="5943600" cy="267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737C3FDB-6140-4C97-B556-BD83328877B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0166D0-2DC6-41D0-A604-C4B3D3B51D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B28FFCD-6107-4AF9-A734-4F539CA19C6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F6E911D-5B66-4951-ABEC-371C8269292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6ED3A1-0EF3-4880-B097-9A0C79C1DE3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6FB6658-F468-4028-9D61-04D8DDEFAC5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55DD046-C13D-4DBF-ACCD-AF3E15A1288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A4578AE-F056-4008-983F-333DBF60245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Enter Slide Title Here</a:t>
            </a:r>
          </a:p>
        </p:txBody>
      </p:sp>
      <p:sp>
        <p:nvSpPr>
          <p:cNvPr id="2051" name="Text Placeholder 2"/>
          <p:cNvSpPr>
            <a:spLocks noGrp="1"/>
          </p:cNvSpPr>
          <p:nvPr>
            <p:ph type="body" idx="1"/>
          </p:nvPr>
        </p:nvSpPr>
        <p:spPr bwMode="auto">
          <a:xfrm>
            <a:off x="1627188" y="1992313"/>
            <a:ext cx="6037262" cy="2673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Enter bullet</a:t>
            </a:r>
          </a:p>
          <a:p>
            <a:pPr lvl="0"/>
            <a:r>
              <a:rPr lang="en-US" smtClean="0"/>
              <a:t>Enter bullet</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846627"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defRPr>
            </a:lvl1pPr>
          </a:lstStyle>
          <a:p>
            <a:pPr>
              <a:defRPr/>
            </a:pPr>
            <a:fld id="{737C3FDB-6140-4C97-B556-BD83328877B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2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ftr="0" dt="0"/>
  <p:txStyles>
    <p:titleStyle>
      <a:lvl1pPr algn="l" defTabSz="457200" rtl="0" eaLnBrk="0" fontAlgn="base" hangingPunct="0">
        <a:spcBef>
          <a:spcPct val="0"/>
        </a:spcBef>
        <a:spcAft>
          <a:spcPct val="0"/>
        </a:spcAft>
        <a:defRPr sz="2800" b="1" kern="1200">
          <a:solidFill>
            <a:schemeClr val="bg1"/>
          </a:solidFill>
          <a:latin typeface="Myriad Pro"/>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5pPr>
      <a:lvl6pPr marL="4572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6pPr>
      <a:lvl7pPr marL="9144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7pPr>
      <a:lvl8pPr marL="13716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8pPr>
      <a:lvl9pPr marL="18288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ts val="600"/>
        </a:spcAft>
        <a:buFont typeface="Arial" charset="0"/>
        <a:buChar char="•"/>
        <a:defRPr sz="2400" kern="1200">
          <a:solidFill>
            <a:schemeClr val="tx2"/>
          </a:solidFill>
          <a:latin typeface="Myriad Pro"/>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2"/>
          </a:solidFill>
          <a:latin typeface="Myriad Pro"/>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2"/>
          </a:solidFill>
          <a:latin typeface="Myriad Pro"/>
          <a:ea typeface="Geneva" pitchFamily="-108" charset="-128"/>
          <a:cs typeface="Geneva" pitchFamily="-108" charset="-128"/>
        </a:defRPr>
      </a:lvl3pPr>
      <a:lvl4pPr marL="1600200" indent="-228600" algn="l" defTabSz="457200" rtl="0" eaLnBrk="0" fontAlgn="base" hangingPunct="0">
        <a:spcBef>
          <a:spcPct val="20000"/>
        </a:spcBef>
        <a:spcAft>
          <a:spcPct val="0"/>
        </a:spcAft>
        <a:buFont typeface="Arial" charset="0"/>
        <a:buChar char="–"/>
        <a:defRPr sz="1600" kern="1200">
          <a:solidFill>
            <a:schemeClr val="tx2"/>
          </a:solidFill>
          <a:latin typeface="Myriad Pro"/>
          <a:ea typeface="Geneva"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co@cms.hhs.gov" TargetMode="External"/><Relationship Id="rId2" Type="http://schemas.openxmlformats.org/officeDocument/2006/relationships/hyperlink" Target="http://www.cms.gov/sharedsavingsprogra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a:xfrm>
            <a:off x="139700" y="1517650"/>
            <a:ext cx="8874125" cy="1470025"/>
          </a:xfrm>
        </p:spPr>
        <p:txBody>
          <a:bodyPr/>
          <a:lstStyle/>
          <a:p>
            <a:pPr algn="ctr" eaLnBrk="1" hangingPunct="1"/>
            <a:r>
              <a:rPr lang="en-US" sz="3600" dirty="0" smtClean="0">
                <a:solidFill>
                  <a:schemeClr val="tx2"/>
                </a:solidFill>
                <a:latin typeface="Calibri" pitchFamily="-108" charset="0"/>
                <a:ea typeface="ＭＳ Ｐゴシック" pitchFamily="34" charset="-128"/>
              </a:rPr>
              <a:t>The Medicare Shared Savings Program</a:t>
            </a:r>
          </a:p>
        </p:txBody>
      </p:sp>
      <p:sp>
        <p:nvSpPr>
          <p:cNvPr id="4099" name="Subtitle 2"/>
          <p:cNvSpPr>
            <a:spLocks noGrp="1"/>
          </p:cNvSpPr>
          <p:nvPr>
            <p:ph type="subTitle" idx="1"/>
          </p:nvPr>
        </p:nvSpPr>
        <p:spPr>
          <a:xfrm>
            <a:off x="2419350" y="3430588"/>
            <a:ext cx="6400800" cy="1752600"/>
          </a:xfrm>
        </p:spPr>
        <p:txBody>
          <a:bodyPr/>
          <a:lstStyle/>
          <a:p>
            <a:pPr algn="r" eaLnBrk="1" hangingPunct="1"/>
            <a:r>
              <a:rPr lang="en-US" sz="1800" dirty="0" smtClean="0">
                <a:solidFill>
                  <a:schemeClr val="bg1"/>
                </a:solidFill>
                <a:latin typeface="Arial" pitchFamily="34" charset="0"/>
                <a:ea typeface="ＭＳ Ｐゴシック" pitchFamily="34" charset="-128"/>
                <a:cs typeface="Arial" pitchFamily="34" charset="0"/>
              </a:rPr>
              <a:t>November 2011</a:t>
            </a:r>
          </a:p>
        </p:txBody>
      </p:sp>
      <p:sp>
        <p:nvSpPr>
          <p:cNvPr id="4100" name="Subtitle 2"/>
          <p:cNvSpPr txBox="1">
            <a:spLocks/>
          </p:cNvSpPr>
          <p:nvPr/>
        </p:nvSpPr>
        <p:spPr bwMode="auto">
          <a:xfrm>
            <a:off x="4106863" y="4881563"/>
            <a:ext cx="2844800" cy="1752600"/>
          </a:xfrm>
          <a:prstGeom prst="rect">
            <a:avLst/>
          </a:prstGeom>
          <a:noFill/>
          <a:ln w="9525">
            <a:noFill/>
            <a:miter lim="800000"/>
            <a:headEnd/>
            <a:tailEnd/>
          </a:ln>
        </p:spPr>
        <p:txBody>
          <a:bodyPr/>
          <a:lstStyle/>
          <a:p>
            <a:pPr algn="r">
              <a:spcBef>
                <a:spcPct val="20000"/>
              </a:spcBef>
              <a:buFont typeface="Arial" charset="0"/>
              <a:buNone/>
            </a:pPr>
            <a:endParaRPr lang="en-US" sz="2400" dirty="0">
              <a:solidFill>
                <a:schemeClr val="bg1"/>
              </a:solidFill>
              <a:latin typeface="Myriad Pro" pitchFamily="-10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49282318"/>
              </p:ext>
            </p:extLst>
          </p:nvPr>
        </p:nvGraphicFramePr>
        <p:xfrm>
          <a:off x="167185" y="1739900"/>
          <a:ext cx="8748215" cy="4218940"/>
        </p:xfrm>
        <a:graphic>
          <a:graphicData uri="http://schemas.openxmlformats.org/drawingml/2006/table">
            <a:tbl>
              <a:tblPr firstRow="1" bandRow="1">
                <a:tableStyleId>{7DF18680-E054-41AD-8BC1-D1AEF772440D}</a:tableStyleId>
              </a:tblPr>
              <a:tblGrid>
                <a:gridCol w="1729854"/>
                <a:gridCol w="2838734"/>
                <a:gridCol w="4179627"/>
              </a:tblGrid>
              <a:tr h="622300">
                <a:tc>
                  <a:txBody>
                    <a:bodyPr/>
                    <a:lstStyle/>
                    <a:p>
                      <a:r>
                        <a:rPr lang="en-US" sz="1600" b="1" kern="1200" dirty="0" smtClean="0">
                          <a:solidFill>
                            <a:schemeClr val="tx1"/>
                          </a:solidFill>
                          <a:latin typeface="Arial" pitchFamily="34" charset="0"/>
                          <a:ea typeface="+mn-ea"/>
                          <a:cs typeface="Arial" pitchFamily="34" charset="0"/>
                        </a:rPr>
                        <a:t>Topic</a:t>
                      </a:r>
                      <a:endParaRPr lang="en-US" sz="16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kern="1200" baseline="0" dirty="0" smtClean="0">
                          <a:solidFill>
                            <a:schemeClr val="tx1"/>
                          </a:solidFill>
                          <a:latin typeface="Arial" pitchFamily="34" charset="0"/>
                          <a:cs typeface="Arial" pitchFamily="34" charset="0"/>
                        </a:rPr>
                        <a:t>Proposed Rule</a:t>
                      </a:r>
                      <a:endParaRPr lang="en-US" sz="16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kern="1200" baseline="0" dirty="0" smtClean="0">
                          <a:solidFill>
                            <a:schemeClr val="tx1"/>
                          </a:solidFill>
                          <a:latin typeface="Arial" pitchFamily="34" charset="0"/>
                          <a:cs typeface="Arial" pitchFamily="34" charset="0"/>
                        </a:rPr>
                        <a:t>Modifications in Final Rule</a:t>
                      </a:r>
                      <a:endParaRPr lang="en-US" sz="16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68633">
                <a:tc>
                  <a:txBody>
                    <a:bodyPr/>
                    <a:lstStyle/>
                    <a:p>
                      <a:r>
                        <a:rPr lang="en-US" sz="1600" b="1" kern="1200" baseline="0" dirty="0" smtClean="0">
                          <a:solidFill>
                            <a:schemeClr val="dk1"/>
                          </a:solidFill>
                          <a:latin typeface="Arial" pitchFamily="34" charset="0"/>
                          <a:ea typeface="+mn-ea"/>
                          <a:cs typeface="Arial" pitchFamily="34" charset="0"/>
                        </a:rPr>
                        <a:t>Electronic health</a:t>
                      </a:r>
                    </a:p>
                    <a:p>
                      <a:r>
                        <a:rPr lang="en-US" sz="1600" b="1" kern="1200" baseline="0" dirty="0" smtClean="0">
                          <a:solidFill>
                            <a:schemeClr val="dk1"/>
                          </a:solidFill>
                          <a:latin typeface="Arial" pitchFamily="34" charset="0"/>
                          <a:ea typeface="+mn-ea"/>
                          <a:cs typeface="Arial" pitchFamily="34" charset="0"/>
                        </a:rPr>
                        <a:t>record (EHR) use</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kern="1200" baseline="0" dirty="0" smtClean="0">
                          <a:solidFill>
                            <a:schemeClr val="dk1"/>
                          </a:solidFill>
                          <a:latin typeface="Arial" pitchFamily="34" charset="0"/>
                          <a:ea typeface="+mn-ea"/>
                          <a:cs typeface="Arial" pitchFamily="34" charset="0"/>
                        </a:rPr>
                        <a:t>50% of primary care physicians must be defined as meaningful users by start of second performance year.</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baseline="0" dirty="0" smtClean="0">
                          <a:solidFill>
                            <a:schemeClr val="dk1"/>
                          </a:solidFill>
                          <a:latin typeface="Arial" pitchFamily="34" charset="0"/>
                          <a:ea typeface="+mn-ea"/>
                          <a:cs typeface="Arial" pitchFamily="34" charset="0"/>
                        </a:rPr>
                        <a:t>No longer a condition of participation. Retained EHR as quality measure but weighted higher than any other measure for quality-scoring purposes.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985">
                <a:tc>
                  <a:txBody>
                    <a:bodyPr/>
                    <a:lstStyle/>
                    <a:p>
                      <a:r>
                        <a:rPr lang="en-US" sz="1600" b="1" dirty="0" smtClean="0">
                          <a:latin typeface="Arial" pitchFamily="34" charset="0"/>
                          <a:cs typeface="Arial" pitchFamily="34" charset="0"/>
                        </a:rPr>
                        <a:t>Assignment process</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dirty="0" smtClean="0">
                          <a:latin typeface="Arial" pitchFamily="34" charset="0"/>
                          <a:cs typeface="Arial" pitchFamily="34" charset="0"/>
                        </a:rPr>
                        <a:t>One-step assignment process: beneficiaries assigned on the basis of a plurality of allowed</a:t>
                      </a:r>
                    </a:p>
                    <a:p>
                      <a:r>
                        <a:rPr lang="en-US" sz="1600" dirty="0" smtClean="0">
                          <a:latin typeface="Arial" pitchFamily="34" charset="0"/>
                          <a:cs typeface="Arial" pitchFamily="34" charset="0"/>
                        </a:rPr>
                        <a:t>charges for primary care services rendered by primary care physicians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itchFamily="34" charset="0"/>
                          <a:cs typeface="Arial" pitchFamily="34" charset="0"/>
                        </a:rPr>
                        <a:t>Two-step assignment process:</a:t>
                      </a:r>
                    </a:p>
                    <a:p>
                      <a:r>
                        <a:rPr lang="en-US" sz="1600" b="1" dirty="0" smtClean="0">
                          <a:latin typeface="Arial" pitchFamily="34" charset="0"/>
                          <a:cs typeface="Arial" pitchFamily="34" charset="0"/>
                        </a:rPr>
                        <a:t>Step 1: </a:t>
                      </a:r>
                      <a:r>
                        <a:rPr lang="en-US" sz="1600" dirty="0" smtClean="0">
                          <a:latin typeface="Arial" pitchFamily="34" charset="0"/>
                          <a:cs typeface="Arial" pitchFamily="34" charset="0"/>
                        </a:rPr>
                        <a:t>for beneficiaries who have received at least one primary care service from a physician, use plurality of allowed charges</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for primary care services </a:t>
                      </a:r>
                    </a:p>
                    <a:p>
                      <a:r>
                        <a:rPr lang="en-US" sz="1600" b="1" dirty="0" smtClean="0">
                          <a:latin typeface="Arial" pitchFamily="34" charset="0"/>
                          <a:cs typeface="Arial" pitchFamily="34" charset="0"/>
                        </a:rPr>
                        <a:t>Step 2: </a:t>
                      </a:r>
                      <a:r>
                        <a:rPr lang="en-US" sz="1600" dirty="0" smtClean="0">
                          <a:latin typeface="Arial" pitchFamily="34" charset="0"/>
                          <a:cs typeface="Arial" pitchFamily="34" charset="0"/>
                        </a:rPr>
                        <a:t>for beneficiaries who have not received any primary care services from a physician, use plurality of allowed</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charges for primary care services rendered by any other ACO professional.</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itle 7"/>
          <p:cNvSpPr>
            <a:spLocks noGrp="1"/>
          </p:cNvSpPr>
          <p:nvPr>
            <p:ph type="title"/>
          </p:nvPr>
        </p:nvSpPr>
        <p:spPr/>
        <p:txBody>
          <a:bodyPr/>
          <a:lstStyle/>
          <a:p>
            <a:r>
              <a:rPr lang="en-US" sz="3600" b="0" dirty="0" smtClean="0">
                <a:latin typeface="+mj-lt"/>
              </a:rPr>
              <a:t>Proposed vs. Final Rule</a:t>
            </a:r>
            <a:endParaRPr lang="en-US" sz="3600" b="0" dirty="0">
              <a:latin typeface="+mj-lt"/>
            </a:endParaRPr>
          </a:p>
        </p:txBody>
      </p:sp>
      <p:sp>
        <p:nvSpPr>
          <p:cNvPr id="4" name="Slide Number Placeholder 3"/>
          <p:cNvSpPr>
            <a:spLocks noGrp="1"/>
          </p:cNvSpPr>
          <p:nvPr>
            <p:ph type="sldNum" sz="quarter" idx="11"/>
          </p:nvPr>
        </p:nvSpPr>
        <p:spPr/>
        <p:txBody>
          <a:bodyPr/>
          <a:lstStyle/>
          <a:p>
            <a:pPr>
              <a:defRPr/>
            </a:pPr>
            <a:fld id="{737C3FDB-6140-4C97-B556-BD83328877B6}"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05990177"/>
              </p:ext>
            </p:extLst>
          </p:nvPr>
        </p:nvGraphicFramePr>
        <p:xfrm>
          <a:off x="167185" y="1861820"/>
          <a:ext cx="8748215" cy="1402080"/>
        </p:xfrm>
        <a:graphic>
          <a:graphicData uri="http://schemas.openxmlformats.org/drawingml/2006/table">
            <a:tbl>
              <a:tblPr firstRow="1" bandRow="1">
                <a:tableStyleId>{7DF18680-E054-41AD-8BC1-D1AEF772440D}</a:tableStyleId>
              </a:tblPr>
              <a:tblGrid>
                <a:gridCol w="1729854"/>
                <a:gridCol w="2838734"/>
                <a:gridCol w="4179627"/>
              </a:tblGrid>
              <a:tr h="213188">
                <a:tc>
                  <a:txBody>
                    <a:bodyPr/>
                    <a:lstStyle/>
                    <a:p>
                      <a:r>
                        <a:rPr lang="en-US" sz="1600" b="1" kern="1200" dirty="0" smtClean="0">
                          <a:solidFill>
                            <a:schemeClr val="tx1"/>
                          </a:solidFill>
                          <a:latin typeface="Arial" pitchFamily="34" charset="0"/>
                          <a:ea typeface="+mn-ea"/>
                          <a:cs typeface="Arial" pitchFamily="34" charset="0"/>
                        </a:rPr>
                        <a:t>Topic</a:t>
                      </a:r>
                      <a:endParaRPr lang="en-US" sz="16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kern="1200" baseline="0" dirty="0" smtClean="0">
                          <a:solidFill>
                            <a:schemeClr val="tx1"/>
                          </a:solidFill>
                          <a:latin typeface="Arial" pitchFamily="34" charset="0"/>
                          <a:cs typeface="Arial" pitchFamily="34" charset="0"/>
                        </a:rPr>
                        <a:t>Proposed Rule</a:t>
                      </a:r>
                      <a:endParaRPr lang="en-US" sz="16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kern="1200" baseline="0" dirty="0" smtClean="0">
                          <a:solidFill>
                            <a:schemeClr val="tx1"/>
                          </a:solidFill>
                          <a:latin typeface="Arial" pitchFamily="34" charset="0"/>
                          <a:cs typeface="Arial" pitchFamily="34" charset="0"/>
                        </a:rPr>
                        <a:t>Modifications in Final Rule</a:t>
                      </a:r>
                      <a:endParaRPr lang="en-US" sz="16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68633">
                <a:tc>
                  <a:txBody>
                    <a:bodyPr/>
                    <a:lstStyle/>
                    <a:p>
                      <a:r>
                        <a:rPr lang="en-US" sz="1600" b="1" dirty="0" smtClean="0">
                          <a:latin typeface="Arial" pitchFamily="34" charset="0"/>
                          <a:cs typeface="Arial" pitchFamily="34" charset="0"/>
                        </a:rPr>
                        <a:t>Marketing guidelines</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dirty="0" smtClean="0">
                          <a:latin typeface="Arial" pitchFamily="34" charset="0"/>
                          <a:cs typeface="Arial" pitchFamily="34" charset="0"/>
                        </a:rPr>
                        <a:t>All marketing materials must be approved by the Centers for Medicare and Medicaid Services.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itchFamily="34" charset="0"/>
                          <a:cs typeface="Arial" pitchFamily="34" charset="0"/>
                        </a:rPr>
                        <a:t>“File and use” 5 days after submission and after certifying compliance with marketing guidelines; CMS to provide approved</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language.</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itle 7"/>
          <p:cNvSpPr>
            <a:spLocks noGrp="1"/>
          </p:cNvSpPr>
          <p:nvPr>
            <p:ph type="title"/>
          </p:nvPr>
        </p:nvSpPr>
        <p:spPr/>
        <p:txBody>
          <a:bodyPr/>
          <a:lstStyle/>
          <a:p>
            <a:r>
              <a:rPr lang="en-US" sz="3600" b="0" dirty="0" smtClean="0">
                <a:latin typeface="+mj-lt"/>
              </a:rPr>
              <a:t>Proposed vs. Final Rule</a:t>
            </a:r>
            <a:endParaRPr lang="en-US" sz="3600" b="0" dirty="0">
              <a:latin typeface="+mj-lt"/>
            </a:endParaRPr>
          </a:p>
        </p:txBody>
      </p:sp>
      <p:sp>
        <p:nvSpPr>
          <p:cNvPr id="4" name="Slide Number Placeholder 3"/>
          <p:cNvSpPr>
            <a:spLocks noGrp="1"/>
          </p:cNvSpPr>
          <p:nvPr>
            <p:ph type="sldNum" sz="quarter" idx="11"/>
          </p:nvPr>
        </p:nvSpPr>
        <p:spPr/>
        <p:txBody>
          <a:bodyPr/>
          <a:lstStyle/>
          <a:p>
            <a:pPr>
              <a:defRPr/>
            </a:pPr>
            <a:fld id="{737C3FDB-6140-4C97-B556-BD83328877B6}"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05990177"/>
              </p:ext>
            </p:extLst>
          </p:nvPr>
        </p:nvGraphicFramePr>
        <p:xfrm>
          <a:off x="167185" y="1861820"/>
          <a:ext cx="8748215" cy="2621280"/>
        </p:xfrm>
        <a:graphic>
          <a:graphicData uri="http://schemas.openxmlformats.org/drawingml/2006/table">
            <a:tbl>
              <a:tblPr firstRow="1" bandRow="1">
                <a:tableStyleId>{7DF18680-E054-41AD-8BC1-D1AEF772440D}</a:tableStyleId>
              </a:tblPr>
              <a:tblGrid>
                <a:gridCol w="1729854"/>
                <a:gridCol w="2838734"/>
                <a:gridCol w="4179627"/>
              </a:tblGrid>
              <a:tr h="213188">
                <a:tc>
                  <a:txBody>
                    <a:bodyPr/>
                    <a:lstStyle/>
                    <a:p>
                      <a:r>
                        <a:rPr lang="en-US" sz="1600" b="1" kern="1200" dirty="0" smtClean="0">
                          <a:solidFill>
                            <a:schemeClr val="tx1"/>
                          </a:solidFill>
                          <a:latin typeface="Arial" pitchFamily="34" charset="0"/>
                          <a:ea typeface="+mn-ea"/>
                          <a:cs typeface="Arial" pitchFamily="34" charset="0"/>
                        </a:rPr>
                        <a:t>Topic</a:t>
                      </a:r>
                      <a:endParaRPr lang="en-US" sz="16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kern="1200" baseline="0" dirty="0" smtClean="0">
                          <a:solidFill>
                            <a:schemeClr val="tx1"/>
                          </a:solidFill>
                          <a:latin typeface="Arial" pitchFamily="34" charset="0"/>
                          <a:cs typeface="Arial" pitchFamily="34" charset="0"/>
                        </a:rPr>
                        <a:t>Proposed Rule</a:t>
                      </a:r>
                      <a:endParaRPr lang="en-US" sz="16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kern="1200" baseline="0" dirty="0" smtClean="0">
                          <a:solidFill>
                            <a:schemeClr val="tx1"/>
                          </a:solidFill>
                          <a:latin typeface="Arial" pitchFamily="34" charset="0"/>
                          <a:cs typeface="Arial" pitchFamily="34" charset="0"/>
                        </a:rPr>
                        <a:t>Modifications in Final Rule</a:t>
                      </a:r>
                      <a:endParaRPr lang="en-US" sz="16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68633">
                <a:tc>
                  <a:txBody>
                    <a:bodyPr/>
                    <a:lstStyle/>
                    <a:p>
                      <a:pPr algn="l"/>
                      <a:r>
                        <a:rPr lang="en-US" sz="1600" b="1" dirty="0" smtClean="0">
                          <a:latin typeface="Arial" pitchFamily="34" charset="0"/>
                          <a:cs typeface="Arial" pitchFamily="34" charset="0"/>
                        </a:rPr>
                        <a:t>Coordination with Antitrust</a:t>
                      </a:r>
                      <a:r>
                        <a:rPr lang="en-US" sz="1600" b="1" baseline="0" dirty="0" smtClean="0">
                          <a:latin typeface="Arial" pitchFamily="34" charset="0"/>
                          <a:cs typeface="Arial" pitchFamily="34" charset="0"/>
                        </a:rPr>
                        <a:t> Agencies (DOJ/FTC)</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r>
                        <a:rPr lang="en-US" sz="1600" b="0" dirty="0" smtClean="0">
                          <a:latin typeface="Arial" pitchFamily="34" charset="0"/>
                          <a:cs typeface="Arial" pitchFamily="34" charset="0"/>
                        </a:rPr>
                        <a:t>Proposed</a:t>
                      </a:r>
                      <a:r>
                        <a:rPr lang="en-US" sz="1600" b="0" baseline="0" dirty="0" smtClean="0">
                          <a:latin typeface="Arial" pitchFamily="34" charset="0"/>
                          <a:cs typeface="Arial" pitchFamily="34" charset="0"/>
                        </a:rPr>
                        <a:t> that the ACO meet certain clinical integration criteria in order to be eligible for participation.  Also proposed ACOs undergo review by an Antitrust Agency if certain market power thresholds are met.</a:t>
                      </a:r>
                      <a:endParaRPr lang="en-US" sz="16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dirty="0" smtClean="0">
                          <a:solidFill>
                            <a:schemeClr val="tx1"/>
                          </a:solidFill>
                          <a:latin typeface="Arial" pitchFamily="34" charset="0"/>
                          <a:cs typeface="Arial" pitchFamily="34" charset="0"/>
                        </a:rPr>
                        <a:t>Maintain policy goal,</a:t>
                      </a:r>
                      <a:r>
                        <a:rPr lang="en-US" sz="1600" b="0" baseline="0" dirty="0" smtClean="0">
                          <a:solidFill>
                            <a:schemeClr val="tx1"/>
                          </a:solidFill>
                          <a:latin typeface="Arial" pitchFamily="34" charset="0"/>
                          <a:cs typeface="Arial" pitchFamily="34" charset="0"/>
                        </a:rPr>
                        <a:t> but modify the process to address legal concerns. Provide for a </a:t>
                      </a:r>
                      <a:r>
                        <a:rPr lang="en-US" sz="1600" b="0" u="sng" baseline="0" dirty="0" smtClean="0">
                          <a:solidFill>
                            <a:schemeClr val="tx1"/>
                          </a:solidFill>
                          <a:latin typeface="Arial" pitchFamily="34" charset="0"/>
                          <a:cs typeface="Arial" pitchFamily="34" charset="0"/>
                        </a:rPr>
                        <a:t>voluntary</a:t>
                      </a:r>
                      <a:r>
                        <a:rPr lang="en-US" sz="1600" b="0" baseline="0" dirty="0" smtClean="0">
                          <a:solidFill>
                            <a:schemeClr val="tx1"/>
                          </a:solidFill>
                          <a:latin typeface="Arial" pitchFamily="34" charset="0"/>
                          <a:cs typeface="Arial" pitchFamily="34" charset="0"/>
                        </a:rPr>
                        <a:t> review process and clinical integration criteria.  </a:t>
                      </a:r>
                    </a:p>
                    <a:p>
                      <a:pPr algn="l"/>
                      <a:endParaRPr lang="en-US" sz="1600" b="0" baseline="0" dirty="0" smtClean="0">
                        <a:solidFill>
                          <a:schemeClr val="tx1"/>
                        </a:solidFill>
                        <a:latin typeface="Arial" pitchFamily="34" charset="0"/>
                        <a:cs typeface="Arial" pitchFamily="34" charset="0"/>
                      </a:endParaRPr>
                    </a:p>
                    <a:p>
                      <a:pPr algn="l"/>
                      <a:r>
                        <a:rPr lang="en-US" sz="1600" b="0" baseline="0" dirty="0" smtClean="0">
                          <a:solidFill>
                            <a:schemeClr val="tx1"/>
                          </a:solidFill>
                          <a:latin typeface="Arial" pitchFamily="34" charset="0"/>
                          <a:cs typeface="Arial" pitchFamily="34" charset="0"/>
                        </a:rPr>
                        <a:t>Worked with FTC/DOJ to streamline our requirements while ensuring ACOs can participate without running afoul of antitrust laws.</a:t>
                      </a:r>
                      <a:endParaRPr lang="en-US" sz="16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itle 7"/>
          <p:cNvSpPr>
            <a:spLocks noGrp="1"/>
          </p:cNvSpPr>
          <p:nvPr>
            <p:ph type="title"/>
          </p:nvPr>
        </p:nvSpPr>
        <p:spPr/>
        <p:txBody>
          <a:bodyPr/>
          <a:lstStyle/>
          <a:p>
            <a:r>
              <a:rPr lang="en-US" sz="3600" b="0" dirty="0" smtClean="0">
                <a:latin typeface="+mj-lt"/>
              </a:rPr>
              <a:t>Proposed vs. Final Rule</a:t>
            </a:r>
            <a:endParaRPr lang="en-US" sz="3600" b="0" dirty="0">
              <a:latin typeface="+mj-lt"/>
            </a:endParaRPr>
          </a:p>
        </p:txBody>
      </p:sp>
      <p:sp>
        <p:nvSpPr>
          <p:cNvPr id="4" name="Slide Number Placeholder 3"/>
          <p:cNvSpPr>
            <a:spLocks noGrp="1"/>
          </p:cNvSpPr>
          <p:nvPr>
            <p:ph type="sldNum" sz="quarter" idx="11"/>
          </p:nvPr>
        </p:nvSpPr>
        <p:spPr/>
        <p:txBody>
          <a:bodyPr/>
          <a:lstStyle/>
          <a:p>
            <a:pPr>
              <a:defRPr/>
            </a:pPr>
            <a:fld id="{737C3FDB-6140-4C97-B556-BD83328877B6}"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latin typeface="+mj-lt"/>
              </a:rPr>
              <a:t>Questions?</a:t>
            </a:r>
            <a:endParaRPr lang="en-US" sz="3600" b="0" dirty="0">
              <a:latin typeface="+mj-lt"/>
            </a:endParaRPr>
          </a:p>
        </p:txBody>
      </p:sp>
      <p:sp>
        <p:nvSpPr>
          <p:cNvPr id="3" name="Content Placeholder 2"/>
          <p:cNvSpPr>
            <a:spLocks noGrp="1"/>
          </p:cNvSpPr>
          <p:nvPr>
            <p:ph idx="1"/>
          </p:nvPr>
        </p:nvSpPr>
        <p:spPr>
          <a:xfrm>
            <a:off x="457200" y="2252220"/>
            <a:ext cx="8229600" cy="2673350"/>
          </a:xfrm>
        </p:spPr>
        <p:txBody>
          <a:bodyPr/>
          <a:lstStyle/>
          <a:p>
            <a:pPr algn="ctr">
              <a:buNone/>
            </a:pPr>
            <a:r>
              <a:rPr lang="en-US" dirty="0" smtClean="0"/>
              <a:t>For more information:  </a:t>
            </a:r>
          </a:p>
          <a:p>
            <a:pPr algn="ctr">
              <a:buNone/>
            </a:pPr>
            <a:r>
              <a:rPr lang="en-US" dirty="0" smtClean="0">
                <a:hlinkClick r:id="rId2"/>
              </a:rPr>
              <a:t>www.cms.gov/sharedsavingsprogram/</a:t>
            </a:r>
            <a:endParaRPr lang="en-US" dirty="0" smtClean="0"/>
          </a:p>
          <a:p>
            <a:pPr algn="ctr">
              <a:buNone/>
            </a:pPr>
            <a:r>
              <a:rPr lang="en-US" dirty="0" smtClean="0">
                <a:hlinkClick r:id="rId3"/>
              </a:rPr>
              <a:t>aco@cms.hhs.gov</a:t>
            </a:r>
            <a:endParaRPr lang="en-US" dirty="0" smtClean="0"/>
          </a:p>
          <a:p>
            <a:pPr algn="ctr">
              <a:buNone/>
            </a:pPr>
            <a:r>
              <a:rPr lang="en-US" dirty="0" smtClean="0"/>
              <a:t>410-786-8084</a:t>
            </a:r>
          </a:p>
          <a:p>
            <a:pPr>
              <a:buNone/>
            </a:pPr>
            <a:endParaRPr lang="en-US" sz="1800" dirty="0"/>
          </a:p>
        </p:txBody>
      </p:sp>
      <p:sp>
        <p:nvSpPr>
          <p:cNvPr id="4" name="Slide Number Placeholder 3"/>
          <p:cNvSpPr>
            <a:spLocks noGrp="1"/>
          </p:cNvSpPr>
          <p:nvPr>
            <p:ph type="sldNum" sz="quarter" idx="11"/>
          </p:nvPr>
        </p:nvSpPr>
        <p:spPr/>
        <p:txBody>
          <a:bodyPr/>
          <a:lstStyle/>
          <a:p>
            <a:pPr>
              <a:defRPr/>
            </a:pPr>
            <a:fld id="{737C3FDB-6140-4C97-B556-BD83328877B6}"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Appendix: Financial Model</a:t>
            </a:r>
            <a:endParaRPr lang="en-US" sz="3600" dirty="0">
              <a:latin typeface="+mj-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21909485"/>
              </p:ext>
            </p:extLst>
          </p:nvPr>
        </p:nvGraphicFramePr>
        <p:xfrm>
          <a:off x="217228" y="1746913"/>
          <a:ext cx="8762999" cy="4115809"/>
        </p:xfrm>
        <a:graphic>
          <a:graphicData uri="http://schemas.openxmlformats.org/drawingml/2006/table">
            <a:tbl>
              <a:tblPr firstRow="1" bandRow="1">
                <a:tableStyleId>{5940675A-B579-460E-94D1-54222C63F5DA}</a:tableStyleId>
              </a:tblPr>
              <a:tblGrid>
                <a:gridCol w="2052596"/>
                <a:gridCol w="1894702"/>
                <a:gridCol w="1894702"/>
                <a:gridCol w="2920999"/>
              </a:tblGrid>
              <a:tr h="366769">
                <a:tc>
                  <a:txBody>
                    <a:bodyPr/>
                    <a:lstStyle/>
                    <a:p>
                      <a:pPr algn="l"/>
                      <a:r>
                        <a:rPr lang="en-US" sz="1200" b="1" dirty="0" smtClean="0">
                          <a:latin typeface="Arial" pitchFamily="34" charset="0"/>
                          <a:cs typeface="Arial" pitchFamily="34" charset="0"/>
                        </a:rPr>
                        <a:t>Topic</a:t>
                      </a:r>
                      <a:endParaRPr lang="en-US" sz="1200" b="1" dirty="0">
                        <a:latin typeface="Arial" pitchFamily="34" charset="0"/>
                        <a:cs typeface="Arial" pitchFamily="34" charset="0"/>
                      </a:endParaRPr>
                    </a:p>
                  </a:txBody>
                  <a:tcPr>
                    <a:solidFill>
                      <a:schemeClr val="accent1"/>
                    </a:solidFill>
                  </a:tcPr>
                </a:tc>
                <a:tc gridSpan="2">
                  <a:txBody>
                    <a:bodyPr/>
                    <a:lstStyle/>
                    <a:p>
                      <a:pPr algn="l"/>
                      <a:r>
                        <a:rPr lang="en-US" sz="1200" b="1" dirty="0" smtClean="0">
                          <a:latin typeface="Arial" pitchFamily="34" charset="0"/>
                          <a:cs typeface="Arial" pitchFamily="34" charset="0"/>
                        </a:rPr>
                        <a:t>Proposed Rule</a:t>
                      </a:r>
                      <a:endParaRPr lang="en-US" sz="1200" b="1" dirty="0">
                        <a:latin typeface="Arial" pitchFamily="34" charset="0"/>
                        <a:cs typeface="Arial" pitchFamily="34" charset="0"/>
                      </a:endParaRPr>
                    </a:p>
                  </a:txBody>
                  <a:tcPr>
                    <a:solidFill>
                      <a:schemeClr val="accent1"/>
                    </a:solidFill>
                  </a:tcPr>
                </a:tc>
                <a:tc hMerge="1">
                  <a:txBody>
                    <a:bodyPr/>
                    <a:lstStyle/>
                    <a:p>
                      <a:endParaRPr lang="en-US"/>
                    </a:p>
                  </a:txBody>
                  <a:tcPr/>
                </a:tc>
                <a:tc>
                  <a:txBody>
                    <a:bodyPr/>
                    <a:lstStyle/>
                    <a:p>
                      <a:pPr algn="l"/>
                      <a:r>
                        <a:rPr lang="en-US" sz="1200" b="1" dirty="0" smtClean="0">
                          <a:latin typeface="Arial" pitchFamily="34" charset="0"/>
                          <a:cs typeface="Arial" pitchFamily="34" charset="0"/>
                        </a:rPr>
                        <a:t>Final Policy</a:t>
                      </a:r>
                      <a:endParaRPr lang="en-US" sz="1200" b="1" dirty="0">
                        <a:latin typeface="Arial" pitchFamily="34" charset="0"/>
                        <a:cs typeface="Arial" pitchFamily="34" charset="0"/>
                      </a:endParaRPr>
                    </a:p>
                  </a:txBody>
                  <a:tcPr>
                    <a:solidFill>
                      <a:schemeClr val="accent1"/>
                    </a:solidFill>
                  </a:tcPr>
                </a:tc>
              </a:tr>
              <a:tr h="293419">
                <a:tc rowSpan="2">
                  <a:txBody>
                    <a:bodyPr/>
                    <a:lstStyle/>
                    <a:p>
                      <a:pPr marL="0" marR="0" algn="l">
                        <a:lnSpc>
                          <a:spcPct val="115000"/>
                        </a:lnSpc>
                        <a:spcBef>
                          <a:spcPts val="0"/>
                        </a:spcBef>
                        <a:spcAft>
                          <a:spcPts val="0"/>
                        </a:spcAft>
                      </a:pPr>
                      <a:r>
                        <a:rPr lang="en-US" sz="1200" b="1" dirty="0" smtClean="0">
                          <a:solidFill>
                            <a:srgbClr val="000000"/>
                          </a:solidFill>
                          <a:latin typeface="Arial" pitchFamily="34" charset="0"/>
                          <a:ea typeface="Calibri"/>
                          <a:cs typeface="Arial" pitchFamily="34" charset="0"/>
                        </a:rPr>
                        <a:t>Sharing Rate</a:t>
                      </a:r>
                    </a:p>
                  </a:txBody>
                  <a:tcPr marL="68580" marR="68580" marT="0" marB="0">
                    <a:solidFill>
                      <a:schemeClr val="accent1"/>
                    </a:solidFill>
                  </a:tcPr>
                </a:tc>
                <a:tc>
                  <a:txBody>
                    <a:bodyPr/>
                    <a:lstStyle/>
                    <a:p>
                      <a:pPr algn="ctr"/>
                      <a:r>
                        <a:rPr lang="en-US" sz="1200" i="0" dirty="0" smtClean="0">
                          <a:latin typeface="Arial" pitchFamily="34" charset="0"/>
                          <a:cs typeface="Arial" pitchFamily="34" charset="0"/>
                        </a:rPr>
                        <a:t>One-Sided Risk</a:t>
                      </a:r>
                      <a:r>
                        <a:rPr lang="en-US" sz="1200" i="0" baseline="0" dirty="0" smtClean="0">
                          <a:latin typeface="Arial" pitchFamily="34" charset="0"/>
                          <a:cs typeface="Arial" pitchFamily="34" charset="0"/>
                        </a:rPr>
                        <a:t> </a:t>
                      </a:r>
                      <a:r>
                        <a:rPr lang="en-US" sz="1200" i="0" dirty="0" smtClean="0">
                          <a:latin typeface="Arial" pitchFamily="34" charset="0"/>
                          <a:cs typeface="Arial" pitchFamily="34" charset="0"/>
                        </a:rPr>
                        <a:t>Model</a:t>
                      </a:r>
                      <a:endParaRPr lang="en-US" sz="1200" i="0" dirty="0">
                        <a:latin typeface="Arial" pitchFamily="34" charset="0"/>
                        <a:cs typeface="Arial" pitchFamily="34" charset="0"/>
                      </a:endParaRPr>
                    </a:p>
                  </a:txBody>
                  <a:tcPr marL="68580" marR="68580" marT="0" marB="0"/>
                </a:tc>
                <a:tc>
                  <a:txBody>
                    <a:bodyPr/>
                    <a:lstStyle/>
                    <a:p>
                      <a:pPr algn="ctr"/>
                      <a:r>
                        <a:rPr lang="en-US" sz="1200" i="0" dirty="0" smtClean="0">
                          <a:latin typeface="Arial" pitchFamily="34" charset="0"/>
                          <a:cs typeface="Arial" pitchFamily="34" charset="0"/>
                        </a:rPr>
                        <a:t>Two-Sided</a:t>
                      </a:r>
                      <a:r>
                        <a:rPr lang="en-US" sz="1200" i="0" baseline="0" dirty="0" smtClean="0">
                          <a:latin typeface="Arial" pitchFamily="34" charset="0"/>
                          <a:cs typeface="Arial" pitchFamily="34" charset="0"/>
                        </a:rPr>
                        <a:t> Risk Model</a:t>
                      </a:r>
                      <a:endParaRPr lang="en-US" sz="1200" i="0" dirty="0">
                        <a:latin typeface="Arial" pitchFamily="34" charset="0"/>
                        <a:cs typeface="Arial" pitchFamily="34" charset="0"/>
                      </a:endParaRPr>
                    </a:p>
                  </a:txBody>
                  <a:tcPr marL="68580" marR="68580" marT="0" marB="0"/>
                </a:tc>
                <a:tc rowSpan="8">
                  <a:txBody>
                    <a:bodyPr/>
                    <a:lstStyle/>
                    <a:p>
                      <a:pPr algn="l"/>
                      <a:r>
                        <a:rPr lang="en-US" sz="1200" kern="1200" dirty="0" smtClean="0">
                          <a:solidFill>
                            <a:schemeClr val="tx1"/>
                          </a:solidFill>
                          <a:latin typeface="Arial" pitchFamily="34" charset="0"/>
                          <a:ea typeface="+mn-ea"/>
                          <a:cs typeface="Arial" pitchFamily="34" charset="0"/>
                        </a:rPr>
                        <a:t>Finalize our proposal for establishing the MSR which protects the trust fund from paying out incentives for normal variations in cost rather than for real improvements made by the ACO.  </a:t>
                      </a:r>
                    </a:p>
                    <a:p>
                      <a:pPr algn="l"/>
                      <a:endParaRPr lang="en-US" sz="1200" kern="1200" dirty="0" smtClean="0">
                        <a:solidFill>
                          <a:schemeClr val="tx1"/>
                        </a:solidFill>
                        <a:latin typeface="Arial" pitchFamily="34" charset="0"/>
                        <a:ea typeface="+mn-ea"/>
                        <a:cs typeface="Arial" pitchFamily="34" charset="0"/>
                      </a:endParaRPr>
                    </a:p>
                    <a:p>
                      <a:pPr algn="l"/>
                      <a:r>
                        <a:rPr lang="en-US" sz="1200" kern="1200" dirty="0" smtClean="0">
                          <a:solidFill>
                            <a:schemeClr val="tx1"/>
                          </a:solidFill>
                          <a:latin typeface="Arial" pitchFamily="34" charset="0"/>
                          <a:ea typeface="+mn-ea"/>
                          <a:cs typeface="Arial" pitchFamily="34" charset="0"/>
                        </a:rPr>
                        <a:t>Modify our proposals to:</a:t>
                      </a:r>
                    </a:p>
                    <a:p>
                      <a:pPr marL="228600" lvl="0" indent="-228600" algn="l">
                        <a:buFont typeface="Arial" pitchFamily="34" charset="0"/>
                        <a:buChar char="•"/>
                        <a:tabLst>
                          <a:tab pos="285750" algn="l"/>
                        </a:tabLst>
                      </a:pPr>
                      <a:r>
                        <a:rPr lang="en-US" sz="1200" kern="1200" dirty="0" smtClean="0">
                          <a:solidFill>
                            <a:schemeClr val="tx1"/>
                          </a:solidFill>
                          <a:latin typeface="Arial" pitchFamily="34" charset="0"/>
                          <a:ea typeface="+mn-ea"/>
                          <a:cs typeface="Arial" pitchFamily="34" charset="0"/>
                        </a:rPr>
                        <a:t>Eliminate the 2.5% and 5</a:t>
                      </a:r>
                      <a:r>
                        <a:rPr lang="en-US" sz="1200" kern="1200" smtClean="0">
                          <a:solidFill>
                            <a:schemeClr val="tx1"/>
                          </a:solidFill>
                          <a:latin typeface="Arial" pitchFamily="34" charset="0"/>
                          <a:ea typeface="+mn-ea"/>
                          <a:cs typeface="Arial" pitchFamily="34" charset="0"/>
                        </a:rPr>
                        <a:t>%     FQHC/RHC </a:t>
                      </a:r>
                      <a:r>
                        <a:rPr lang="en-US" sz="1200" kern="1200" dirty="0" smtClean="0">
                          <a:solidFill>
                            <a:schemeClr val="tx1"/>
                          </a:solidFill>
                          <a:latin typeface="Arial" pitchFamily="34" charset="0"/>
                          <a:ea typeface="+mn-ea"/>
                          <a:cs typeface="Arial" pitchFamily="34" charset="0"/>
                        </a:rPr>
                        <a:t>add on but continue to make the two-sided model more attractive for organizations willing to take on performance-based risk.</a:t>
                      </a:r>
                    </a:p>
                    <a:p>
                      <a:pPr marL="228600" lvl="0" indent="-228600" algn="l">
                        <a:buFont typeface="Arial" pitchFamily="34" charset="0"/>
                        <a:buNone/>
                      </a:pPr>
                      <a:endParaRPr lang="en-US" sz="1200" kern="1200" dirty="0" smtClean="0">
                        <a:solidFill>
                          <a:schemeClr val="tx1"/>
                        </a:solidFill>
                        <a:latin typeface="Arial" pitchFamily="34" charset="0"/>
                        <a:ea typeface="+mn-ea"/>
                        <a:cs typeface="Arial" pitchFamily="34" charset="0"/>
                      </a:endParaRPr>
                    </a:p>
                    <a:p>
                      <a:pPr marL="228600" lvl="0" indent="-228600" algn="l">
                        <a:buFont typeface="Arial" pitchFamily="34" charset="0"/>
                        <a:buChar char="•"/>
                        <a:tabLst>
                          <a:tab pos="233363" algn="l"/>
                        </a:tabLst>
                      </a:pPr>
                      <a:r>
                        <a:rPr lang="en-US" sz="1200" kern="1200" dirty="0" smtClean="0">
                          <a:solidFill>
                            <a:schemeClr val="tx1"/>
                          </a:solidFill>
                          <a:latin typeface="Arial" pitchFamily="34" charset="0"/>
                          <a:ea typeface="+mn-ea"/>
                          <a:cs typeface="Arial" pitchFamily="34" charset="0"/>
                        </a:rPr>
                        <a:t>	Increase the cap on shared savings (to 10% and 15%, respectively).</a:t>
                      </a:r>
                    </a:p>
                    <a:p>
                      <a:pPr marL="228600" lvl="0" indent="-228600" algn="l">
                        <a:buFont typeface="Arial" pitchFamily="34" charset="0"/>
                        <a:buNone/>
                      </a:pPr>
                      <a:endParaRPr lang="en-US" sz="1200" kern="1200" dirty="0" smtClean="0">
                        <a:solidFill>
                          <a:schemeClr val="tx1"/>
                        </a:solidFill>
                        <a:latin typeface="Arial" pitchFamily="34" charset="0"/>
                        <a:ea typeface="+mn-ea"/>
                        <a:cs typeface="Arial" pitchFamily="34" charset="0"/>
                      </a:endParaRPr>
                    </a:p>
                    <a:p>
                      <a:pPr marL="228600" lvl="0" indent="-228600" algn="l">
                        <a:buFont typeface="Arial" pitchFamily="34" charset="0"/>
                        <a:buChar char="•"/>
                        <a:tabLst>
                          <a:tab pos="233363" algn="l"/>
                        </a:tabLst>
                      </a:pPr>
                      <a:r>
                        <a:rPr lang="en-US" sz="1200" kern="1200" dirty="0" smtClean="0">
                          <a:solidFill>
                            <a:schemeClr val="tx1"/>
                          </a:solidFill>
                          <a:latin typeface="Arial" pitchFamily="34" charset="0"/>
                          <a:ea typeface="+mn-ea"/>
                          <a:cs typeface="Arial" pitchFamily="34" charset="0"/>
                        </a:rPr>
                        <a:t>	Share on first dollar for all ACOs in both models once the MSR has been overcome.</a:t>
                      </a:r>
                    </a:p>
                    <a:p>
                      <a:endParaRPr lang="en-US" sz="1200" b="0" dirty="0">
                        <a:latin typeface="Arial" pitchFamily="34" charset="0"/>
                        <a:cs typeface="Arial" pitchFamily="34" charset="0"/>
                      </a:endParaRPr>
                    </a:p>
                  </a:txBody>
                  <a:tcPr/>
                </a:tc>
              </a:tr>
              <a:tr h="851798">
                <a:tc vMerge="1">
                  <a:txBody>
                    <a:bodyPr/>
                    <a:lstStyle/>
                    <a:p>
                      <a:endParaRPr lang="en-US"/>
                    </a:p>
                  </a:txBody>
                  <a:tcPr/>
                </a:tc>
                <a:tc>
                  <a:txBody>
                    <a:bodyPr/>
                    <a:lstStyle/>
                    <a:p>
                      <a:pPr marL="0" marR="0" algn="ctr">
                        <a:lnSpc>
                          <a:spcPct val="115000"/>
                        </a:lnSpc>
                        <a:spcBef>
                          <a:spcPts val="0"/>
                        </a:spcBef>
                        <a:spcAft>
                          <a:spcPts val="0"/>
                        </a:spcAft>
                      </a:pPr>
                      <a:r>
                        <a:rPr lang="en-US" sz="1200" dirty="0">
                          <a:solidFill>
                            <a:srgbClr val="000000"/>
                          </a:solidFill>
                          <a:latin typeface="Arial" pitchFamily="34" charset="0"/>
                          <a:ea typeface="Calibri"/>
                          <a:cs typeface="Arial" pitchFamily="34" charset="0"/>
                        </a:rPr>
                        <a:t>Up to 52.5%, sliding scale based on quality performance and inclusion of FQHC/RHCs</a:t>
                      </a:r>
                      <a:endParaRPr lang="en-US" sz="1200" dirty="0">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rgbClr val="000000"/>
                          </a:solidFill>
                          <a:latin typeface="Arial" pitchFamily="34" charset="0"/>
                          <a:ea typeface="Calibri"/>
                          <a:cs typeface="Arial" pitchFamily="34" charset="0"/>
                        </a:rPr>
                        <a:t>Up to 65%, sliding scale based on quality performance and inclusion of FQHC/RHCs</a:t>
                      </a:r>
                      <a:endParaRPr lang="en-US" sz="1200" dirty="0">
                        <a:latin typeface="Arial" pitchFamily="34" charset="0"/>
                        <a:ea typeface="Calibri"/>
                        <a:cs typeface="Arial" pitchFamily="34" charset="0"/>
                      </a:endParaRPr>
                    </a:p>
                  </a:txBody>
                  <a:tcPr marL="68580" marR="68580" marT="0" marB="0"/>
                </a:tc>
                <a:tc vMerge="1">
                  <a:txBody>
                    <a:bodyPr/>
                    <a:lstStyle/>
                    <a:p>
                      <a:endParaRPr lang="en-US"/>
                    </a:p>
                  </a:txBody>
                  <a:tcPr/>
                </a:tc>
              </a:tr>
              <a:tr h="286081">
                <a:tc rowSpan="2">
                  <a:txBody>
                    <a:bodyPr/>
                    <a:lstStyle/>
                    <a:p>
                      <a:pPr marL="0" marR="0" algn="l">
                        <a:lnSpc>
                          <a:spcPct val="115000"/>
                        </a:lnSpc>
                        <a:spcBef>
                          <a:spcPts val="0"/>
                        </a:spcBef>
                        <a:spcAft>
                          <a:spcPts val="0"/>
                        </a:spcAft>
                      </a:pPr>
                      <a:r>
                        <a:rPr lang="en-US" sz="1200" b="1" dirty="0" smtClean="0">
                          <a:solidFill>
                            <a:srgbClr val="000000"/>
                          </a:solidFill>
                          <a:latin typeface="Arial" pitchFamily="34" charset="0"/>
                          <a:ea typeface="Calibri"/>
                          <a:cs typeface="Arial" pitchFamily="34" charset="0"/>
                        </a:rPr>
                        <a:t>Minimum Savings Rate</a:t>
                      </a:r>
                      <a:r>
                        <a:rPr lang="en-US" sz="1200" b="1" baseline="0" dirty="0" smtClean="0">
                          <a:solidFill>
                            <a:srgbClr val="000000"/>
                          </a:solidFill>
                          <a:latin typeface="Arial" pitchFamily="34" charset="0"/>
                          <a:ea typeface="Calibri"/>
                          <a:cs typeface="Arial" pitchFamily="34" charset="0"/>
                        </a:rPr>
                        <a:t> (</a:t>
                      </a:r>
                      <a:r>
                        <a:rPr lang="en-US" sz="1200" b="1" dirty="0" smtClean="0">
                          <a:solidFill>
                            <a:srgbClr val="000000"/>
                          </a:solidFill>
                          <a:latin typeface="Arial" pitchFamily="34" charset="0"/>
                          <a:ea typeface="Calibri"/>
                          <a:cs typeface="Arial" pitchFamily="34" charset="0"/>
                        </a:rPr>
                        <a:t>MSR)</a:t>
                      </a:r>
                      <a:endParaRPr lang="en-US" sz="1200" b="1" dirty="0">
                        <a:latin typeface="Arial" pitchFamily="34" charset="0"/>
                        <a:ea typeface="Calibri"/>
                        <a:cs typeface="Arial" pitchFamily="34" charset="0"/>
                      </a:endParaRPr>
                    </a:p>
                  </a:txBody>
                  <a:tcPr>
                    <a:solidFill>
                      <a:schemeClr val="accent1"/>
                    </a:solidFill>
                  </a:tcPr>
                </a:tc>
                <a:tc>
                  <a:txBody>
                    <a:bodyPr/>
                    <a:lstStyle/>
                    <a:p>
                      <a:pPr algn="ctr"/>
                      <a:r>
                        <a:rPr lang="en-US" sz="1200" i="0" dirty="0" smtClean="0">
                          <a:latin typeface="Arial" pitchFamily="34" charset="0"/>
                          <a:cs typeface="Arial" pitchFamily="34" charset="0"/>
                        </a:rPr>
                        <a:t>One-Sided Model</a:t>
                      </a:r>
                      <a:endParaRPr lang="en-US" sz="1200" i="0" dirty="0">
                        <a:latin typeface="Arial" pitchFamily="34" charset="0"/>
                        <a:cs typeface="Arial" pitchFamily="34" charset="0"/>
                      </a:endParaRPr>
                    </a:p>
                  </a:txBody>
                  <a:tcPr marL="68580" marR="68580" marT="0" marB="0"/>
                </a:tc>
                <a:tc>
                  <a:txBody>
                    <a:bodyPr/>
                    <a:lstStyle/>
                    <a:p>
                      <a:pPr algn="ctr"/>
                      <a:r>
                        <a:rPr lang="en-US" sz="1200" i="0" dirty="0" smtClean="0">
                          <a:latin typeface="Arial" pitchFamily="34" charset="0"/>
                          <a:cs typeface="Arial" pitchFamily="34" charset="0"/>
                        </a:rPr>
                        <a:t>Two-Sided</a:t>
                      </a:r>
                      <a:r>
                        <a:rPr lang="en-US" sz="1200" i="0" baseline="0" dirty="0" smtClean="0">
                          <a:latin typeface="Arial" pitchFamily="34" charset="0"/>
                          <a:cs typeface="Arial" pitchFamily="34" charset="0"/>
                        </a:rPr>
                        <a:t> Model</a:t>
                      </a:r>
                      <a:endParaRPr lang="en-US" sz="1200" i="0" dirty="0">
                        <a:latin typeface="Arial" pitchFamily="34" charset="0"/>
                        <a:cs typeface="Arial" pitchFamily="34" charset="0"/>
                      </a:endParaRPr>
                    </a:p>
                  </a:txBody>
                  <a:tcPr marL="68580" marR="68580" marT="0" marB="0"/>
                </a:tc>
                <a:tc vMerge="1">
                  <a:txBody>
                    <a:bodyPr/>
                    <a:lstStyle/>
                    <a:p>
                      <a:endParaRPr lang="en-US" sz="1400" b="0" dirty="0">
                        <a:latin typeface="+mj-lt"/>
                      </a:endParaRPr>
                    </a:p>
                  </a:txBody>
                  <a:tcPr/>
                </a:tc>
              </a:tr>
              <a:tr h="486377">
                <a:tc vMerge="1">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i="0" dirty="0">
                          <a:solidFill>
                            <a:srgbClr val="000000"/>
                          </a:solidFill>
                          <a:latin typeface="Arial" pitchFamily="34" charset="0"/>
                          <a:ea typeface="Calibri"/>
                          <a:cs typeface="Arial" pitchFamily="34" charset="0"/>
                        </a:rPr>
                        <a:t>Varies according to number assigned</a:t>
                      </a:r>
                      <a:endParaRPr lang="en-US" sz="1200" i="0" dirty="0">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200" i="0" dirty="0">
                          <a:solidFill>
                            <a:srgbClr val="000000"/>
                          </a:solidFill>
                          <a:latin typeface="Arial" pitchFamily="34" charset="0"/>
                          <a:ea typeface="Calibri"/>
                          <a:cs typeface="Arial" pitchFamily="34" charset="0"/>
                        </a:rPr>
                        <a:t>Flat 2%</a:t>
                      </a:r>
                      <a:endParaRPr lang="en-US" sz="1200" i="0" dirty="0">
                        <a:latin typeface="Arial" pitchFamily="34" charset="0"/>
                        <a:ea typeface="Calibri"/>
                        <a:cs typeface="Arial" pitchFamily="34" charset="0"/>
                      </a:endParaRPr>
                    </a:p>
                  </a:txBody>
                  <a:tcPr marL="68580" marR="68580" marT="0" marB="0"/>
                </a:tc>
                <a:tc vMerge="1">
                  <a:txBody>
                    <a:bodyPr/>
                    <a:lstStyle/>
                    <a:p>
                      <a:endParaRPr lang="en-US"/>
                    </a:p>
                  </a:txBody>
                  <a:tcPr/>
                </a:tc>
              </a:tr>
              <a:tr h="240326">
                <a:tc rowSpan="2">
                  <a:txBody>
                    <a:bodyPr/>
                    <a:lstStyle/>
                    <a:p>
                      <a:pPr marL="0" marR="0" indent="0" algn="l" defTabSz="932566"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Arial" pitchFamily="34" charset="0"/>
                          <a:ea typeface="Calibri"/>
                          <a:cs typeface="Arial" pitchFamily="34" charset="0"/>
                        </a:rPr>
                        <a:t>Performance Payment Cap</a:t>
                      </a:r>
                      <a:endParaRPr lang="en-US" sz="1200" b="1" dirty="0">
                        <a:latin typeface="Arial" pitchFamily="34" charset="0"/>
                        <a:cs typeface="Arial" pitchFamily="34" charset="0"/>
                      </a:endParaRPr>
                    </a:p>
                  </a:txBody>
                  <a:tcPr>
                    <a:solidFill>
                      <a:schemeClr val="accent1"/>
                    </a:solidFill>
                  </a:tcPr>
                </a:tc>
                <a:tc>
                  <a:txBody>
                    <a:bodyPr/>
                    <a:lstStyle/>
                    <a:p>
                      <a:pPr algn="ctr"/>
                      <a:r>
                        <a:rPr lang="en-US" sz="1200" i="0" dirty="0" smtClean="0">
                          <a:latin typeface="Arial" pitchFamily="34" charset="0"/>
                          <a:cs typeface="Arial" pitchFamily="34" charset="0"/>
                        </a:rPr>
                        <a:t>One-Sided Model</a:t>
                      </a:r>
                      <a:endParaRPr lang="en-US" sz="1200" i="0" dirty="0">
                        <a:latin typeface="Arial" pitchFamily="34" charset="0"/>
                        <a:cs typeface="Arial" pitchFamily="34" charset="0"/>
                      </a:endParaRPr>
                    </a:p>
                  </a:txBody>
                  <a:tcPr marL="68580" marR="68580" marT="0" marB="0"/>
                </a:tc>
                <a:tc>
                  <a:txBody>
                    <a:bodyPr/>
                    <a:lstStyle/>
                    <a:p>
                      <a:pPr algn="ctr"/>
                      <a:r>
                        <a:rPr lang="en-US" sz="1200" i="0" dirty="0" smtClean="0">
                          <a:latin typeface="Arial" pitchFamily="34" charset="0"/>
                          <a:cs typeface="Arial" pitchFamily="34" charset="0"/>
                        </a:rPr>
                        <a:t>Two-Sided</a:t>
                      </a:r>
                      <a:r>
                        <a:rPr lang="en-US" sz="1200" i="0" baseline="0" dirty="0" smtClean="0">
                          <a:latin typeface="Arial" pitchFamily="34" charset="0"/>
                          <a:cs typeface="Arial" pitchFamily="34" charset="0"/>
                        </a:rPr>
                        <a:t> Model</a:t>
                      </a:r>
                      <a:endParaRPr lang="en-US" sz="1200" i="0" dirty="0">
                        <a:latin typeface="Arial" pitchFamily="34" charset="0"/>
                        <a:cs typeface="Arial" pitchFamily="34" charset="0"/>
                      </a:endParaRPr>
                    </a:p>
                  </a:txBody>
                  <a:tcPr marL="68580" marR="68580" marT="0" marB="0"/>
                </a:tc>
                <a:tc vMerge="1">
                  <a:txBody>
                    <a:bodyPr/>
                    <a:lstStyle/>
                    <a:p>
                      <a:endParaRPr lang="en-US" sz="1400" b="1" dirty="0">
                        <a:latin typeface="+mj-lt"/>
                      </a:endParaRPr>
                    </a:p>
                  </a:txBody>
                  <a:tcPr/>
                </a:tc>
              </a:tr>
              <a:tr h="401655">
                <a:tc vMerge="1">
                  <a:txBody>
                    <a:bodyPr/>
                    <a:lstStyle/>
                    <a:p>
                      <a:pPr marL="0" marR="0" algn="ctr">
                        <a:lnSpc>
                          <a:spcPct val="115000"/>
                        </a:lnSpc>
                        <a:spcBef>
                          <a:spcPts val="0"/>
                        </a:spcBef>
                        <a:spcAft>
                          <a:spcPts val="0"/>
                        </a:spcAft>
                      </a:pPr>
                      <a:endParaRPr lang="en-US" sz="1400" dirty="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i="0" dirty="0">
                          <a:solidFill>
                            <a:srgbClr val="000000"/>
                          </a:solidFill>
                          <a:latin typeface="Arial" pitchFamily="34" charset="0"/>
                          <a:ea typeface="Calibri"/>
                          <a:cs typeface="Arial" pitchFamily="34" charset="0"/>
                        </a:rPr>
                        <a:t>7.5%</a:t>
                      </a:r>
                      <a:endParaRPr lang="en-US" sz="1200" i="0" dirty="0">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200" i="0" dirty="0">
                          <a:solidFill>
                            <a:srgbClr val="000000"/>
                          </a:solidFill>
                          <a:latin typeface="Arial" pitchFamily="34" charset="0"/>
                          <a:ea typeface="Calibri"/>
                          <a:cs typeface="Arial" pitchFamily="34" charset="0"/>
                        </a:rPr>
                        <a:t>10%</a:t>
                      </a:r>
                      <a:endParaRPr lang="en-US" sz="1200" i="0" dirty="0">
                        <a:latin typeface="Arial" pitchFamily="34" charset="0"/>
                        <a:ea typeface="Calibri"/>
                        <a:cs typeface="Arial" pitchFamily="34" charset="0"/>
                      </a:endParaRPr>
                    </a:p>
                  </a:txBody>
                  <a:tcPr marL="68580" marR="68580" marT="0" marB="0"/>
                </a:tc>
                <a:tc vMerge="1">
                  <a:txBody>
                    <a:bodyPr/>
                    <a:lstStyle/>
                    <a:p>
                      <a:endParaRPr lang="en-US"/>
                    </a:p>
                  </a:txBody>
                  <a:tcPr/>
                </a:tc>
              </a:tr>
              <a:tr h="204772">
                <a:tc rowSpan="2">
                  <a:txBody>
                    <a:bodyPr/>
                    <a:lstStyle/>
                    <a:p>
                      <a:pPr marL="0" marR="0" indent="0" algn="l" defTabSz="932566"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Arial" pitchFamily="34" charset="0"/>
                          <a:ea typeface="Calibri"/>
                          <a:cs typeface="Arial" pitchFamily="34" charset="0"/>
                        </a:rPr>
                        <a:t>Sharing from 2%</a:t>
                      </a:r>
                      <a:endParaRPr lang="en-US" sz="1200" b="1" dirty="0" smtClean="0">
                        <a:latin typeface="Arial" pitchFamily="34" charset="0"/>
                        <a:ea typeface="Calibri"/>
                        <a:cs typeface="Arial" pitchFamily="34" charset="0"/>
                      </a:endParaRPr>
                    </a:p>
                    <a:p>
                      <a:pPr algn="l"/>
                      <a:endParaRPr lang="en-US" sz="1200" b="1" dirty="0">
                        <a:latin typeface="Arial" pitchFamily="34" charset="0"/>
                        <a:cs typeface="Arial" pitchFamily="34" charset="0"/>
                      </a:endParaRPr>
                    </a:p>
                  </a:txBody>
                  <a:tcPr>
                    <a:solidFill>
                      <a:schemeClr val="accent1"/>
                    </a:solidFill>
                  </a:tcPr>
                </a:tc>
                <a:tc>
                  <a:txBody>
                    <a:bodyPr/>
                    <a:lstStyle/>
                    <a:p>
                      <a:pPr algn="ctr"/>
                      <a:r>
                        <a:rPr lang="en-US" sz="1200" i="0" dirty="0" smtClean="0">
                          <a:latin typeface="Arial" pitchFamily="34" charset="0"/>
                          <a:cs typeface="Arial" pitchFamily="34" charset="0"/>
                        </a:rPr>
                        <a:t>One-Sided Model</a:t>
                      </a:r>
                      <a:endParaRPr lang="en-US" sz="1200" i="0" dirty="0">
                        <a:latin typeface="Arial" pitchFamily="34" charset="0"/>
                        <a:cs typeface="Arial" pitchFamily="34" charset="0"/>
                      </a:endParaRPr>
                    </a:p>
                  </a:txBody>
                  <a:tcPr marL="68580" marR="68580" marT="0" marB="0"/>
                </a:tc>
                <a:tc>
                  <a:txBody>
                    <a:bodyPr/>
                    <a:lstStyle/>
                    <a:p>
                      <a:pPr algn="ctr"/>
                      <a:r>
                        <a:rPr lang="en-US" sz="1200" i="0" dirty="0" smtClean="0">
                          <a:latin typeface="Arial" pitchFamily="34" charset="0"/>
                          <a:cs typeface="Arial" pitchFamily="34" charset="0"/>
                        </a:rPr>
                        <a:t>Two-Sided</a:t>
                      </a:r>
                      <a:r>
                        <a:rPr lang="en-US" sz="1200" i="0" baseline="0" dirty="0" smtClean="0">
                          <a:latin typeface="Arial" pitchFamily="34" charset="0"/>
                          <a:cs typeface="Arial" pitchFamily="34" charset="0"/>
                        </a:rPr>
                        <a:t> Model</a:t>
                      </a:r>
                      <a:endParaRPr lang="en-US" sz="1200" i="0" dirty="0">
                        <a:latin typeface="Arial" pitchFamily="34" charset="0"/>
                        <a:cs typeface="Arial" pitchFamily="34" charset="0"/>
                      </a:endParaRPr>
                    </a:p>
                  </a:txBody>
                  <a:tcPr marL="68580" marR="68580" marT="0" marB="0"/>
                </a:tc>
                <a:tc vMerge="1">
                  <a:txBody>
                    <a:bodyPr/>
                    <a:lstStyle/>
                    <a:p>
                      <a:endParaRPr lang="en-US" sz="1400" b="1" dirty="0">
                        <a:latin typeface="+mj-lt"/>
                      </a:endParaRPr>
                    </a:p>
                  </a:txBody>
                  <a:tcPr/>
                </a:tc>
              </a:tr>
              <a:tr h="806665">
                <a:tc vMerge="1">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i="0" dirty="0">
                          <a:solidFill>
                            <a:srgbClr val="000000"/>
                          </a:solidFill>
                          <a:latin typeface="Arial" pitchFamily="34" charset="0"/>
                          <a:ea typeface="Calibri"/>
                          <a:cs typeface="Arial" pitchFamily="34" charset="0"/>
                        </a:rPr>
                        <a:t>Sharing from 2% with some exceptions for small, physician only, and rural ACOs</a:t>
                      </a:r>
                      <a:endParaRPr lang="en-US" sz="1200" i="0" dirty="0">
                        <a:latin typeface="Arial"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200" i="0" dirty="0">
                          <a:solidFill>
                            <a:srgbClr val="000000"/>
                          </a:solidFill>
                          <a:latin typeface="Arial" pitchFamily="34" charset="0"/>
                          <a:ea typeface="Calibri"/>
                          <a:cs typeface="Arial" pitchFamily="34" charset="0"/>
                        </a:rPr>
                        <a:t>Sharing from first dollar</a:t>
                      </a:r>
                      <a:endParaRPr lang="en-US" sz="1200" i="0" dirty="0">
                        <a:latin typeface="Arial" pitchFamily="34" charset="0"/>
                        <a:ea typeface="Calibri"/>
                        <a:cs typeface="Arial" pitchFamily="34" charset="0"/>
                      </a:endParaRPr>
                    </a:p>
                  </a:txBody>
                  <a:tcPr marL="68580" marR="68580" marT="0" marB="0"/>
                </a:tc>
                <a:tc vMerge="1">
                  <a:txBody>
                    <a:bodyPr/>
                    <a:lstStyle/>
                    <a:p>
                      <a:endParaRPr lang="en-US"/>
                    </a:p>
                  </a:txBody>
                  <a:tcPr/>
                </a:tc>
              </a:tr>
            </a:tbl>
          </a:graphicData>
        </a:graphic>
      </p:graphicFrame>
      <p:sp>
        <p:nvSpPr>
          <p:cNvPr id="4" name="Slide Number Placeholder 3"/>
          <p:cNvSpPr>
            <a:spLocks noGrp="1"/>
          </p:cNvSpPr>
          <p:nvPr>
            <p:ph type="sldNum" sz="quarter" idx="11"/>
          </p:nvPr>
        </p:nvSpPr>
        <p:spPr/>
        <p:txBody>
          <a:bodyPr/>
          <a:lstStyle/>
          <a:p>
            <a:fld id="{737C3FDB-6140-4C97-B556-BD83328877B6}" type="slidenum">
              <a:rPr lang="en-US" smtClean="0"/>
              <a:pPr/>
              <a:t>14</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689900859"/>
              </p:ext>
            </p:extLst>
          </p:nvPr>
        </p:nvGraphicFramePr>
        <p:xfrm>
          <a:off x="121493" y="1743075"/>
          <a:ext cx="8762999" cy="3878396"/>
        </p:xfrm>
        <a:graphic>
          <a:graphicData uri="http://schemas.openxmlformats.org/drawingml/2006/table">
            <a:tbl>
              <a:tblPr firstRow="1" bandRow="1">
                <a:tableStyleId>{5940675A-B579-460E-94D1-54222C63F5DA}</a:tableStyleId>
              </a:tblPr>
              <a:tblGrid>
                <a:gridCol w="1752600"/>
                <a:gridCol w="3733800"/>
                <a:gridCol w="3276599"/>
              </a:tblGrid>
              <a:tr h="352394">
                <a:tc>
                  <a:txBody>
                    <a:bodyPr/>
                    <a:lstStyle/>
                    <a:p>
                      <a:pPr algn="l"/>
                      <a:r>
                        <a:rPr lang="en-US" sz="1400" b="1" dirty="0" smtClean="0">
                          <a:latin typeface="Arial" pitchFamily="34" charset="0"/>
                          <a:cs typeface="Arial" pitchFamily="34" charset="0"/>
                        </a:rPr>
                        <a:t>Topic</a:t>
                      </a:r>
                      <a:endParaRPr lang="en-US" sz="1400" b="1" dirty="0">
                        <a:latin typeface="Arial" pitchFamily="34" charset="0"/>
                        <a:cs typeface="Arial" pitchFamily="34" charset="0"/>
                      </a:endParaRPr>
                    </a:p>
                  </a:txBody>
                  <a:tcPr>
                    <a:solidFill>
                      <a:schemeClr val="accent1"/>
                    </a:solidFill>
                  </a:tcPr>
                </a:tc>
                <a:tc>
                  <a:txBody>
                    <a:bodyPr/>
                    <a:lstStyle/>
                    <a:p>
                      <a:pPr algn="l"/>
                      <a:r>
                        <a:rPr lang="en-US" sz="1400" b="1" dirty="0" smtClean="0">
                          <a:latin typeface="Arial" pitchFamily="34" charset="0"/>
                          <a:cs typeface="Arial" pitchFamily="34" charset="0"/>
                        </a:rPr>
                        <a:t>Proposed</a:t>
                      </a:r>
                      <a:r>
                        <a:rPr lang="en-US" sz="1400" b="1" baseline="0" dirty="0" smtClean="0">
                          <a:latin typeface="Arial" pitchFamily="34" charset="0"/>
                          <a:cs typeface="Arial" pitchFamily="34" charset="0"/>
                        </a:rPr>
                        <a:t> Rule</a:t>
                      </a:r>
                      <a:endParaRPr lang="en-US" sz="1400" b="1" dirty="0">
                        <a:latin typeface="Arial" pitchFamily="34" charset="0"/>
                        <a:cs typeface="Arial" pitchFamily="34" charset="0"/>
                      </a:endParaRPr>
                    </a:p>
                  </a:txBody>
                  <a:tcPr>
                    <a:solidFill>
                      <a:schemeClr val="accent1"/>
                    </a:solidFill>
                  </a:tcPr>
                </a:tc>
                <a:tc>
                  <a:txBody>
                    <a:bodyPr/>
                    <a:lstStyle/>
                    <a:p>
                      <a:pPr algn="l"/>
                      <a:r>
                        <a:rPr lang="en-US" sz="1400" b="1" dirty="0" smtClean="0">
                          <a:latin typeface="Arial" pitchFamily="34" charset="0"/>
                          <a:cs typeface="Arial" pitchFamily="34" charset="0"/>
                        </a:rPr>
                        <a:t>Final Policy</a:t>
                      </a:r>
                      <a:endParaRPr lang="en-US" sz="1400" b="1" dirty="0">
                        <a:latin typeface="Arial" pitchFamily="34" charset="0"/>
                        <a:cs typeface="Arial" pitchFamily="34" charset="0"/>
                      </a:endParaRPr>
                    </a:p>
                  </a:txBody>
                  <a:tcPr>
                    <a:solidFill>
                      <a:schemeClr val="accent1"/>
                    </a:solidFill>
                  </a:tcPr>
                </a:tc>
              </a:tr>
              <a:tr h="1556808">
                <a:tc>
                  <a:txBody>
                    <a:bodyPr/>
                    <a:lstStyle/>
                    <a:p>
                      <a:pPr algn="l"/>
                      <a:r>
                        <a:rPr lang="en-US" sz="1200" b="1" dirty="0" smtClean="0">
                          <a:latin typeface="Arial" pitchFamily="34" charset="0"/>
                          <a:cs typeface="Arial" pitchFamily="34" charset="0"/>
                        </a:rPr>
                        <a:t>HCC Risk Adjustment and Cap</a:t>
                      </a:r>
                      <a:endParaRPr lang="en-US" sz="1200" b="1" dirty="0">
                        <a:latin typeface="Arial" pitchFamily="34" charset="0"/>
                        <a:cs typeface="Arial" pitchFamily="34" charset="0"/>
                      </a:endParaRPr>
                    </a:p>
                  </a:txBody>
                  <a:tcPr>
                    <a:solidFill>
                      <a:schemeClr val="accent1"/>
                    </a:solidFill>
                  </a:tcPr>
                </a:tc>
                <a:tc>
                  <a:txBody>
                    <a:bodyPr/>
                    <a:lstStyle/>
                    <a:p>
                      <a:pPr marL="0" marR="0" indent="0" algn="l" defTabSz="932566"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Arial" pitchFamily="34" charset="0"/>
                          <a:ea typeface="+mn-ea"/>
                          <a:cs typeface="Arial" pitchFamily="34" charset="0"/>
                        </a:rPr>
                        <a:t>Proposed using</a:t>
                      </a:r>
                      <a:r>
                        <a:rPr lang="en-US" sz="1200" b="0" kern="1200" baseline="0" dirty="0" smtClean="0">
                          <a:solidFill>
                            <a:schemeClr val="tx1"/>
                          </a:solidFill>
                          <a:latin typeface="Arial" pitchFamily="34" charset="0"/>
                          <a:ea typeface="+mn-ea"/>
                          <a:cs typeface="Arial" pitchFamily="34" charset="0"/>
                        </a:rPr>
                        <a:t> prosp</a:t>
                      </a:r>
                      <a:r>
                        <a:rPr lang="en-US" sz="1200" b="0" kern="1200" dirty="0" smtClean="0">
                          <a:solidFill>
                            <a:schemeClr val="tx1"/>
                          </a:solidFill>
                          <a:latin typeface="Arial" pitchFamily="34" charset="0"/>
                          <a:ea typeface="+mn-ea"/>
                          <a:cs typeface="Arial" pitchFamily="34" charset="0"/>
                        </a:rPr>
                        <a:t>ective HCC risk scores to adjust for beneficiary characteristics in both benchmark and performance years.  We further proposed to cap the risk adjuster at zero growth.</a:t>
                      </a:r>
                      <a:endParaRPr lang="en-US" sz="1200" b="0" dirty="0">
                        <a:latin typeface="Arial" pitchFamily="34" charset="0"/>
                        <a:cs typeface="Arial" pitchFamily="34" charset="0"/>
                      </a:endParaRPr>
                    </a:p>
                  </a:txBody>
                  <a:tcPr/>
                </a:tc>
                <a:tc>
                  <a:txBody>
                    <a:bodyPr/>
                    <a:lstStyle/>
                    <a:p>
                      <a:pPr algn="l"/>
                      <a:r>
                        <a:rPr lang="en-US" sz="1200" b="0" kern="1200" dirty="0" smtClean="0">
                          <a:solidFill>
                            <a:schemeClr val="tx1"/>
                          </a:solidFill>
                          <a:latin typeface="Arial" pitchFamily="34" charset="0"/>
                          <a:ea typeface="+mn-ea"/>
                          <a:cs typeface="Arial" pitchFamily="34" charset="0"/>
                        </a:rPr>
                        <a:t>Modify recommendation</a:t>
                      </a:r>
                      <a:r>
                        <a:rPr lang="en-US" sz="1200" b="0" kern="1200" baseline="0" dirty="0" smtClean="0">
                          <a:solidFill>
                            <a:schemeClr val="tx1"/>
                          </a:solidFill>
                          <a:latin typeface="Arial" pitchFamily="34" charset="0"/>
                          <a:ea typeface="+mn-ea"/>
                          <a:cs typeface="Arial" pitchFamily="34" charset="0"/>
                        </a:rPr>
                        <a:t> to use prospective HCC risk scores to allow for </a:t>
                      </a:r>
                      <a:r>
                        <a:rPr lang="en-US" sz="1200" b="0" kern="1200" dirty="0" smtClean="0">
                          <a:solidFill>
                            <a:schemeClr val="tx1"/>
                          </a:solidFill>
                          <a:latin typeface="Arial" pitchFamily="34" charset="0"/>
                          <a:ea typeface="+mn-ea"/>
                          <a:cs typeface="Arial" pitchFamily="34" charset="0"/>
                        </a:rPr>
                        <a:t>increases in risk scores for newly assigned beneficiaries each year.  For</a:t>
                      </a:r>
                      <a:r>
                        <a:rPr lang="en-US" sz="1200" b="0" kern="1200" baseline="0" dirty="0" smtClean="0">
                          <a:solidFill>
                            <a:schemeClr val="tx1"/>
                          </a:solidFill>
                          <a:latin typeface="Arial" pitchFamily="34" charset="0"/>
                          <a:ea typeface="+mn-ea"/>
                          <a:cs typeface="Arial" pitchFamily="34" charset="0"/>
                        </a:rPr>
                        <a:t> beneficiaries that are continuously assigned, demographic factors only will be used to adjust risk scores - unless the HCC risk score declines for the group, in which case it will be reset at the lower score.</a:t>
                      </a:r>
                      <a:r>
                        <a:rPr lang="en-US" sz="1200" b="0" kern="1200" dirty="0" smtClean="0">
                          <a:solidFill>
                            <a:schemeClr val="tx1"/>
                          </a:solidFill>
                          <a:latin typeface="Arial" pitchFamily="34" charset="0"/>
                          <a:ea typeface="+mn-ea"/>
                          <a:cs typeface="Arial" pitchFamily="34" charset="0"/>
                        </a:rPr>
                        <a:t>  </a:t>
                      </a:r>
                      <a:endParaRPr lang="en-US" sz="1200" b="1" dirty="0">
                        <a:solidFill>
                          <a:schemeClr val="tx1"/>
                        </a:solidFill>
                        <a:latin typeface="Arial" pitchFamily="34" charset="0"/>
                        <a:cs typeface="Arial" pitchFamily="34" charset="0"/>
                      </a:endParaRPr>
                    </a:p>
                  </a:txBody>
                  <a:tcPr/>
                </a:tc>
              </a:tr>
              <a:tr h="780474">
                <a:tc>
                  <a:txBody>
                    <a:bodyPr/>
                    <a:lstStyle/>
                    <a:p>
                      <a:pPr algn="l"/>
                      <a:r>
                        <a:rPr lang="en-US" sz="1200" b="1" dirty="0" smtClean="0">
                          <a:latin typeface="Arial" pitchFamily="34" charset="0"/>
                          <a:cs typeface="Arial" pitchFamily="34" charset="0"/>
                        </a:rPr>
                        <a:t>IME/DSH</a:t>
                      </a:r>
                      <a:r>
                        <a:rPr lang="en-US" sz="1200" b="1" baseline="0" dirty="0" smtClean="0">
                          <a:latin typeface="Arial" pitchFamily="34" charset="0"/>
                          <a:cs typeface="Arial" pitchFamily="34" charset="0"/>
                        </a:rPr>
                        <a:t> Adjustments </a:t>
                      </a:r>
                      <a:endParaRPr lang="en-US" sz="1200" b="1" dirty="0">
                        <a:latin typeface="Arial" pitchFamily="34" charset="0"/>
                        <a:cs typeface="Arial" pitchFamily="34" charset="0"/>
                      </a:endParaRPr>
                    </a:p>
                  </a:txBody>
                  <a:tcPr>
                    <a:solidFill>
                      <a:schemeClr val="accent1"/>
                    </a:solidFill>
                  </a:tcPr>
                </a:tc>
                <a:tc>
                  <a:txBody>
                    <a:bodyPr/>
                    <a:lstStyle/>
                    <a:p>
                      <a:pPr algn="l"/>
                      <a:r>
                        <a:rPr lang="en-US" sz="1200" b="0" dirty="0" smtClean="0">
                          <a:latin typeface="Arial" pitchFamily="34" charset="0"/>
                          <a:cs typeface="Arial" pitchFamily="34" charset="0"/>
                        </a:rPr>
                        <a:t>Proposed not to adjust the benchmark for IME/DSH or any other payments. </a:t>
                      </a:r>
                      <a:endParaRPr lang="en-US" sz="1200" b="0" dirty="0">
                        <a:latin typeface="Arial" pitchFamily="34" charset="0"/>
                        <a:cs typeface="Arial" pitchFamily="34" charset="0"/>
                      </a:endParaRPr>
                    </a:p>
                  </a:txBody>
                  <a:tcPr/>
                </a:tc>
                <a:tc>
                  <a:txBody>
                    <a:bodyPr/>
                    <a:lstStyle/>
                    <a:p>
                      <a:pPr algn="l"/>
                      <a:r>
                        <a:rPr lang="en-US" sz="1200" b="0" dirty="0" smtClean="0">
                          <a:solidFill>
                            <a:schemeClr val="tx1"/>
                          </a:solidFill>
                          <a:latin typeface="Arial" pitchFamily="34" charset="0"/>
                          <a:cs typeface="Arial" pitchFamily="34" charset="0"/>
                        </a:rPr>
                        <a:t>Modify recommendation</a:t>
                      </a:r>
                      <a:r>
                        <a:rPr lang="en-US" sz="1200" b="0" baseline="0" dirty="0" smtClean="0">
                          <a:solidFill>
                            <a:schemeClr val="tx1"/>
                          </a:solidFill>
                          <a:latin typeface="Arial" pitchFamily="34" charset="0"/>
                          <a:cs typeface="Arial" pitchFamily="34" charset="0"/>
                        </a:rPr>
                        <a:t> to adjust both the benchmark and performance year expenditures for IME/DSH payments.</a:t>
                      </a:r>
                      <a:endParaRPr lang="en-US" sz="1200" b="0" dirty="0">
                        <a:solidFill>
                          <a:schemeClr val="tx1"/>
                        </a:solidFill>
                        <a:latin typeface="Arial" pitchFamily="34" charset="0"/>
                        <a:cs typeface="Arial" pitchFamily="34" charset="0"/>
                      </a:endParaRPr>
                    </a:p>
                  </a:txBody>
                  <a:tcPr/>
                </a:tc>
              </a:tr>
              <a:tr h="780474">
                <a:tc>
                  <a:txBody>
                    <a:bodyPr/>
                    <a:lstStyle/>
                    <a:p>
                      <a:pPr algn="l"/>
                      <a:r>
                        <a:rPr lang="en-US" sz="1200" b="1" dirty="0" smtClean="0">
                          <a:latin typeface="Arial" pitchFamily="34" charset="0"/>
                          <a:cs typeface="Arial" pitchFamily="34" charset="0"/>
                        </a:rPr>
                        <a:t>Benchmarking methodology</a:t>
                      </a:r>
                    </a:p>
                    <a:p>
                      <a:pPr algn="l"/>
                      <a:endParaRPr lang="en-US" sz="1200" b="1" dirty="0">
                        <a:latin typeface="Arial" pitchFamily="34" charset="0"/>
                        <a:cs typeface="Arial" pitchFamily="34" charset="0"/>
                      </a:endParaRPr>
                    </a:p>
                  </a:txBody>
                  <a:tcPr>
                    <a:solidFill>
                      <a:schemeClr val="accent1"/>
                    </a:solidFill>
                  </a:tcPr>
                </a:tc>
                <a:tc>
                  <a:txBody>
                    <a:bodyPr/>
                    <a:lstStyle/>
                    <a:p>
                      <a:pPr marL="0" marR="0" indent="0" algn="l" defTabSz="932566" rtl="0" eaLnBrk="1" fontAlgn="auto" latinLnBrk="0" hangingPunct="1">
                        <a:lnSpc>
                          <a:spcPct val="100000"/>
                        </a:lnSpc>
                        <a:spcBef>
                          <a:spcPts val="0"/>
                        </a:spcBef>
                        <a:spcAft>
                          <a:spcPts val="0"/>
                        </a:spcAft>
                        <a:buClrTx/>
                        <a:buSzTx/>
                        <a:buFontTx/>
                        <a:buNone/>
                        <a:tabLst/>
                        <a:defRPr/>
                      </a:pPr>
                      <a:r>
                        <a:rPr lang="en-US" sz="1200" b="0" dirty="0" smtClean="0">
                          <a:latin typeface="Arial" pitchFamily="34" charset="0"/>
                          <a:cs typeface="Arial" pitchFamily="34" charset="0"/>
                        </a:rPr>
                        <a:t>Proposed</a:t>
                      </a:r>
                      <a:r>
                        <a:rPr lang="en-US" sz="1200" b="0" baseline="0" dirty="0" smtClean="0">
                          <a:latin typeface="Arial" pitchFamily="34" charset="0"/>
                          <a:cs typeface="Arial" pitchFamily="34" charset="0"/>
                        </a:rPr>
                        <a:t> </a:t>
                      </a:r>
                      <a:r>
                        <a:rPr lang="en-US" sz="1200" b="0" dirty="0" smtClean="0">
                          <a:latin typeface="Arial" pitchFamily="34" charset="0"/>
                          <a:cs typeface="Arial" pitchFamily="34" charset="0"/>
                        </a:rPr>
                        <a:t>setting a benchmark based on the expenditures</a:t>
                      </a:r>
                      <a:r>
                        <a:rPr lang="en-US" sz="1200" b="0" baseline="0" dirty="0" smtClean="0">
                          <a:latin typeface="Arial" pitchFamily="34" charset="0"/>
                          <a:cs typeface="Arial" pitchFamily="34" charset="0"/>
                        </a:rPr>
                        <a:t> of beneficiaries who would have been assigned to the ACO in each of the 3 years prior to the start of an agreement period.  </a:t>
                      </a:r>
                      <a:endParaRPr lang="en-US" sz="1200" b="0" dirty="0" smtClean="0">
                        <a:latin typeface="Arial" pitchFamily="34" charset="0"/>
                        <a:cs typeface="Arial" pitchFamily="34" charset="0"/>
                      </a:endParaRPr>
                    </a:p>
                    <a:p>
                      <a:pPr algn="l"/>
                      <a:endParaRPr lang="en-US" sz="1200" b="0" dirty="0">
                        <a:latin typeface="Arial" pitchFamily="34" charset="0"/>
                        <a:cs typeface="Arial" pitchFamily="34" charset="0"/>
                      </a:endParaRPr>
                    </a:p>
                  </a:txBody>
                  <a:tcPr/>
                </a:tc>
                <a:tc>
                  <a:txBody>
                    <a:bodyPr/>
                    <a:lstStyle/>
                    <a:p>
                      <a:pPr marL="0" marR="0" indent="0" algn="l" defTabSz="932566" rtl="0" eaLnBrk="1" fontAlgn="auto" latinLnBrk="0" hangingPunct="1">
                        <a:lnSpc>
                          <a:spcPct val="100000"/>
                        </a:lnSpc>
                        <a:spcBef>
                          <a:spcPts val="0"/>
                        </a:spcBef>
                        <a:spcAft>
                          <a:spcPts val="0"/>
                        </a:spcAft>
                        <a:buClrTx/>
                        <a:buSzTx/>
                        <a:buFontTx/>
                        <a:buNone/>
                        <a:tabLst/>
                        <a:defRPr/>
                      </a:pPr>
                      <a:r>
                        <a:rPr lang="en-US" sz="1200" b="0" strike="noStrike" dirty="0" smtClean="0">
                          <a:solidFill>
                            <a:schemeClr val="tx1"/>
                          </a:solidFill>
                          <a:latin typeface="Arial" pitchFamily="34" charset="0"/>
                          <a:cs typeface="Arial" pitchFamily="34" charset="0"/>
                        </a:rPr>
                        <a:t>F</a:t>
                      </a:r>
                      <a:r>
                        <a:rPr lang="en-US" sz="1200" b="0" dirty="0" smtClean="0">
                          <a:solidFill>
                            <a:schemeClr val="tx1"/>
                          </a:solidFill>
                          <a:latin typeface="Arial" pitchFamily="34" charset="0"/>
                          <a:cs typeface="Arial" pitchFamily="34" charset="0"/>
                        </a:rPr>
                        <a:t>inalize our proposal to set a benchmark based on the expenditures</a:t>
                      </a:r>
                      <a:r>
                        <a:rPr lang="en-US" sz="1200" b="0" baseline="0" dirty="0" smtClean="0">
                          <a:solidFill>
                            <a:schemeClr val="tx1"/>
                          </a:solidFill>
                          <a:latin typeface="Arial" pitchFamily="34" charset="0"/>
                          <a:cs typeface="Arial" pitchFamily="34" charset="0"/>
                        </a:rPr>
                        <a:t> of beneficiaries who would have been assigned to the ACO in each of the 3 years prior to the start of an agreement period.</a:t>
                      </a:r>
                      <a:endParaRPr lang="en-US" sz="1200" b="0" dirty="0" smtClean="0">
                        <a:solidFill>
                          <a:schemeClr val="tx1"/>
                        </a:solidFill>
                        <a:latin typeface="Arial" pitchFamily="34" charset="0"/>
                        <a:cs typeface="Arial" pitchFamily="34" charset="0"/>
                      </a:endParaRPr>
                    </a:p>
                    <a:p>
                      <a:pPr algn="l"/>
                      <a:endParaRPr lang="en-US" sz="1200" b="0" dirty="0">
                        <a:solidFill>
                          <a:schemeClr val="tx1"/>
                        </a:solidFill>
                        <a:latin typeface="Arial" pitchFamily="34" charset="0"/>
                        <a:cs typeface="Arial" pitchFamily="34" charset="0"/>
                      </a:endParaRPr>
                    </a:p>
                  </a:txBody>
                  <a:tcPr/>
                </a:tc>
              </a:tr>
            </a:tbl>
          </a:graphicData>
        </a:graphic>
      </p:graphicFrame>
      <p:sp>
        <p:nvSpPr>
          <p:cNvPr id="8" name="Title 1"/>
          <p:cNvSpPr txBox="1">
            <a:spLocks noGrp="1"/>
          </p:cNvSpPr>
          <p:nvPr>
            <p:ph type="title"/>
          </p:nvPr>
        </p:nvSpPr>
        <p:spPr bwMode="auto">
          <a:xfrm>
            <a:off x="315686"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128"/>
              </a:rPr>
              <a:t>Appendix: Financial Model</a:t>
            </a:r>
            <a:endParaRPr kumimoji="0" lang="en-US" sz="3600" b="0" i="0" u="none" strike="noStrike" kern="1200" cap="none" spc="0" normalizeH="0" baseline="0" noProof="0" dirty="0">
              <a:ln>
                <a:noFill/>
              </a:ln>
              <a:solidFill>
                <a:schemeClr val="bg1"/>
              </a:solidFill>
              <a:effectLst/>
              <a:uLnTx/>
              <a:uFillTx/>
              <a:latin typeface="+mj-lt"/>
              <a:ea typeface="ＭＳ Ｐゴシック" charset="-128"/>
              <a:cs typeface="ＭＳ Ｐゴシック" charset="-128"/>
            </a:endParaRPr>
          </a:p>
        </p:txBody>
      </p:sp>
      <p:sp>
        <p:nvSpPr>
          <p:cNvPr id="5" name="Slide Number Placeholder 4"/>
          <p:cNvSpPr>
            <a:spLocks noGrp="1"/>
          </p:cNvSpPr>
          <p:nvPr>
            <p:ph type="sldNum" sz="quarter" idx="11"/>
          </p:nvPr>
        </p:nvSpPr>
        <p:spPr/>
        <p:txBody>
          <a:bodyPr/>
          <a:lstStyle/>
          <a:p>
            <a:pPr>
              <a:defRPr/>
            </a:pPr>
            <a:fld id="{737C3FDB-6140-4C97-B556-BD83328877B6}"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latin typeface="+mj-lt"/>
              </a:rPr>
              <a:t>Overview</a:t>
            </a:r>
            <a:endParaRPr lang="en-US" sz="3600" b="0" dirty="0">
              <a:latin typeface="+mj-lt"/>
            </a:endParaRPr>
          </a:p>
        </p:txBody>
      </p:sp>
      <p:sp>
        <p:nvSpPr>
          <p:cNvPr id="3" name="Content Placeholder 2"/>
          <p:cNvSpPr>
            <a:spLocks noGrp="1"/>
          </p:cNvSpPr>
          <p:nvPr>
            <p:ph idx="1"/>
          </p:nvPr>
        </p:nvSpPr>
        <p:spPr>
          <a:xfrm>
            <a:off x="457200" y="1839686"/>
            <a:ext cx="7888891" cy="4301807"/>
          </a:xfrm>
        </p:spPr>
        <p:txBody>
          <a:bodyPr/>
          <a:lstStyle/>
          <a:p>
            <a:pPr>
              <a:lnSpc>
                <a:spcPct val="110000"/>
              </a:lnSpc>
            </a:pPr>
            <a:r>
              <a:rPr lang="en-US" sz="2000" dirty="0" smtClean="0"/>
              <a:t>CMS vision and goals</a:t>
            </a:r>
          </a:p>
          <a:p>
            <a:pPr>
              <a:lnSpc>
                <a:spcPct val="110000"/>
              </a:lnSpc>
            </a:pPr>
            <a:r>
              <a:rPr lang="en-US" sz="2000" dirty="0" smtClean="0"/>
              <a:t>Major changes in final rule</a:t>
            </a:r>
          </a:p>
          <a:p>
            <a:pPr>
              <a:lnSpc>
                <a:spcPct val="110000"/>
              </a:lnSpc>
            </a:pPr>
            <a:r>
              <a:rPr lang="en-US" sz="2000" dirty="0" smtClean="0"/>
              <a:t>Next steps</a:t>
            </a:r>
          </a:p>
        </p:txBody>
      </p:sp>
      <p:sp>
        <p:nvSpPr>
          <p:cNvPr id="5" name="Slide Number Placeholder 4"/>
          <p:cNvSpPr>
            <a:spLocks noGrp="1"/>
          </p:cNvSpPr>
          <p:nvPr>
            <p:ph type="sldNum" sz="quarter" idx="11"/>
          </p:nvPr>
        </p:nvSpPr>
        <p:spPr/>
        <p:txBody>
          <a:bodyPr/>
          <a:lstStyle/>
          <a:p>
            <a:pPr>
              <a:defRPr/>
            </a:pPr>
            <a:fld id="{737C3FDB-6140-4C97-B556-BD83328877B6}" type="slidenum">
              <a:rPr lang="en-US" smtClean="0"/>
              <a:pPr>
                <a:defRPr/>
              </a:pPr>
              <a:t>2</a:t>
            </a:fld>
            <a:endParaRPr lang="en-US" dirty="0"/>
          </a:p>
        </p:txBody>
      </p:sp>
    </p:spTree>
    <p:extLst>
      <p:ext uri="{BB962C8B-B14F-4D97-AF65-F5344CB8AC3E}">
        <p14:creationId xmlns:p14="http://schemas.microsoft.com/office/powerpoint/2010/main" val="3696598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latin typeface="+mj-lt"/>
              </a:rPr>
              <a:t>ACO Vision</a:t>
            </a:r>
            <a:endParaRPr lang="en-US" sz="3600" b="0" dirty="0">
              <a:latin typeface="+mj-lt"/>
            </a:endParaRPr>
          </a:p>
        </p:txBody>
      </p:sp>
      <p:sp>
        <p:nvSpPr>
          <p:cNvPr id="4" name="Content Placeholder 2"/>
          <p:cNvSpPr>
            <a:spLocks noGrp="1"/>
          </p:cNvSpPr>
          <p:nvPr>
            <p:ph idx="1"/>
          </p:nvPr>
        </p:nvSpPr>
        <p:spPr>
          <a:xfrm>
            <a:off x="457200" y="1717675"/>
            <a:ext cx="8229600" cy="4025900"/>
          </a:xfrm>
        </p:spPr>
        <p:txBody>
          <a:bodyPr/>
          <a:lstStyle/>
          <a:p>
            <a:pPr>
              <a:lnSpc>
                <a:spcPct val="110000"/>
              </a:lnSpc>
            </a:pPr>
            <a:r>
              <a:rPr lang="en-US" sz="2000" dirty="0" smtClean="0">
                <a:latin typeface="Arial" pitchFamily="34" charset="0"/>
                <a:ea typeface="ＭＳ Ｐゴシック" pitchFamily="34" charset="-128"/>
                <a:cs typeface="Arial" pitchFamily="34" charset="0"/>
              </a:rPr>
              <a:t>An ACO promotes seamless coordinated care</a:t>
            </a:r>
          </a:p>
          <a:p>
            <a:pPr lvl="1">
              <a:lnSpc>
                <a:spcPct val="110000"/>
              </a:lnSpc>
            </a:pPr>
            <a:r>
              <a:rPr lang="en-US" dirty="0" smtClean="0">
                <a:latin typeface="Arial" pitchFamily="34" charset="0"/>
                <a:ea typeface="ＭＳ Ｐゴシック" pitchFamily="34" charset="-128"/>
                <a:cs typeface="Arial" pitchFamily="34" charset="0"/>
              </a:rPr>
              <a:t>Puts the beneficiary and family at the center</a:t>
            </a:r>
          </a:p>
          <a:p>
            <a:pPr lvl="1">
              <a:lnSpc>
                <a:spcPct val="110000"/>
              </a:lnSpc>
            </a:pPr>
            <a:r>
              <a:rPr lang="en-US" dirty="0" smtClean="0">
                <a:latin typeface="Arial" pitchFamily="34" charset="0"/>
                <a:ea typeface="ＭＳ Ｐゴシック" pitchFamily="34" charset="-128"/>
                <a:cs typeface="Arial" pitchFamily="34" charset="0"/>
              </a:rPr>
              <a:t>Remembers patients over time and place</a:t>
            </a:r>
          </a:p>
          <a:p>
            <a:pPr lvl="1">
              <a:lnSpc>
                <a:spcPct val="110000"/>
              </a:lnSpc>
            </a:pPr>
            <a:r>
              <a:rPr lang="en-US" dirty="0" smtClean="0">
                <a:latin typeface="Arial" pitchFamily="34" charset="0"/>
                <a:ea typeface="ＭＳ Ｐゴシック" pitchFamily="34" charset="-128"/>
                <a:cs typeface="Arial" pitchFamily="34" charset="0"/>
              </a:rPr>
              <a:t>Attends carefully to care transitions</a:t>
            </a:r>
          </a:p>
          <a:p>
            <a:pPr lvl="1">
              <a:lnSpc>
                <a:spcPct val="110000"/>
              </a:lnSpc>
            </a:pPr>
            <a:r>
              <a:rPr lang="en-US" dirty="0" smtClean="0">
                <a:latin typeface="Arial" pitchFamily="34" charset="0"/>
                <a:ea typeface="ＭＳ Ｐゴシック" pitchFamily="34" charset="-128"/>
                <a:cs typeface="Arial" pitchFamily="34" charset="0"/>
              </a:rPr>
              <a:t>Manages resources carefully and respectfully</a:t>
            </a:r>
          </a:p>
          <a:p>
            <a:pPr lvl="1">
              <a:lnSpc>
                <a:spcPct val="110000"/>
              </a:lnSpc>
            </a:pPr>
            <a:r>
              <a:rPr lang="en-US" dirty="0" smtClean="0">
                <a:latin typeface="Arial" pitchFamily="34" charset="0"/>
                <a:ea typeface="ＭＳ Ｐゴシック" pitchFamily="34" charset="-128"/>
                <a:cs typeface="Arial" pitchFamily="34" charset="0"/>
              </a:rPr>
              <a:t>Proactively manages the beneficiary’s care</a:t>
            </a:r>
          </a:p>
          <a:p>
            <a:pPr lvl="1">
              <a:lnSpc>
                <a:spcPct val="110000"/>
              </a:lnSpc>
            </a:pPr>
            <a:r>
              <a:rPr lang="en-US" dirty="0" smtClean="0">
                <a:latin typeface="Arial" pitchFamily="34" charset="0"/>
                <a:ea typeface="ＭＳ Ｐゴシック" pitchFamily="34" charset="-128"/>
                <a:cs typeface="Arial" pitchFamily="34" charset="0"/>
              </a:rPr>
              <a:t>Evaluates data to improve care and patient outcomes</a:t>
            </a:r>
          </a:p>
          <a:p>
            <a:pPr lvl="1">
              <a:lnSpc>
                <a:spcPct val="110000"/>
              </a:lnSpc>
            </a:pPr>
            <a:r>
              <a:rPr lang="en-US" dirty="0" smtClean="0">
                <a:latin typeface="Arial" pitchFamily="34" charset="0"/>
                <a:ea typeface="ＭＳ Ｐゴシック" pitchFamily="34" charset="-128"/>
                <a:cs typeface="Arial" pitchFamily="34" charset="0"/>
              </a:rPr>
              <a:t>Innovates around better health, better care and lower growth in costs through improvement</a:t>
            </a:r>
          </a:p>
          <a:p>
            <a:pPr lvl="1">
              <a:lnSpc>
                <a:spcPct val="110000"/>
              </a:lnSpc>
            </a:pPr>
            <a:r>
              <a:rPr lang="en-US" dirty="0" smtClean="0">
                <a:latin typeface="Arial" pitchFamily="34" charset="0"/>
                <a:ea typeface="ＭＳ Ｐゴシック" pitchFamily="34" charset="-128"/>
                <a:cs typeface="Arial" pitchFamily="34" charset="0"/>
              </a:rPr>
              <a:t>Invests in team-based care and workforce </a:t>
            </a:r>
          </a:p>
        </p:txBody>
      </p:sp>
      <p:sp>
        <p:nvSpPr>
          <p:cNvPr id="5" name="Slide Number Placeholder 4"/>
          <p:cNvSpPr>
            <a:spLocks noGrp="1"/>
          </p:cNvSpPr>
          <p:nvPr>
            <p:ph type="sldNum" sz="quarter" idx="11"/>
          </p:nvPr>
        </p:nvSpPr>
        <p:spPr/>
        <p:txBody>
          <a:bodyPr/>
          <a:lstStyle/>
          <a:p>
            <a:pPr>
              <a:defRPr/>
            </a:pPr>
            <a:fld id="{737C3FDB-6140-4C97-B556-BD83328877B6}"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ll.gif"/>
          <p:cNvPicPr>
            <a:picLocks noChangeAspect="1"/>
          </p:cNvPicPr>
          <p:nvPr/>
        </p:nvPicPr>
        <p:blipFill>
          <a:blip r:embed="rId2"/>
          <a:stretch>
            <a:fillRect/>
          </a:stretch>
        </p:blipFill>
        <p:spPr>
          <a:xfrm>
            <a:off x="1447800" y="1803527"/>
            <a:ext cx="3207984" cy="2989842"/>
          </a:xfrm>
          <a:prstGeom prst="rect">
            <a:avLst/>
          </a:prstGeom>
          <a:effectLst/>
        </p:spPr>
      </p:pic>
      <p:pic>
        <p:nvPicPr>
          <p:cNvPr id="12" name="Picture 11" descr="ball.gif"/>
          <p:cNvPicPr>
            <a:picLocks noChangeAspect="1"/>
          </p:cNvPicPr>
          <p:nvPr/>
        </p:nvPicPr>
        <p:blipFill>
          <a:blip r:embed="rId2"/>
          <a:stretch>
            <a:fillRect/>
          </a:stretch>
        </p:blipFill>
        <p:spPr>
          <a:xfrm>
            <a:off x="5771116" y="2402015"/>
            <a:ext cx="2153684" cy="2007234"/>
          </a:xfrm>
          <a:prstGeom prst="rect">
            <a:avLst/>
          </a:prstGeom>
          <a:effectLst/>
        </p:spPr>
      </p:pic>
      <p:sp>
        <p:nvSpPr>
          <p:cNvPr id="2" name="Title 1"/>
          <p:cNvSpPr>
            <a:spLocks noGrp="1"/>
          </p:cNvSpPr>
          <p:nvPr>
            <p:ph type="title"/>
          </p:nvPr>
        </p:nvSpPr>
        <p:spPr>
          <a:xfrm>
            <a:off x="228600" y="501444"/>
            <a:ext cx="8686800" cy="290717"/>
          </a:xfrm>
        </p:spPr>
        <p:txBody>
          <a:bodyPr>
            <a:noAutofit/>
          </a:bodyPr>
          <a:lstStyle/>
          <a:p>
            <a:r>
              <a:rPr lang="en-US" b="0" dirty="0" smtClean="0">
                <a:latin typeface="+mj-lt"/>
              </a:rPr>
              <a:t>CMS’s ACO Strategy: Creating Multiple Pathways with Constant Learning and Improving</a:t>
            </a:r>
            <a:endParaRPr lang="en-US" b="0" dirty="0">
              <a:latin typeface="+mj-lt"/>
            </a:endParaRPr>
          </a:p>
        </p:txBody>
      </p:sp>
      <p:sp>
        <p:nvSpPr>
          <p:cNvPr id="3" name="Oval 2"/>
          <p:cNvSpPr/>
          <p:nvPr/>
        </p:nvSpPr>
        <p:spPr>
          <a:xfrm>
            <a:off x="1524000" y="1816100"/>
            <a:ext cx="3022600" cy="2959100"/>
          </a:xfrm>
          <a:prstGeom prst="ellipse">
            <a:avLst/>
          </a:prstGeom>
          <a:noFill/>
          <a:ln>
            <a:noFill/>
          </a:ln>
          <a:effectLst>
            <a:outerShdw blurRad="127000" dist="254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effectLst>
                  <a:outerShdw blurRad="38100" dist="50800" dir="2700000" algn="tl">
                    <a:srgbClr val="000000"/>
                  </a:outerShdw>
                </a:effectLst>
                <a:latin typeface="Arial"/>
                <a:cs typeface="Arial"/>
              </a:rPr>
              <a:t>MSSP: </a:t>
            </a:r>
            <a:br>
              <a:rPr lang="en-US" sz="2400" dirty="0" smtClean="0">
                <a:solidFill>
                  <a:schemeClr val="bg1"/>
                </a:solidFill>
                <a:effectLst>
                  <a:outerShdw blurRad="38100" dist="50800" dir="2700000" algn="tl">
                    <a:srgbClr val="000000"/>
                  </a:outerShdw>
                </a:effectLst>
                <a:latin typeface="Arial"/>
                <a:cs typeface="Arial"/>
              </a:rPr>
            </a:br>
            <a:r>
              <a:rPr lang="en-US" sz="2400" dirty="0" smtClean="0">
                <a:solidFill>
                  <a:schemeClr val="bg1"/>
                </a:solidFill>
                <a:effectLst>
                  <a:outerShdw blurRad="38100" dist="50800" dir="2700000" algn="tl">
                    <a:srgbClr val="000000"/>
                  </a:outerShdw>
                </a:effectLst>
                <a:latin typeface="Arial"/>
                <a:cs typeface="Arial"/>
              </a:rPr>
              <a:t>Track 1 </a:t>
            </a:r>
            <a:br>
              <a:rPr lang="en-US" sz="2400" dirty="0" smtClean="0">
                <a:solidFill>
                  <a:schemeClr val="bg1"/>
                </a:solidFill>
                <a:effectLst>
                  <a:outerShdw blurRad="38100" dist="50800" dir="2700000" algn="tl">
                    <a:srgbClr val="000000"/>
                  </a:outerShdw>
                </a:effectLst>
                <a:latin typeface="Arial"/>
                <a:cs typeface="Arial"/>
              </a:rPr>
            </a:br>
            <a:r>
              <a:rPr lang="en-US" sz="2400" dirty="0" smtClean="0">
                <a:solidFill>
                  <a:schemeClr val="bg1"/>
                </a:solidFill>
                <a:effectLst>
                  <a:outerShdw blurRad="38100" dist="50800" dir="2700000" algn="tl">
                    <a:srgbClr val="000000"/>
                  </a:outerShdw>
                </a:effectLst>
                <a:latin typeface="Arial"/>
                <a:cs typeface="Arial"/>
              </a:rPr>
              <a:t>&amp; Track 2</a:t>
            </a:r>
            <a:endParaRPr lang="en-US" sz="2400" dirty="0">
              <a:solidFill>
                <a:schemeClr val="bg1"/>
              </a:solidFill>
              <a:effectLst>
                <a:outerShdw blurRad="38100" dist="50800" dir="2700000" algn="tl">
                  <a:srgbClr val="000000"/>
                </a:outerShdw>
              </a:effectLst>
              <a:latin typeface="Arial"/>
              <a:cs typeface="Arial"/>
            </a:endParaRPr>
          </a:p>
        </p:txBody>
      </p:sp>
      <p:sp>
        <p:nvSpPr>
          <p:cNvPr id="5" name="TextBox 4"/>
          <p:cNvSpPr txBox="1"/>
          <p:nvPr/>
        </p:nvSpPr>
        <p:spPr>
          <a:xfrm>
            <a:off x="1968500" y="5435600"/>
            <a:ext cx="2286000" cy="400110"/>
          </a:xfrm>
          <a:prstGeom prst="rect">
            <a:avLst/>
          </a:prstGeom>
          <a:solidFill>
            <a:srgbClr val="000ACC"/>
          </a:solidFill>
          <a:ln>
            <a:solidFill>
              <a:srgbClr val="0070C0"/>
            </a:solidFill>
          </a:ln>
        </p:spPr>
        <p:txBody>
          <a:bodyPr wrap="square" rtlCol="0">
            <a:spAutoFit/>
          </a:bodyPr>
          <a:lstStyle/>
          <a:p>
            <a:pPr algn="ctr"/>
            <a:r>
              <a:rPr lang="en-US" sz="2000" dirty="0" smtClean="0">
                <a:solidFill>
                  <a:schemeClr val="bg1"/>
                </a:solidFill>
              </a:rPr>
              <a:t>Advance</a:t>
            </a:r>
            <a:r>
              <a:rPr lang="en-US" dirty="0" smtClean="0">
                <a:solidFill>
                  <a:schemeClr val="bg1"/>
                </a:solidFill>
              </a:rPr>
              <a:t> </a:t>
            </a:r>
            <a:r>
              <a:rPr lang="en-US" sz="2000" dirty="0" smtClean="0">
                <a:solidFill>
                  <a:schemeClr val="bg1"/>
                </a:solidFill>
              </a:rPr>
              <a:t>Payment</a:t>
            </a:r>
            <a:endParaRPr lang="en-US" sz="2000" dirty="0">
              <a:solidFill>
                <a:schemeClr val="bg1"/>
              </a:solidFill>
            </a:endParaRPr>
          </a:p>
        </p:txBody>
      </p:sp>
      <p:sp>
        <p:nvSpPr>
          <p:cNvPr id="20" name="Oval 19"/>
          <p:cNvSpPr/>
          <p:nvPr/>
        </p:nvSpPr>
        <p:spPr>
          <a:xfrm>
            <a:off x="5841999" y="2471057"/>
            <a:ext cx="1973943" cy="185057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effectLst>
                  <a:outerShdw blurRad="38100" dist="50800" dir="2700000" algn="tl">
                    <a:srgbClr val="000000"/>
                  </a:outerShdw>
                </a:effectLst>
                <a:latin typeface="Arial"/>
                <a:cs typeface="Arial"/>
              </a:rPr>
              <a:t>Pioneers</a:t>
            </a:r>
            <a:endParaRPr lang="en-US" sz="2400" dirty="0">
              <a:solidFill>
                <a:schemeClr val="bg1"/>
              </a:solidFill>
              <a:effectLst>
                <a:outerShdw blurRad="38100" dist="50800" dir="2700000" algn="tl">
                  <a:srgbClr val="000000"/>
                </a:outerShdw>
              </a:effectLst>
              <a:latin typeface="Arial"/>
              <a:cs typeface="Arial"/>
            </a:endParaRPr>
          </a:p>
        </p:txBody>
      </p:sp>
      <p:sp>
        <p:nvSpPr>
          <p:cNvPr id="8" name="Up Arrow 7"/>
          <p:cNvSpPr/>
          <p:nvPr/>
        </p:nvSpPr>
        <p:spPr>
          <a:xfrm>
            <a:off x="2997200" y="4838192"/>
            <a:ext cx="228600" cy="495808"/>
          </a:xfrm>
          <a:prstGeom prst="up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4826000" y="3086100"/>
            <a:ext cx="857504" cy="319532"/>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a:off x="4832096" y="3503168"/>
            <a:ext cx="857504" cy="319532"/>
          </a:xfrm>
          <a:prstGeom prst="lef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1"/>
          </p:nvPr>
        </p:nvSpPr>
        <p:spPr/>
        <p:txBody>
          <a:bodyPr/>
          <a:lstStyle/>
          <a:p>
            <a:pPr>
              <a:defRPr/>
            </a:pPr>
            <a:fld id="{737C3FDB-6140-4C97-B556-BD83328877B6}"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3600" b="0" dirty="0" smtClean="0">
                <a:latin typeface="Calibri" pitchFamily="-108" charset="0"/>
                <a:ea typeface="Arial" charset="0"/>
                <a:cs typeface="Calibri" pitchFamily="-108" charset="0"/>
              </a:rPr>
              <a:t>Operating Principles</a:t>
            </a:r>
          </a:p>
        </p:txBody>
      </p:sp>
      <p:sp>
        <p:nvSpPr>
          <p:cNvPr id="35843" name="Content Placeholder 2"/>
          <p:cNvSpPr>
            <a:spLocks noGrp="1"/>
          </p:cNvSpPr>
          <p:nvPr>
            <p:ph idx="1"/>
          </p:nvPr>
        </p:nvSpPr>
        <p:spPr>
          <a:xfrm>
            <a:off x="457200" y="1856095"/>
            <a:ext cx="8383717" cy="3958917"/>
          </a:xfrm>
        </p:spPr>
        <p:txBody>
          <a:bodyPr/>
          <a:lstStyle/>
          <a:p>
            <a:pPr>
              <a:lnSpc>
                <a:spcPct val="120000"/>
              </a:lnSpc>
              <a:spcBef>
                <a:spcPct val="0"/>
              </a:spcBef>
            </a:pPr>
            <a:r>
              <a:rPr lang="en-US" sz="2000" dirty="0" smtClean="0">
                <a:latin typeface="Arial"/>
                <a:ea typeface="Arial" charset="0"/>
                <a:cs typeface="Arial"/>
              </a:rPr>
              <a:t>Creating multiple pathways and on-ramps for organizations to participate</a:t>
            </a:r>
          </a:p>
          <a:p>
            <a:pPr>
              <a:lnSpc>
                <a:spcPct val="120000"/>
              </a:lnSpc>
              <a:spcBef>
                <a:spcPct val="0"/>
              </a:spcBef>
            </a:pPr>
            <a:r>
              <a:rPr lang="en-US" sz="2000" dirty="0" smtClean="0">
                <a:latin typeface="Arial"/>
                <a:ea typeface="Arial" charset="0"/>
                <a:cs typeface="Arial"/>
              </a:rPr>
              <a:t>Strong data partnership</a:t>
            </a:r>
          </a:p>
          <a:p>
            <a:pPr>
              <a:lnSpc>
                <a:spcPct val="120000"/>
              </a:lnSpc>
              <a:spcBef>
                <a:spcPct val="0"/>
              </a:spcBef>
            </a:pPr>
            <a:r>
              <a:rPr lang="en-US" sz="2000" dirty="0" smtClean="0">
                <a:latin typeface="Arial"/>
                <a:ea typeface="Arial" charset="0"/>
                <a:cs typeface="Arial"/>
              </a:rPr>
              <a:t>Beneficiary notification and engagement</a:t>
            </a:r>
          </a:p>
          <a:p>
            <a:pPr>
              <a:lnSpc>
                <a:spcPct val="120000"/>
              </a:lnSpc>
              <a:spcBef>
                <a:spcPct val="0"/>
              </a:spcBef>
            </a:pPr>
            <a:r>
              <a:rPr lang="en-US" sz="2000" dirty="0" smtClean="0">
                <a:latin typeface="Arial"/>
                <a:ea typeface="Arial" charset="0"/>
                <a:cs typeface="Arial"/>
              </a:rPr>
              <a:t>Maintain strong partnership with federal anti-trust agencies</a:t>
            </a:r>
          </a:p>
          <a:p>
            <a:pPr>
              <a:lnSpc>
                <a:spcPct val="120000"/>
              </a:lnSpc>
              <a:spcBef>
                <a:spcPct val="0"/>
              </a:spcBef>
            </a:pPr>
            <a:r>
              <a:rPr lang="en-US" sz="2000" dirty="0" smtClean="0">
                <a:latin typeface="Arial"/>
                <a:ea typeface="Arial" charset="0"/>
                <a:cs typeface="Arial"/>
              </a:rPr>
              <a:t>Robust quality measurement and performance monitoring</a:t>
            </a:r>
          </a:p>
          <a:p>
            <a:pPr>
              <a:lnSpc>
                <a:spcPct val="120000"/>
              </a:lnSpc>
              <a:spcBef>
                <a:spcPct val="0"/>
              </a:spcBef>
            </a:pPr>
            <a:r>
              <a:rPr lang="en-US" sz="2000" dirty="0" smtClean="0">
                <a:latin typeface="Arial"/>
                <a:ea typeface="Arial" charset="0"/>
                <a:cs typeface="Arial"/>
              </a:rPr>
              <a:t>Stronger business case to participate</a:t>
            </a:r>
          </a:p>
          <a:p>
            <a:pPr>
              <a:lnSpc>
                <a:spcPct val="120000"/>
              </a:lnSpc>
              <a:spcBef>
                <a:spcPct val="0"/>
              </a:spcBef>
            </a:pPr>
            <a:r>
              <a:rPr lang="en-US" sz="2000" dirty="0" smtClean="0">
                <a:latin typeface="Arial"/>
                <a:ea typeface="Arial" charset="0"/>
                <a:cs typeface="Arial"/>
              </a:rPr>
              <a:t>Excitement and momentum</a:t>
            </a:r>
          </a:p>
          <a:p>
            <a:pPr>
              <a:lnSpc>
                <a:spcPct val="120000"/>
              </a:lnSpc>
              <a:spcBef>
                <a:spcPct val="0"/>
              </a:spcBef>
            </a:pPr>
            <a:endParaRPr lang="en-US" sz="2000" dirty="0" smtClean="0">
              <a:latin typeface="Arial"/>
              <a:ea typeface="Arial" charset="0"/>
              <a:cs typeface="Arial"/>
            </a:endParaRPr>
          </a:p>
          <a:p>
            <a:pPr>
              <a:lnSpc>
                <a:spcPct val="120000"/>
              </a:lnSpc>
              <a:spcBef>
                <a:spcPct val="0"/>
              </a:spcBef>
            </a:pPr>
            <a:endParaRPr lang="en-US" sz="2000" dirty="0" smtClean="0">
              <a:latin typeface="Arial"/>
              <a:ea typeface="Arial" charset="0"/>
              <a:cs typeface="Arial"/>
            </a:endParaRPr>
          </a:p>
        </p:txBody>
      </p:sp>
      <p:sp>
        <p:nvSpPr>
          <p:cNvPr id="4" name="Slide Number Placeholder 3"/>
          <p:cNvSpPr>
            <a:spLocks noGrp="1"/>
          </p:cNvSpPr>
          <p:nvPr>
            <p:ph type="sldNum" sz="quarter" idx="11"/>
          </p:nvPr>
        </p:nvSpPr>
        <p:spPr/>
        <p:txBody>
          <a:bodyPr/>
          <a:lstStyle/>
          <a:p>
            <a:pPr>
              <a:defRPr/>
            </a:pPr>
            <a:fld id="{737C3FDB-6140-4C97-B556-BD83328877B6}"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09753013"/>
              </p:ext>
            </p:extLst>
          </p:nvPr>
        </p:nvGraphicFramePr>
        <p:xfrm>
          <a:off x="167185" y="1747520"/>
          <a:ext cx="8748215" cy="3962400"/>
        </p:xfrm>
        <a:graphic>
          <a:graphicData uri="http://schemas.openxmlformats.org/drawingml/2006/table">
            <a:tbl>
              <a:tblPr firstRow="1" bandRow="1">
                <a:tableStyleId>{7DF18680-E054-41AD-8BC1-D1AEF772440D}</a:tableStyleId>
              </a:tblPr>
              <a:tblGrid>
                <a:gridCol w="1675263"/>
                <a:gridCol w="3529652"/>
                <a:gridCol w="3543300"/>
              </a:tblGrid>
              <a:tr h="340056">
                <a:tc>
                  <a:txBody>
                    <a:bodyPr/>
                    <a:lstStyle/>
                    <a:p>
                      <a:r>
                        <a:rPr lang="en-US" sz="1800" b="1" kern="1200" dirty="0" smtClean="0">
                          <a:solidFill>
                            <a:schemeClr val="tx1"/>
                          </a:solidFill>
                          <a:latin typeface="Arial" pitchFamily="34" charset="0"/>
                          <a:ea typeface="+mn-ea"/>
                          <a:cs typeface="Arial" pitchFamily="34" charset="0"/>
                        </a:rPr>
                        <a:t>Topic</a:t>
                      </a:r>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kern="1200" baseline="0" dirty="0" smtClean="0">
                          <a:solidFill>
                            <a:schemeClr val="tx1"/>
                          </a:solidFill>
                          <a:latin typeface="Arial" pitchFamily="34" charset="0"/>
                          <a:cs typeface="Arial" pitchFamily="34" charset="0"/>
                        </a:rPr>
                        <a:t>Proposed Rule</a:t>
                      </a:r>
                      <a:endParaRPr lang="en-US" sz="18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kern="1200" baseline="0" dirty="0" smtClean="0">
                          <a:solidFill>
                            <a:schemeClr val="tx1"/>
                          </a:solidFill>
                          <a:latin typeface="Arial" pitchFamily="34" charset="0"/>
                          <a:cs typeface="Arial" pitchFamily="34" charset="0"/>
                        </a:rPr>
                        <a:t>Modifications in Final Rule</a:t>
                      </a:r>
                      <a:endParaRPr lang="en-US" sz="18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818723">
                <a:tc>
                  <a:txBody>
                    <a:bodyPr/>
                    <a:lstStyle/>
                    <a:p>
                      <a:r>
                        <a:rPr lang="en-US" sz="1600" b="1" kern="1200" baseline="0" dirty="0" smtClean="0">
                          <a:solidFill>
                            <a:schemeClr val="dk1"/>
                          </a:solidFill>
                          <a:latin typeface="Arial" pitchFamily="34" charset="0"/>
                          <a:ea typeface="+mn-ea"/>
                          <a:cs typeface="Arial" pitchFamily="34" charset="0"/>
                        </a:rPr>
                        <a:t>Transition to risk in Track 1</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kern="1200" baseline="0" dirty="0" smtClean="0">
                          <a:solidFill>
                            <a:schemeClr val="dk1"/>
                          </a:solidFill>
                          <a:latin typeface="Arial" pitchFamily="34" charset="0"/>
                          <a:ea typeface="+mn-ea"/>
                          <a:cs typeface="Arial" pitchFamily="34" charset="0"/>
                        </a:rPr>
                        <a:t>Choose from two 3-year tracks. Track 1 would comprise 2 years of one-sided shared savings with a mandatory transition in year 3 to two-sided risk model of shared savings and losses. Track 2 would comprise 3 years all under the two-sided model.</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baseline="0" dirty="0" smtClean="0">
                          <a:solidFill>
                            <a:schemeClr val="dk1"/>
                          </a:solidFill>
                          <a:latin typeface="Arial" pitchFamily="34" charset="0"/>
                          <a:ea typeface="+mn-ea"/>
                          <a:cs typeface="Arial" pitchFamily="34" charset="0"/>
                        </a:rPr>
                        <a:t>Remove two-sided risk from Track 1. Two tracks would still be offered for ACOs at different levels of readiness, with one providing higher sharing rates for ACOs willing to also share in losses.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98370">
                <a:tc>
                  <a:txBody>
                    <a:bodyPr/>
                    <a:lstStyle/>
                    <a:p>
                      <a:r>
                        <a:rPr lang="en-US" sz="1600" b="1" dirty="0" smtClean="0">
                          <a:latin typeface="Arial" pitchFamily="34" charset="0"/>
                          <a:cs typeface="Arial" pitchFamily="34" charset="0"/>
                        </a:rPr>
                        <a:t>Prospective vs.</a:t>
                      </a:r>
                    </a:p>
                    <a:p>
                      <a:r>
                        <a:rPr lang="en-US" sz="1600" b="1" dirty="0" smtClean="0">
                          <a:latin typeface="Arial" pitchFamily="34" charset="0"/>
                          <a:cs typeface="Arial" pitchFamily="34" charset="0"/>
                        </a:rPr>
                        <a:t>Retrospective assignment</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dirty="0" smtClean="0">
                          <a:latin typeface="Arial" pitchFamily="34" charset="0"/>
                          <a:cs typeface="Arial" pitchFamily="34" charset="0"/>
                        </a:rPr>
                        <a:t>Retrospective assignment based on  utilization of primary care services, with prospective identification of a benchmark population.</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itchFamily="34" charset="0"/>
                          <a:cs typeface="Arial" pitchFamily="34" charset="0"/>
                        </a:rPr>
                        <a:t>A preliminary prospective-assignment method with beneficiaries identified quarterly; final reconciliation after each performance year, made on the basis of patients served by the ACO.</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itle 7"/>
          <p:cNvSpPr>
            <a:spLocks noGrp="1"/>
          </p:cNvSpPr>
          <p:nvPr>
            <p:ph type="title"/>
          </p:nvPr>
        </p:nvSpPr>
        <p:spPr/>
        <p:txBody>
          <a:bodyPr/>
          <a:lstStyle/>
          <a:p>
            <a:r>
              <a:rPr lang="en-US" sz="3600" b="0" dirty="0" smtClean="0">
                <a:latin typeface="+mj-lt"/>
              </a:rPr>
              <a:t>Proposed vs. Final Rule</a:t>
            </a:r>
            <a:endParaRPr lang="en-US" sz="3600" b="0" dirty="0">
              <a:latin typeface="+mj-lt"/>
            </a:endParaRPr>
          </a:p>
        </p:txBody>
      </p:sp>
      <p:sp>
        <p:nvSpPr>
          <p:cNvPr id="4" name="Slide Number Placeholder 3"/>
          <p:cNvSpPr>
            <a:spLocks noGrp="1"/>
          </p:cNvSpPr>
          <p:nvPr>
            <p:ph type="sldNum" sz="quarter" idx="11"/>
          </p:nvPr>
        </p:nvSpPr>
        <p:spPr/>
        <p:txBody>
          <a:bodyPr/>
          <a:lstStyle/>
          <a:p>
            <a:pPr>
              <a:defRPr/>
            </a:pPr>
            <a:fld id="{737C3FDB-6140-4C97-B556-BD83328877B6}"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3756824"/>
              </p:ext>
            </p:extLst>
          </p:nvPr>
        </p:nvGraphicFramePr>
        <p:xfrm>
          <a:off x="167185" y="1798320"/>
          <a:ext cx="8748215" cy="3962400"/>
        </p:xfrm>
        <a:graphic>
          <a:graphicData uri="http://schemas.openxmlformats.org/drawingml/2006/table">
            <a:tbl>
              <a:tblPr firstRow="1" bandRow="1">
                <a:tableStyleId>{7DF18680-E054-41AD-8BC1-D1AEF772440D}</a:tableStyleId>
              </a:tblPr>
              <a:tblGrid>
                <a:gridCol w="1315287"/>
                <a:gridCol w="3417074"/>
                <a:gridCol w="4015854"/>
              </a:tblGrid>
              <a:tr h="213188">
                <a:tc>
                  <a:txBody>
                    <a:bodyPr/>
                    <a:lstStyle/>
                    <a:p>
                      <a:r>
                        <a:rPr lang="en-US" sz="1800" b="1" kern="1200" dirty="0" smtClean="0">
                          <a:solidFill>
                            <a:schemeClr val="tx1"/>
                          </a:solidFill>
                          <a:latin typeface="Arial" pitchFamily="34" charset="0"/>
                          <a:ea typeface="+mn-ea"/>
                          <a:cs typeface="Arial" pitchFamily="34" charset="0"/>
                        </a:rPr>
                        <a:t>Topic</a:t>
                      </a:r>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kern="1200" baseline="0" dirty="0" smtClean="0">
                          <a:solidFill>
                            <a:schemeClr val="tx1"/>
                          </a:solidFill>
                          <a:latin typeface="Arial" pitchFamily="34" charset="0"/>
                          <a:cs typeface="Arial" pitchFamily="34" charset="0"/>
                        </a:rPr>
                        <a:t>Proposed Rule</a:t>
                      </a:r>
                      <a:endParaRPr lang="en-US" sz="18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kern="1200" baseline="0" dirty="0" smtClean="0">
                          <a:solidFill>
                            <a:schemeClr val="tx1"/>
                          </a:solidFill>
                          <a:latin typeface="Arial" pitchFamily="34" charset="0"/>
                          <a:cs typeface="Arial" pitchFamily="34" charset="0"/>
                        </a:rPr>
                        <a:t>Modifications in Final Rule</a:t>
                      </a:r>
                      <a:endParaRPr lang="en-US" sz="18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296895">
                <a:tc>
                  <a:txBody>
                    <a:bodyPr/>
                    <a:lstStyle/>
                    <a:p>
                      <a:r>
                        <a:rPr lang="en-US" sz="1600" b="1" dirty="0" smtClean="0">
                          <a:latin typeface="Arial" pitchFamily="34" charset="0"/>
                          <a:cs typeface="Arial" pitchFamily="34" charset="0"/>
                        </a:rPr>
                        <a:t>Proposed measures</a:t>
                      </a:r>
                    </a:p>
                    <a:p>
                      <a:r>
                        <a:rPr lang="en-US" sz="1600" b="1" dirty="0" smtClean="0">
                          <a:latin typeface="Arial" pitchFamily="34" charset="0"/>
                          <a:cs typeface="Arial" pitchFamily="34" charset="0"/>
                        </a:rPr>
                        <a:t>to assess quality</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dirty="0" smtClean="0">
                          <a:latin typeface="Arial" pitchFamily="34" charset="0"/>
                          <a:cs typeface="Arial" pitchFamily="34" charset="0"/>
                        </a:rPr>
                        <a:t>65 measures in 5 domains, including patient experience of care, utilization claims–based measures, and measures assessing process and outcomes. Pay for full and accurate reporting first year, pay for performance in subsequent years. </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itchFamily="34" charset="0"/>
                          <a:cs typeface="Arial" pitchFamily="34" charset="0"/>
                        </a:rPr>
                        <a:t>33 measures in 4 domains. (Note: Claims-based measures not finalized to be used for ACO-monitoring purposes.) Longer phase-in of measures over course of agreement: first year, pay for reporting; second and third years, pay for reporting and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985">
                <a:tc>
                  <a:txBody>
                    <a:bodyPr/>
                    <a:lstStyle/>
                    <a:p>
                      <a:r>
                        <a:rPr lang="en-US" sz="1600" b="1" kern="1200" baseline="0" dirty="0" smtClean="0">
                          <a:solidFill>
                            <a:schemeClr val="dk1"/>
                          </a:solidFill>
                          <a:latin typeface="Arial" pitchFamily="34" charset="0"/>
                          <a:ea typeface="+mn-ea"/>
                          <a:cs typeface="Arial" pitchFamily="34" charset="0"/>
                        </a:rPr>
                        <a:t>Sharing savings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dirty="0" smtClean="0">
                          <a:latin typeface="Arial" pitchFamily="34" charset="0"/>
                          <a:cs typeface="Arial" pitchFamily="34" charset="0"/>
                        </a:rPr>
                        <a:t>One-sided risk model: sharing beginning at savings of 2%, with some exceptions for small, physician-only, and rural ACOs. Two-sided risk model: sharing from first dollar.</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itchFamily="34" charset="0"/>
                          <a:cs typeface="Arial" pitchFamily="34" charset="0"/>
                        </a:rPr>
                        <a:t>Share on first dollar for all ACOs in both models once minimum savings rate has been achieved.</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itle 7"/>
          <p:cNvSpPr>
            <a:spLocks noGrp="1"/>
          </p:cNvSpPr>
          <p:nvPr>
            <p:ph type="title"/>
          </p:nvPr>
        </p:nvSpPr>
        <p:spPr/>
        <p:txBody>
          <a:bodyPr/>
          <a:lstStyle/>
          <a:p>
            <a:r>
              <a:rPr lang="en-US" sz="3600" b="0" dirty="0" smtClean="0">
                <a:latin typeface="+mj-lt"/>
              </a:rPr>
              <a:t>Proposed vs. Final Rule</a:t>
            </a:r>
            <a:endParaRPr lang="en-US" sz="3600" b="0" dirty="0">
              <a:latin typeface="+mj-lt"/>
            </a:endParaRPr>
          </a:p>
        </p:txBody>
      </p:sp>
      <p:sp>
        <p:nvSpPr>
          <p:cNvPr id="5" name="Slide Number Placeholder 4"/>
          <p:cNvSpPr>
            <a:spLocks noGrp="1"/>
          </p:cNvSpPr>
          <p:nvPr>
            <p:ph type="sldNum" sz="quarter" idx="11"/>
          </p:nvPr>
        </p:nvSpPr>
        <p:spPr/>
        <p:txBody>
          <a:bodyPr/>
          <a:lstStyle/>
          <a:p>
            <a:pPr>
              <a:defRPr/>
            </a:pPr>
            <a:fld id="{737C3FDB-6140-4C97-B556-BD83328877B6}"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84076448"/>
              </p:ext>
            </p:extLst>
          </p:nvPr>
        </p:nvGraphicFramePr>
        <p:xfrm>
          <a:off x="167185" y="1823720"/>
          <a:ext cx="8748215" cy="3962400"/>
        </p:xfrm>
        <a:graphic>
          <a:graphicData uri="http://schemas.openxmlformats.org/drawingml/2006/table">
            <a:tbl>
              <a:tblPr firstRow="1" bandRow="1">
                <a:tableStyleId>{7DF18680-E054-41AD-8BC1-D1AEF772440D}</a:tableStyleId>
              </a:tblPr>
              <a:tblGrid>
                <a:gridCol w="1458415"/>
                <a:gridCol w="3055582"/>
                <a:gridCol w="4234218"/>
              </a:tblGrid>
              <a:tr h="213188">
                <a:tc>
                  <a:txBody>
                    <a:bodyPr/>
                    <a:lstStyle/>
                    <a:p>
                      <a:r>
                        <a:rPr lang="en-US" sz="1800" b="1" kern="1200" dirty="0" smtClean="0">
                          <a:solidFill>
                            <a:schemeClr val="tx1"/>
                          </a:solidFill>
                          <a:latin typeface="Arial" pitchFamily="34" charset="0"/>
                          <a:ea typeface="+mn-ea"/>
                          <a:cs typeface="Arial" pitchFamily="34" charset="0"/>
                        </a:rPr>
                        <a:t>Topic</a:t>
                      </a:r>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kern="1200" baseline="0" dirty="0" smtClean="0">
                          <a:solidFill>
                            <a:schemeClr val="tx1"/>
                          </a:solidFill>
                          <a:latin typeface="Arial" pitchFamily="34" charset="0"/>
                          <a:cs typeface="Arial" pitchFamily="34" charset="0"/>
                        </a:rPr>
                        <a:t>Proposed Rule</a:t>
                      </a:r>
                      <a:endParaRPr lang="en-US" sz="18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kern="1200" baseline="0" dirty="0" smtClean="0">
                          <a:solidFill>
                            <a:schemeClr val="tx1"/>
                          </a:solidFill>
                          <a:latin typeface="Arial" pitchFamily="34" charset="0"/>
                          <a:cs typeface="Arial" pitchFamily="34" charset="0"/>
                        </a:rPr>
                        <a:t>Modifications in Final Rule</a:t>
                      </a:r>
                      <a:endParaRPr lang="en-US" sz="18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68633">
                <a:tc>
                  <a:txBody>
                    <a:bodyPr/>
                    <a:lstStyle/>
                    <a:p>
                      <a:r>
                        <a:rPr lang="en-US" sz="1600" b="1" kern="1200" baseline="0" dirty="0" smtClean="0">
                          <a:solidFill>
                            <a:schemeClr val="dk1"/>
                          </a:solidFill>
                          <a:latin typeface="Arial" pitchFamily="34" charset="0"/>
                          <a:ea typeface="+mn-ea"/>
                          <a:cs typeface="Arial" pitchFamily="34" charset="0"/>
                        </a:rPr>
                        <a:t>Sharing beneficiary</a:t>
                      </a:r>
                    </a:p>
                    <a:p>
                      <a:r>
                        <a:rPr lang="en-US" sz="1600" b="1" kern="1200" baseline="0" dirty="0" smtClean="0">
                          <a:solidFill>
                            <a:schemeClr val="dk1"/>
                          </a:solidFill>
                          <a:latin typeface="Arial" pitchFamily="34" charset="0"/>
                          <a:ea typeface="+mn-ea"/>
                          <a:cs typeface="Arial" pitchFamily="34" charset="0"/>
                        </a:rPr>
                        <a:t>identification</a:t>
                      </a:r>
                    </a:p>
                    <a:p>
                      <a:r>
                        <a:rPr lang="en-US" sz="1600" b="1" kern="1200" baseline="0" dirty="0" smtClean="0">
                          <a:solidFill>
                            <a:schemeClr val="dk1"/>
                          </a:solidFill>
                          <a:latin typeface="Arial" pitchFamily="34" charset="0"/>
                          <a:ea typeface="+mn-ea"/>
                          <a:cs typeface="Arial" pitchFamily="34" charset="0"/>
                        </a:rPr>
                        <a:t>claims data</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kern="1200" baseline="0" dirty="0" smtClean="0">
                          <a:solidFill>
                            <a:schemeClr val="dk1"/>
                          </a:solidFill>
                          <a:latin typeface="Arial" pitchFamily="34" charset="0"/>
                          <a:ea typeface="+mn-ea"/>
                          <a:cs typeface="Arial" pitchFamily="34" charset="0"/>
                        </a:rPr>
                        <a:t>Claims data shared only for patients seen by ACO primary care physician during performance year; beneficiaries given opportunity to decline at the point of care.</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baseline="0" dirty="0" smtClean="0">
                          <a:solidFill>
                            <a:schemeClr val="dk1"/>
                          </a:solidFill>
                          <a:latin typeface="Arial" pitchFamily="34" charset="0"/>
                          <a:ea typeface="+mn-ea"/>
                          <a:cs typeface="Arial" pitchFamily="34" charset="0"/>
                        </a:rPr>
                        <a:t>The ACO may contact beneficiaries from provided quarterly lists to notify them of data sharing and opportunity to decline.</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985">
                <a:tc>
                  <a:txBody>
                    <a:bodyPr/>
                    <a:lstStyle/>
                    <a:p>
                      <a:r>
                        <a:rPr lang="en-US" sz="1600" b="1" dirty="0" smtClean="0">
                          <a:latin typeface="Arial" pitchFamily="34" charset="0"/>
                          <a:cs typeface="Arial" pitchFamily="34" charset="0"/>
                        </a:rPr>
                        <a:t>Eligible entities</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dirty="0" smtClean="0">
                          <a:latin typeface="Arial" pitchFamily="34" charset="0"/>
                          <a:cs typeface="Arial" pitchFamily="34" charset="0"/>
                        </a:rPr>
                        <a:t>The four groups specified by the Affordable Care Act, as well as critical access hospitals paid through Method II, are eligible to form an ACO. ACOs can be established with broad collaboration beyond these providers.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itchFamily="34" charset="0"/>
                          <a:cs typeface="Arial" pitchFamily="34" charset="0"/>
                        </a:rPr>
                        <a:t>In addition to groups included in the proposed rule, Federally Qualified Health Centers and Rural Health Clinics are also eligible to both form and participate in an ACO. </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itle 7"/>
          <p:cNvSpPr>
            <a:spLocks noGrp="1"/>
          </p:cNvSpPr>
          <p:nvPr>
            <p:ph type="title"/>
          </p:nvPr>
        </p:nvSpPr>
        <p:spPr/>
        <p:txBody>
          <a:bodyPr/>
          <a:lstStyle/>
          <a:p>
            <a:r>
              <a:rPr lang="en-US" sz="3600" b="0" dirty="0" smtClean="0">
                <a:latin typeface="+mj-lt"/>
              </a:rPr>
              <a:t>Proposed vs. Final Rule</a:t>
            </a:r>
            <a:endParaRPr lang="en-US" sz="3600" b="0" dirty="0">
              <a:latin typeface="+mj-lt"/>
            </a:endParaRPr>
          </a:p>
        </p:txBody>
      </p:sp>
      <p:sp>
        <p:nvSpPr>
          <p:cNvPr id="5" name="Slide Number Placeholder 4"/>
          <p:cNvSpPr>
            <a:spLocks noGrp="1"/>
          </p:cNvSpPr>
          <p:nvPr>
            <p:ph type="sldNum" sz="quarter" idx="11"/>
          </p:nvPr>
        </p:nvSpPr>
        <p:spPr/>
        <p:txBody>
          <a:bodyPr/>
          <a:lstStyle/>
          <a:p>
            <a:pPr>
              <a:defRPr/>
            </a:pPr>
            <a:fld id="{737C3FDB-6140-4C97-B556-BD83328877B6}"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33151720"/>
              </p:ext>
            </p:extLst>
          </p:nvPr>
        </p:nvGraphicFramePr>
        <p:xfrm>
          <a:off x="167185" y="1874520"/>
          <a:ext cx="8748215" cy="2987040"/>
        </p:xfrm>
        <a:graphic>
          <a:graphicData uri="http://schemas.openxmlformats.org/drawingml/2006/table">
            <a:tbl>
              <a:tblPr firstRow="1" bandRow="1">
                <a:tableStyleId>{7DF18680-E054-41AD-8BC1-D1AEF772440D}</a:tableStyleId>
              </a:tblPr>
              <a:tblGrid>
                <a:gridCol w="1729854"/>
                <a:gridCol w="2838734"/>
                <a:gridCol w="4179627"/>
              </a:tblGrid>
              <a:tr h="213188">
                <a:tc>
                  <a:txBody>
                    <a:bodyPr/>
                    <a:lstStyle/>
                    <a:p>
                      <a:r>
                        <a:rPr lang="en-US" sz="1800" b="1" kern="1200" dirty="0" smtClean="0">
                          <a:solidFill>
                            <a:schemeClr val="tx1"/>
                          </a:solidFill>
                          <a:latin typeface="Arial" pitchFamily="34" charset="0"/>
                          <a:ea typeface="+mn-ea"/>
                          <a:cs typeface="Arial" pitchFamily="34" charset="0"/>
                        </a:rPr>
                        <a:t>Topic</a:t>
                      </a:r>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kern="1200" baseline="0" dirty="0" smtClean="0">
                          <a:solidFill>
                            <a:schemeClr val="tx1"/>
                          </a:solidFill>
                          <a:latin typeface="Arial" pitchFamily="34" charset="0"/>
                          <a:cs typeface="Arial" pitchFamily="34" charset="0"/>
                        </a:rPr>
                        <a:t>Proposed Rule</a:t>
                      </a:r>
                      <a:endParaRPr lang="en-US" sz="18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kern="1200" baseline="0" dirty="0" smtClean="0">
                          <a:solidFill>
                            <a:schemeClr val="tx1"/>
                          </a:solidFill>
                          <a:latin typeface="Arial" pitchFamily="34" charset="0"/>
                          <a:cs typeface="Arial" pitchFamily="34" charset="0"/>
                        </a:rPr>
                        <a:t>Modifications in Final Rule</a:t>
                      </a:r>
                      <a:endParaRPr lang="en-US" sz="1800"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68633">
                <a:tc>
                  <a:txBody>
                    <a:bodyPr/>
                    <a:lstStyle/>
                    <a:p>
                      <a:r>
                        <a:rPr lang="en-US" sz="1600" b="1" dirty="0" smtClean="0">
                          <a:latin typeface="Arial" pitchFamily="34" charset="0"/>
                          <a:cs typeface="Arial" pitchFamily="34" charset="0"/>
                        </a:rPr>
                        <a:t>Start date</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dirty="0" smtClean="0">
                          <a:latin typeface="Arial" pitchFamily="34" charset="0"/>
                          <a:cs typeface="Arial" pitchFamily="34" charset="0"/>
                        </a:rPr>
                        <a:t>Agreement for 3 years with uniform annual start date; performance years based on calendar years.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itchFamily="34" charset="0"/>
                          <a:cs typeface="Arial" pitchFamily="34" charset="0"/>
                        </a:rPr>
                        <a:t>Program established by January 1, 2012; first round of applications are due in early 2012. First ACO agreements start April 1, 2012, and July 1, 2012. </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985">
                <a:tc>
                  <a:txBody>
                    <a:bodyPr/>
                    <a:lstStyle/>
                    <a:p>
                      <a:r>
                        <a:rPr lang="en-US" sz="1600" b="1" kern="1200" baseline="0" dirty="0" smtClean="0">
                          <a:solidFill>
                            <a:schemeClr val="dk1"/>
                          </a:solidFill>
                          <a:latin typeface="Arial" pitchFamily="34" charset="0"/>
                          <a:ea typeface="+mn-ea"/>
                          <a:cs typeface="Arial" pitchFamily="34" charset="0"/>
                        </a:rPr>
                        <a:t>Aggregate reports</a:t>
                      </a:r>
                    </a:p>
                    <a:p>
                      <a:r>
                        <a:rPr lang="en-US" sz="1600" b="1" kern="1200" baseline="0" dirty="0" smtClean="0">
                          <a:solidFill>
                            <a:schemeClr val="dk1"/>
                          </a:solidFill>
                          <a:latin typeface="Arial" pitchFamily="34" charset="0"/>
                          <a:ea typeface="+mn-ea"/>
                          <a:cs typeface="Arial" pitchFamily="34" charset="0"/>
                        </a:rPr>
                        <a:t>and preliminary</a:t>
                      </a:r>
                    </a:p>
                    <a:p>
                      <a:r>
                        <a:rPr lang="en-US" sz="1600" b="1" kern="1200" baseline="0" dirty="0" smtClean="0">
                          <a:solidFill>
                            <a:schemeClr val="dk1"/>
                          </a:solidFill>
                          <a:latin typeface="Arial" pitchFamily="34" charset="0"/>
                          <a:ea typeface="+mn-ea"/>
                          <a:cs typeface="Arial" pitchFamily="34" charset="0"/>
                        </a:rPr>
                        <a:t>prospective</a:t>
                      </a:r>
                    </a:p>
                    <a:p>
                      <a:r>
                        <a:rPr lang="en-US" sz="1600" b="1" kern="1200" baseline="0" dirty="0" smtClean="0">
                          <a:solidFill>
                            <a:schemeClr val="dk1"/>
                          </a:solidFill>
                          <a:latin typeface="Arial" pitchFamily="34" charset="0"/>
                          <a:ea typeface="+mn-ea"/>
                          <a:cs typeface="Arial" pitchFamily="34" charset="0"/>
                        </a:rPr>
                        <a:t>list</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dirty="0" smtClean="0">
                          <a:latin typeface="Arial" pitchFamily="34" charset="0"/>
                          <a:cs typeface="Arial" pitchFamily="34" charset="0"/>
                        </a:rPr>
                        <a:t>Reports will be provided at the beginning of each performance year and include: name, date of birth, sex, and health insurance claim number.</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itchFamily="34" charset="0"/>
                          <a:cs typeface="Arial" pitchFamily="34" charset="0"/>
                        </a:rPr>
                        <a:t>Additional reports will be provided quarterly.</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itle 7"/>
          <p:cNvSpPr>
            <a:spLocks noGrp="1"/>
          </p:cNvSpPr>
          <p:nvPr>
            <p:ph type="title"/>
          </p:nvPr>
        </p:nvSpPr>
        <p:spPr/>
        <p:txBody>
          <a:bodyPr/>
          <a:lstStyle/>
          <a:p>
            <a:r>
              <a:rPr lang="en-US" sz="3600" b="0" dirty="0" smtClean="0">
                <a:latin typeface="+mj-lt"/>
              </a:rPr>
              <a:t>Proposed vs. Final Rule</a:t>
            </a:r>
            <a:endParaRPr lang="en-US" sz="3600" b="0" dirty="0">
              <a:latin typeface="+mj-lt"/>
            </a:endParaRPr>
          </a:p>
        </p:txBody>
      </p:sp>
      <p:sp>
        <p:nvSpPr>
          <p:cNvPr id="5" name="Slide Number Placeholder 4"/>
          <p:cNvSpPr>
            <a:spLocks noGrp="1"/>
          </p:cNvSpPr>
          <p:nvPr>
            <p:ph type="sldNum" sz="quarter" idx="11"/>
          </p:nvPr>
        </p:nvSpPr>
        <p:spPr/>
        <p:txBody>
          <a:bodyPr/>
          <a:lstStyle/>
          <a:p>
            <a:pPr>
              <a:defRPr/>
            </a:pPr>
            <a:fld id="{737C3FDB-6140-4C97-B556-BD83328877B6}" type="slidenum">
              <a:rPr lang="en-US" smtClean="0"/>
              <a:pPr>
                <a:defRPr/>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Medicare Shared Savings Program&amp;quot;&quot;/&gt;&lt;property id=&quot;20307&quot; value=&quot;256&quot;/&gt;&lt;/object&gt;&lt;object type=&quot;3&quot; unique_id=&quot;10005&quot;&gt;&lt;property id=&quot;20148&quot; value=&quot;5&quot;/&gt;&lt;property id=&quot;20300&quot; value=&quot;Slide 2 - &amp;quot;Medicare Shared Savings Program (MSSP) Background&amp;quot;&quot;/&gt;&lt;property id=&quot;20307&quot; value=&quot;266&quot;/&gt;&lt;/object&gt;&lt;object type=&quot;3&quot; unique_id=&quot;10006&quot;&gt;&lt;property id=&quot;20148&quot; value=&quot;5&quot;/&gt;&lt;property id=&quot;20300&quot; value=&quot;Slide 3 - &amp;quot;MSSP Goals&amp;quot;&quot;/&gt;&lt;property id=&quot;20307&quot; value=&quot;268&quot;/&gt;&lt;/object&gt;&lt;object type=&quot;3&quot; unique_id=&quot;10007&quot;&gt;&lt;property id=&quot;20148&quot; value=&quot;5&quot;/&gt;&lt;property id=&quot;20300&quot; value=&quot;Slide 4 - &amp;quot;CMS’ Vision for MSSP&amp;quot;&quot;/&gt;&lt;property id=&quot;20307&quot; value=&quot;269&quot;/&gt;&lt;/object&gt;&lt;object type=&quot;3&quot; unique_id=&quot;10008&quot;&gt;&lt;property id=&quot;20148&quot; value=&quot;5&quot;/&gt;&lt;property id=&quot;20300&quot; value=&quot;Slide 5 - &amp;quot;Congressional Concept&amp;quot;&quot;/&gt;&lt;property id=&quot;20307&quot; value=&quot;270&quot;/&gt;&lt;/object&gt;&lt;object type=&quot;3&quot; unique_id=&quot;10009&quot;&gt;&lt;property id=&quot;20148&quot; value=&quot;5&quot;/&gt;&lt;property id=&quot;20300&quot; value=&quot;Slide 6 - &amp;quot;Physician Group Practices&amp;quot;&quot;/&gt;&lt;property id=&quot;20307&quot; value=&quot;263&quot;/&gt;&lt;/object&gt;&lt;object type=&quot;3&quot; unique_id=&quot;10010&quot;&gt;&lt;property id=&quot;20148&quot; value=&quot;5&quot;/&gt;&lt;property id=&quot;20300&quot; value=&quot;Slide 7 - &amp;quot;PGP Demo Results&amp;quot;&quot;/&gt;&lt;property id=&quot;20307&quot; value=&quot;271&quot;/&gt;&lt;/object&gt;&lt;object type=&quot;3&quot; unique_id=&quot;10011&quot;&gt;&lt;property id=&quot;20148&quot; value=&quot;5&quot;/&gt;&lt;property id=&quot;20300&quot; value=&quot;Slide 8 - &amp;quot;MSSP ACO Defined&amp;quot;&quot;/&gt;&lt;property id=&quot;20307&quot; value=&quot;272&quot;/&gt;&lt;/object&gt;&lt;object type=&quot;3&quot; unique_id=&quot;10012&quot;&gt;&lt;property id=&quot;20148&quot; value=&quot;5&quot;/&gt;&lt;property id=&quot;20300&quot; value=&quot;Slide 9 - &amp;quot;Eligible Organizations&amp;quot;&quot;/&gt;&lt;property id=&quot;20307&quot; value=&quot;273&quot;/&gt;&lt;/object&gt;&lt;object type=&quot;3&quot; unique_id=&quot;10013&quot;&gt;&lt;property id=&quot;20148&quot; value=&quot;5&quot;/&gt;&lt;property id=&quot;20300&quot; value=&quot;Slide 10 - &amp;quot;Eligible Organizations&amp;quot;&quot;/&gt;&lt;property id=&quot;20307&quot; value=&quot;317&quot;/&gt;&lt;/object&gt;&lt;object type=&quot;3&quot; unique_id=&quot;10014&quot;&gt;&lt;property id=&quot;20148&quot; value=&quot;5&quot;/&gt;&lt;property id=&quot;20300&quot; value=&quot;Slide 11 - &amp;quot;MSSP ACO Professionals Defined&amp;quot;&quot;/&gt;&lt;property id=&quot;20307&quot; value=&quot;275&quot;/&gt;&lt;/object&gt;&lt;object type=&quot;3&quot; unique_id=&quot;10015&quot;&gt;&lt;property id=&quot;20148&quot; value=&quot;5&quot;/&gt;&lt;property id=&quot;20300&quot; value=&quot;Slide 12 - &amp;quot;MSSP ACO Requirements&amp;quot;&quot;/&gt;&lt;property id=&quot;20307&quot; value=&quot;276&quot;/&gt;&lt;/object&gt;&lt;object type=&quot;3&quot; unique_id=&quot;10016&quot;&gt;&lt;property id=&quot;20148&quot; value=&quot;5&quot;/&gt;&lt;property id=&quot;20300&quot; value=&quot;Slide 13 - &amp;quot;ACOs must demonstrate 8 Person Centeredness Activities&amp;quot;&quot;/&gt;&lt;property id=&quot;20307&quot; value=&quot;311&quot;/&gt;&lt;/object&gt;&lt;object type=&quot;3&quot; unique_id=&quot;10017&quot;&gt;&lt;property id=&quot;20148&quot; value=&quot;5&quot;/&gt;&lt;property id=&quot;20300&quot; value=&quot;Slide 14 - &amp;quot;ACOs must demonstrate 8 Person Centeredness Activities Continued&amp;quot;&quot;/&gt;&lt;property id=&quot;20307&quot; value=&quot;312&quot;/&gt;&lt;/object&gt;&lt;object type=&quot;3&quot; unique_id=&quot;10018&quot;&gt;&lt;property id=&quot;20148&quot; value=&quot;5&quot;/&gt;&lt;property id=&quot;20300&quot; value=&quot;Slide 15 - &amp;quot;3 Year Agreement&amp;quot;&quot;/&gt;&lt;property id=&quot;20307&quot; value=&quot;277&quot;/&gt;&lt;/object&gt;&lt;object type=&quot;3&quot; unique_id=&quot;10019&quot;&gt;&lt;property id=&quot;20148&quot; value=&quot;5&quot;/&gt;&lt;property id=&quot;20300&quot; value=&quot;Slide 16 - &amp;quot;Data Sharing&amp;quot;&quot;/&gt;&lt;property id=&quot;20307&quot; value=&quot;289&quot;/&gt;&lt;/object&gt;&lt;object type=&quot;3&quot; unique_id=&quot;10020&quot;&gt;&lt;property id=&quot;20148&quot; value=&quot;5&quot;/&gt;&lt;property id=&quot;20300&quot; value=&quot;Slide 17 - &amp;quot;Patient Population&amp;quot;&quot;/&gt;&lt;property id=&quot;20307&quot; value=&quot;281&quot;/&gt;&lt;/object&gt;&lt;object type=&quot;3&quot; unique_id=&quot;10021&quot;&gt;&lt;property id=&quot;20148&quot; value=&quot;5&quot;/&gt;&lt;property id=&quot;20300&quot; value=&quot;Slide 18 - &amp;quot;Patient Population&amp;quot;&quot;/&gt;&lt;property id=&quot;20307&quot; value=&quot;282&quot;/&gt;&lt;/object&gt;&lt;object type=&quot;3&quot; unique_id=&quot;10022&quot;&gt;&lt;property id=&quot;20148&quot; value=&quot;5&quot;/&gt;&lt;property id=&quot;20300&quot; value=&quot;Slide 19 - &amp;quot;Patient Population&amp;quot;&quot;/&gt;&lt;property id=&quot;20307&quot; value=&quot;283&quot;/&gt;&lt;/object&gt;&lt;object type=&quot;3&quot; unique_id=&quot;10023&quot;&gt;&lt;property id=&quot;20148&quot; value=&quot;5&quot;/&gt;&lt;property id=&quot;20300&quot; value=&quot;Slide 20 - &amp;quot;Beneficiary Communication&amp;quot;&quot;/&gt;&lt;property id=&quot;20307&quot; value=&quot;293&quot;/&gt;&lt;/object&gt;&lt;object type=&quot;3&quot; unique_id=&quot;10024&quot;&gt;&lt;property id=&quot;20148&quot; value=&quot;5&quot;/&gt;&lt;property id=&quot;20300&quot; value=&quot;Slide 21 - &amp;quot;Beneficiary Communication Continued&amp;quot;&quot;/&gt;&lt;property id=&quot;20307&quot; value=&quot;294&quot;/&gt;&lt;/object&gt;&lt;object type=&quot;3&quot; unique_id=&quot;10025&quot;&gt;&lt;property id=&quot;20148&quot; value=&quot;5&quot;/&gt;&lt;property id=&quot;20300&quot; value=&quot;Slide 22 - &amp;quot;Quality Measurement &amp;amp; Performance&amp;quot;&quot;/&gt;&lt;property id=&quot;20307&quot; value=&quot;296&quot;/&gt;&lt;/object&gt;&lt;object type=&quot;3&quot; unique_id=&quot;10026&quot;&gt;&lt;property id=&quot;20148&quot; value=&quot;5&quot;/&gt;&lt;property id=&quot;20300&quot; value=&quot;Slide 23 - &amp;quot;Quality Measurement &amp;amp; Performance Continued&amp;quot;&quot;/&gt;&lt;property id=&quot;20307&quot; value=&quot;297&quot;/&gt;&lt;/object&gt;&lt;object type=&quot;3&quot; unique_id=&quot;10027&quot;&gt;&lt;property id=&quot;20148&quot; value=&quot;5&quot;/&gt;&lt;property id=&quot;20300&quot; value=&quot;Slide 24 - &amp;quot;Quality Measurement &amp;amp; Performance Continued&amp;quot;&quot;/&gt;&lt;property id=&quot;20307&quot; value=&quot;308&quot;/&gt;&lt;/object&gt;&lt;object type=&quot;3&quot; unique_id=&quot;10028&quot;&gt;&lt;property id=&quot;20148&quot; value=&quot;5&quot;/&gt;&lt;property id=&quot;20300&quot; value=&quot;Slide 25 - &amp;quot;Quality Data Reporting&amp;quot;&quot;/&gt;&lt;property id=&quot;20307&quot; value=&quot;298&quot;/&gt;&lt;/object&gt;&lt;object type=&quot;3&quot; unique_id=&quot;10029&quot;&gt;&lt;property id=&quot;20148&quot; value=&quot;5&quot;/&gt;&lt;property id=&quot;20300&quot; value=&quot;Slide 26 - &amp;quot;Quality Calculation&amp;quot;&quot;/&gt;&lt;property id=&quot;20307&quot; value=&quot;299&quot;/&gt;&lt;/object&gt;&lt;object type=&quot;3&quot; unique_id=&quot;10030&quot;&gt;&lt;property id=&quot;20148&quot; value=&quot;5&quot;/&gt;&lt;property id=&quot;20300&quot; value=&quot;Slide 27 - &amp;quot;Quality Calculation&amp;quot;&quot;/&gt;&lt;property id=&quot;20307&quot; value=&quot;300&quot;/&gt;&lt;/object&gt;&lt;object type=&quot;3&quot; unique_id=&quot;10031&quot;&gt;&lt;property id=&quot;20148&quot; value=&quot;5&quot;/&gt;&lt;property id=&quot;20300&quot; value=&quot;Slide 28 - &amp;quot;Incorporation of Other Data Reporting Requirements&amp;quot;&quot;/&gt;&lt;property id=&quot;20307&quot; value=&quot;323&quot;/&gt;&lt;/object&gt;&lt;object type=&quot;3&quot; unique_id=&quot;10032&quot;&gt;&lt;property id=&quot;20148&quot; value=&quot;5&quot;/&gt;&lt;property id=&quot;20300&quot; value=&quot;Slide 29 - &amp;quot;Estimating Benchmarks&amp;quot;&quot;/&gt;&lt;property id=&quot;20307&quot; value=&quot;284&quot;/&gt;&lt;/object&gt;&lt;object type=&quot;3&quot; unique_id=&quot;10033&quot;&gt;&lt;property id=&quot;20148&quot; value=&quot;5&quot;/&gt;&lt;property id=&quot;20300&quot; value=&quot;Slide 30 - &amp;quot;Financial Performance&amp;quot;&quot;/&gt;&lt;property id=&quot;20307&quot; value=&quot;318&quot;/&gt;&lt;/object&gt;&lt;object type=&quot;3&quot; unique_id=&quot;10034&quot;&gt;&lt;property id=&quot;20148&quot; value=&quot;5&quot;/&gt;&lt;property id=&quot;20300&quot; value=&quot;Slide 31 - &amp;quot;Shared Savings Determination &amp;quot;&quot;/&gt;&lt;property id=&quot;20307&quot; value=&quot;319&quot;/&gt;&lt;/object&gt;&lt;object type=&quot;3&quot; unique_id=&quot;10035&quot;&gt;&lt;property id=&quot;20148&quot; value=&quot;5&quot;/&gt;&lt;property id=&quot;20300&quot; value=&quot;Slide 32 - &amp;quot;MSSP Agreements—Initial Two Track Approach&amp;quot;&quot;/&gt;&lt;property id=&quot;20307&quot; value=&quot;316&quot;/&gt;&lt;/object&gt;&lt;object type=&quot;3&quot; unique_id=&quot;10036&quot;&gt;&lt;property id=&quot;20148&quot; value=&quot;5&quot;/&gt;&lt;property id=&quot;20300&quot; value=&quot;Slide 33 - &amp;quot;One-Sided and Two-Sided Risk Models &amp;quot;&quot;/&gt;&lt;property id=&quot;20307&quot; value=&quot;320&quot;/&gt;&lt;/object&gt;&lt;object type=&quot;3&quot; unique_id=&quot;10037&quot;&gt;&lt;property id=&quot;20148&quot; value=&quot;5&quot;/&gt;&lt;property id=&quot;20300&quot; value=&quot;Slide 34 - &amp;quot;Shared Savings Rates&amp;quot;&quot;/&gt;&lt;property id=&quot;20307&quot; value=&quot;288&quot;/&gt;&lt;/object&gt;&lt;object type=&quot;3&quot; unique_id=&quot;10038&quot;&gt;&lt;property id=&quot;20148&quot; value=&quot;5&quot;/&gt;&lt;property id=&quot;20300&quot; value=&quot;Slide 35 - &amp;quot;Monitoring &amp;amp; Termination&amp;quot;&quot;/&gt;&lt;property id=&quot;20307&quot; value=&quot;314&quot;/&gt;&lt;/object&gt;&lt;object type=&quot;3&quot; unique_id=&quot;10039&quot;&gt;&lt;property id=&quot;20148&quot; value=&quot;5&quot;/&gt;&lt;property id=&quot;20300&quot; value=&quot;Slide 36 - &amp;quot;Coordination with other Agencies&amp;quot;&quot;/&gt;&lt;property id=&quot;20307&quot; value=&quot;325&quot;/&gt;&lt;/object&gt;&lt;object type=&quot;3&quot; unique_id=&quot;10040&quot;&gt;&lt;property id=&quot;20148&quot; value=&quot;5&quot;/&gt;&lt;property id=&quot;20300&quot; value=&quot;Slide 37 - &amp;quot;Antitrust Policy Statement&amp;quot;&quot;/&gt;&lt;property id=&quot;20307&quot; value=&quot;326&quot;/&gt;&lt;/object&gt;&lt;object type=&quot;3&quot; unique_id=&quot;10041&quot;&gt;&lt;property id=&quot;20148&quot; value=&quot;5&quot;/&gt;&lt;property id=&quot;20300&quot; value=&quot;Slide 38 - &amp;quot;Antitrust Review Process&amp;quot;&quot;/&gt;&lt;property id=&quot;20307&quot; value=&quot;327&quot;/&gt;&lt;/object&gt;&lt;object type=&quot;3&quot; unique_id=&quot;10042&quot;&gt;&lt;property id=&quot;20148&quot; value=&quot;5&quot;/&gt;&lt;property id=&quot;20300&quot; value=&quot;Slide 39 - &amp;quot;Coordination with Other Shared Savings Initiatives&amp;quot;&quot;/&gt;&lt;property id=&quot;20307&quot; value=&quot;310&quot;/&gt;&lt;/object&gt;&lt;object type=&quot;3&quot; unique_id=&quot;10043&quot;&gt;&lt;property id=&quot;20148&quot; value=&quot;5&quot;/&gt;&lt;property id=&quot;20300&quot; value=&quot;Slide 40 - &amp;quot;ACO Program &amp;#x0D;&amp;#x0A;&amp;amp; Annual Reconciliation Timeline&amp;quot;&quot;/&gt;&lt;property id=&quot;20307&quot; value=&quot;328&quot;/&gt;&lt;/object&gt;&lt;object type=&quot;3&quot; unique_id=&quot;10044&quot;&gt;&lt;property id=&quot;20148&quot; value=&quot;5&quot;/&gt;&lt;property id=&quot;20300&quot; value=&quot;Slide 41 - &amp;quot;ACO Program &amp;#x0D;&amp;#x0A;&amp;amp; Annual Reconciliation Timeline&amp;quot;&quot;/&gt;&lt;property id=&quot;20307&quot; value=&quot;329&quot;/&gt;&lt;/object&gt;&lt;object type=&quot;3&quot; unique_id=&quot;10045&quot;&gt;&lt;property id=&quot;20148&quot; value=&quot;5&quot;/&gt;&lt;property id=&quot;20300&quot; value=&quot;Slide 42 - &amp;quot;Questions?&amp;quot;&quot;/&gt;&lt;property id=&quot;20307&quot; value=&quot;306&quot;/&gt;&lt;/object&gt;&lt;/object&gt;&lt;/object&gt;&lt;/database&gt;"/>
  <p:tag name="SECTOMILLISECCONVERTED" val="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8202</TotalTime>
  <Words>1386</Words>
  <Application>Microsoft Office PowerPoint</Application>
  <PresentationFormat>On-screen Show (4:3)</PresentationFormat>
  <Paragraphs>177</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Medicare Shared Savings Program</vt:lpstr>
      <vt:lpstr>Overview</vt:lpstr>
      <vt:lpstr>ACO Vision</vt:lpstr>
      <vt:lpstr>CMS’s ACO Strategy: Creating Multiple Pathways with Constant Learning and Improving</vt:lpstr>
      <vt:lpstr>Operating Principles</vt:lpstr>
      <vt:lpstr>Proposed vs. Final Rule</vt:lpstr>
      <vt:lpstr>Proposed vs. Final Rule</vt:lpstr>
      <vt:lpstr>Proposed vs. Final Rule</vt:lpstr>
      <vt:lpstr>Proposed vs. Final Rule</vt:lpstr>
      <vt:lpstr>Proposed vs. Final Rule</vt:lpstr>
      <vt:lpstr>Proposed vs. Final Rule</vt:lpstr>
      <vt:lpstr>Proposed vs. Final Rule</vt:lpstr>
      <vt:lpstr>Questions?</vt:lpstr>
      <vt:lpstr>Appendix: Financial Model</vt:lpstr>
      <vt:lpstr>Appendix: Financial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 DVC</dc:creator>
  <cp:lastModifiedBy>dsamuels</cp:lastModifiedBy>
  <cp:revision>690</cp:revision>
  <dcterms:created xsi:type="dcterms:W3CDTF">2011-03-28T15:41:32Z</dcterms:created>
  <dcterms:modified xsi:type="dcterms:W3CDTF">2011-11-10T19:24:03Z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-713023036</vt:i4>
  </property>
  <property fmtid="{D5CDD505-2E9C-101B-9397-08002B2CF9AE}" pid="4" name="_EmailSubject">
    <vt:lpwstr>Tomorrow</vt:lpwstr>
  </property>
  <property fmtid="{D5CDD505-2E9C-101B-9397-08002B2CF9AE}" pid="5" name="_AuthorEmail">
    <vt:lpwstr>Amy.Larrick@cms.hhs.gov</vt:lpwstr>
  </property>
  <property fmtid="{D5CDD505-2E9C-101B-9397-08002B2CF9AE}" pid="6" name="_AuthorEmailDisplayName">
    <vt:lpwstr>Larrick, Amy (CMS/CM)</vt:lpwstr>
  </property>
  <property fmtid="{D5CDD505-2E9C-101B-9397-08002B2CF9AE}" pid="7" name="_PreviousAdHocReviewCycleID">
    <vt:i4>-827190906</vt:i4>
  </property>
</Properties>
</file>