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936" r:id="rId2"/>
    <p:sldId id="1064" r:id="rId3"/>
    <p:sldId id="1048" r:id="rId4"/>
    <p:sldId id="1093" r:id="rId5"/>
    <p:sldId id="1114" r:id="rId6"/>
    <p:sldId id="1113" r:id="rId7"/>
    <p:sldId id="1107" r:id="rId8"/>
    <p:sldId id="1127" r:id="rId9"/>
    <p:sldId id="1126" r:id="rId10"/>
    <p:sldId id="1125" r:id="rId11"/>
    <p:sldId id="1124" r:id="rId12"/>
    <p:sldId id="1115" r:id="rId13"/>
    <p:sldId id="1116" r:id="rId14"/>
    <p:sldId id="1117" r:id="rId15"/>
    <p:sldId id="1118" r:id="rId16"/>
    <p:sldId id="1119" r:id="rId17"/>
    <p:sldId id="1120" r:id="rId18"/>
    <p:sldId id="1121" r:id="rId19"/>
    <p:sldId id="1122" r:id="rId20"/>
    <p:sldId id="1123" r:id="rId21"/>
    <p:sldId id="1105" r:id="rId22"/>
  </p:sldIdLst>
  <p:sldSz cx="9144000" cy="6858000" type="screen4x3"/>
  <p:notesSz cx="7077075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00"/>
    <a:srgbClr val="52AEEC"/>
    <a:srgbClr val="25408B"/>
    <a:srgbClr val="7A0000"/>
    <a:srgbClr val="B3A2C7"/>
    <a:srgbClr val="CC3300"/>
    <a:srgbClr val="006600"/>
    <a:srgbClr val="313193"/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3" autoAdjust="0"/>
    <p:restoredTop sz="99699" autoAdjust="0"/>
  </p:normalViewPr>
  <p:slideViewPr>
    <p:cSldViewPr>
      <p:cViewPr varScale="1">
        <p:scale>
          <a:sx n="84" d="100"/>
          <a:sy n="84" d="100"/>
        </p:scale>
        <p:origin x="-258" y="-78"/>
      </p:cViewPr>
      <p:guideLst>
        <p:guide orient="horz" pos="1584"/>
        <p:guide pos="816"/>
        <p:guide pos="4992"/>
        <p:guide pos="1008"/>
        <p:guide pos="1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80" d="100"/>
          <a:sy n="80" d="100"/>
        </p:scale>
        <p:origin x="-1236" y="1398"/>
      </p:cViewPr>
      <p:guideLst>
        <p:guide orient="horz" pos="2967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t" anchorCtr="0" compatLnSpc="1">
            <a:prstTxWarp prst="textNoShape">
              <a:avLst/>
            </a:prstTxWarp>
          </a:bodyPr>
          <a:lstStyle>
            <a:lvl1pPr algn="l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0025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t" anchorCtr="0" compatLnSpc="1">
            <a:prstTxWarp prst="textNoShape">
              <a:avLst/>
            </a:prstTxWarp>
          </a:bodyPr>
          <a:lstStyle>
            <a:lvl1pPr algn="r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738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b" anchorCtr="0" compatLnSpc="1">
            <a:prstTxWarp prst="textNoShape">
              <a:avLst/>
            </a:prstTxWarp>
          </a:bodyPr>
          <a:lstStyle>
            <a:lvl1pPr algn="l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0025" y="8948738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b" anchorCtr="0" compatLnSpc="1">
            <a:prstTxWarp prst="textNoShape">
              <a:avLst/>
            </a:prstTxWarp>
          </a:bodyPr>
          <a:lstStyle>
            <a:lvl1pPr algn="r" defTabSz="938165">
              <a:defRPr sz="1200"/>
            </a:lvl1pPr>
          </a:lstStyle>
          <a:p>
            <a:pPr>
              <a:defRPr/>
            </a:pPr>
            <a:fld id="{CFA9D945-5CDC-4C84-87F1-3E114F6EB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t" anchorCtr="0" compatLnSpc="1">
            <a:prstTxWarp prst="textNoShape">
              <a:avLst/>
            </a:prstTxWarp>
          </a:bodyPr>
          <a:lstStyle>
            <a:lvl1pPr algn="l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t" anchorCtr="0" compatLnSpc="1">
            <a:prstTxWarp prst="textNoShape">
              <a:avLst/>
            </a:prstTxWarp>
          </a:bodyPr>
          <a:lstStyle>
            <a:lvl1pPr algn="r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6438"/>
            <a:ext cx="4708525" cy="3532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475163"/>
            <a:ext cx="5661025" cy="423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4715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b" anchorCtr="0" compatLnSpc="1">
            <a:prstTxWarp prst="textNoShape">
              <a:avLst/>
            </a:prstTxWarp>
          </a:bodyPr>
          <a:lstStyle>
            <a:lvl1pPr algn="l" defTabSz="93816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947150"/>
            <a:ext cx="306705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97" tIns="46900" rIns="93797" bIns="46900" numCol="1" anchor="b" anchorCtr="0" compatLnSpc="1">
            <a:prstTxWarp prst="textNoShape">
              <a:avLst/>
            </a:prstTxWarp>
          </a:bodyPr>
          <a:lstStyle>
            <a:lvl1pPr algn="r" defTabSz="938165">
              <a:defRPr sz="1200"/>
            </a:lvl1pPr>
          </a:lstStyle>
          <a:p>
            <a:pPr>
              <a:defRPr/>
            </a:pPr>
            <a:fld id="{2DE203B1-698E-4EB1-849F-500070E2C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2F1DB4B2-30E3-4466-A749-4FD7BE08662B}" type="slidenum">
              <a:rPr lang="en-US" smtClean="0"/>
              <a:pPr defTabSz="936625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Hospitals in Pursuit of Excellence (HPOE) is informed by and also informs the AHA’s advocacy work and our long-term system reform (Health for Life).</a:t>
            </a:r>
          </a:p>
          <a:p>
            <a:endParaRPr lang="en-US" smtClean="0"/>
          </a:p>
          <a:p>
            <a:r>
              <a:rPr lang="en-US" smtClean="0"/>
              <a:t>HPOE is one of our 3 legs for AHA as it relates to our overall mission.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CC4E338F-838F-4ACB-AD91-277FC2DC924B}" type="slidenum">
              <a:rPr lang="en-US" smtClean="0"/>
              <a:pPr defTabSz="936625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HPOE  is the AHA strategy for accelerating performance improvement.</a:t>
            </a:r>
          </a:p>
          <a:p>
            <a:endParaRPr lang="en-US" smtClean="0"/>
          </a:p>
          <a:p>
            <a:r>
              <a:rPr lang="en-US" smtClean="0"/>
              <a:t>HPOE started by initially focusing on 4 topics: (preventing infections, harm, medication safety and patient flow).</a:t>
            </a:r>
          </a:p>
          <a:p>
            <a:endParaRPr lang="en-US" smtClean="0"/>
          </a:p>
          <a:p>
            <a:r>
              <a:rPr lang="en-US" smtClean="0"/>
              <a:t>In the last few months HPOE added 2 more topics: care coordination and implementing HIT.</a:t>
            </a:r>
          </a:p>
          <a:p>
            <a:endParaRPr lang="en-US" smtClean="0"/>
          </a:p>
          <a:p>
            <a:r>
              <a:rPr lang="en-US" smtClean="0"/>
              <a:t>The next topic for HPOE is improving efficiency.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2320282D-4A40-4274-82E8-9432C7320704}" type="slidenum">
              <a:rPr lang="en-US" smtClean="0"/>
              <a:pPr defTabSz="936625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HPOE  is the AHA strategy for accelerating performance improvement.</a:t>
            </a:r>
          </a:p>
          <a:p>
            <a:endParaRPr lang="en-US" smtClean="0"/>
          </a:p>
          <a:p>
            <a:r>
              <a:rPr lang="en-US" smtClean="0"/>
              <a:t>HPOE started by initially focusing on 4 topics: (preventing infections, harm, medication safety and patient flow).</a:t>
            </a:r>
          </a:p>
          <a:p>
            <a:endParaRPr lang="en-US" smtClean="0"/>
          </a:p>
          <a:p>
            <a:r>
              <a:rPr lang="en-US" smtClean="0"/>
              <a:t>In the last few months HPOE added 2 more topics: care coordination and implementing HIT.</a:t>
            </a:r>
          </a:p>
          <a:p>
            <a:endParaRPr lang="en-US" smtClean="0"/>
          </a:p>
          <a:p>
            <a:r>
              <a:rPr lang="en-US" smtClean="0"/>
              <a:t>The next topic for HPOE is improving efficiency.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4BF4DCB2-3153-4481-A439-F1C234B73130}" type="slidenum">
              <a:rPr lang="en-US" smtClean="0"/>
              <a:pPr defTabSz="936625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HPOE  is the AHA strategy for accelerating performance improvement.</a:t>
            </a:r>
          </a:p>
          <a:p>
            <a:endParaRPr lang="en-US" smtClean="0"/>
          </a:p>
          <a:p>
            <a:r>
              <a:rPr lang="en-US" smtClean="0"/>
              <a:t>HPOE started by initially focusing on 4 topics: (preventing infections, harm, medication safety and patient flow).</a:t>
            </a:r>
          </a:p>
          <a:p>
            <a:endParaRPr lang="en-US" smtClean="0"/>
          </a:p>
          <a:p>
            <a:r>
              <a:rPr lang="en-US" smtClean="0"/>
              <a:t>In the last few months HPOE added 2 more topics: care coordination and implementing HIT.</a:t>
            </a:r>
          </a:p>
          <a:p>
            <a:endParaRPr lang="en-US" smtClean="0"/>
          </a:p>
          <a:p>
            <a:r>
              <a:rPr lang="en-US" smtClean="0"/>
              <a:t>The next topic for HPOE is improving efficiency.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DCD905AA-5958-4576-B276-C7843B62591A}" type="slidenum">
              <a:rPr lang="en-US" smtClean="0"/>
              <a:pPr defTabSz="936625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Hospitals in Pursuit of Excellence (HPOE) is informed by and also informs the AHA’s advocacy work and our long-term system reform (Health for Life).</a:t>
            </a:r>
          </a:p>
          <a:p>
            <a:endParaRPr lang="en-US" smtClean="0"/>
          </a:p>
          <a:p>
            <a:r>
              <a:rPr lang="en-US" smtClean="0"/>
              <a:t>HPOE is one of our 3 legs for AHA as it relates to our overall mission.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6625"/>
            <a:fld id="{743F79B2-CDD6-454F-B169-D36A6F3DF9C1}" type="slidenum">
              <a:rPr lang="en-US" smtClean="0"/>
              <a:pPr defTabSz="936625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7"/>
          <p:cNvSpPr>
            <a:spLocks noChangeArrowheads="1"/>
          </p:cNvSpPr>
          <p:nvPr userDrawn="1"/>
        </p:nvSpPr>
        <p:spPr bwMode="auto">
          <a:xfrm>
            <a:off x="0" y="1066800"/>
            <a:ext cx="685800" cy="5791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28" descr="AHA_ppt A Reverse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295400"/>
            <a:ext cx="46323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C2D83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30"/>
          <p:cNvSpPr>
            <a:spLocks noChangeArrowheads="1"/>
          </p:cNvSpPr>
          <p:nvPr userDrawn="1"/>
        </p:nvSpPr>
        <p:spPr bwMode="auto">
          <a:xfrm>
            <a:off x="0" y="914400"/>
            <a:ext cx="685800" cy="59436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>
              <a:solidFill>
                <a:srgbClr val="CCCCCC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9363" y="4572000"/>
            <a:ext cx="5681662" cy="914400"/>
          </a:xfrm>
        </p:spPr>
        <p:txBody>
          <a:bodyPr/>
          <a:lstStyle>
            <a:lvl1pPr>
              <a:defRPr sz="3200">
                <a:solidFill>
                  <a:srgbClr val="00009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562600"/>
            <a:ext cx="5672138" cy="609600"/>
          </a:xfrm>
        </p:spPr>
        <p:txBody>
          <a:bodyPr/>
          <a:lstStyle>
            <a:lvl1pPr marL="0" indent="0">
              <a:buFontTx/>
              <a:buNone/>
              <a:defRPr sz="2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7A1AF-2ECB-4028-9D02-073125480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6838" y="0"/>
            <a:ext cx="1868487" cy="5497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0"/>
            <a:ext cx="5456238" cy="5497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297D6-2480-4BFB-968D-911A18767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477125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219200"/>
            <a:ext cx="7188200" cy="427831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A720B-F426-42FF-8BF2-FE38E97C5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994E85-B2D7-4812-AAA4-CEE7C4829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F810F-BCE9-4A00-8FD9-47E0A115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B749D-AF5B-4FDB-8D33-6B88288FA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517900" cy="4278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219200"/>
            <a:ext cx="3517900" cy="4278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49AB2-E5F5-4045-8726-0A2C95E867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221F7-1EF7-475A-9862-AF80261B2A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1E71A-3E4F-421C-9D8A-E7187B6B3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5F01-69D7-4CB6-BD9F-FDB12A80D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BF482-BC86-4D9F-B1F9-7361A433E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0EBE9-C84B-4C7A-B68D-E90F924FC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0C2D83"/>
          </a:solidFill>
          <a:ln w="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914400"/>
            <a:ext cx="685800" cy="5943600"/>
          </a:xfrm>
          <a:prstGeom prst="rect">
            <a:avLst/>
          </a:prstGeom>
          <a:solidFill>
            <a:srgbClr val="CCCCC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1800">
              <a:solidFill>
                <a:srgbClr val="CCCCCC"/>
              </a:solidFill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0"/>
            <a:ext cx="74771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219200"/>
            <a:ext cx="7188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level20</a:t>
            </a:r>
          </a:p>
          <a:p>
            <a:pPr lvl="4"/>
            <a:endParaRPr lang="en-US" smtClean="0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72FEB02-A072-481B-90F9-FE90CE7A3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9200" y="4103400"/>
            <a:ext cx="71627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sz="4400" b="1" dirty="0" smtClean="0">
                <a:solidFill>
                  <a:schemeClr val="tx2"/>
                </a:solidFill>
                <a:latin typeface="Tw Cen MT" pitchFamily="34" charset="0"/>
              </a:rPr>
              <a:t>Hospitals and Care Systems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4400" b="1" dirty="0" smtClean="0">
                <a:solidFill>
                  <a:schemeClr val="tx2"/>
                </a:solidFill>
                <a:latin typeface="Tw Cen MT" pitchFamily="34" charset="0"/>
              </a:rPr>
              <a:t>of the Future</a:t>
            </a:r>
          </a:p>
          <a:p>
            <a:pPr algn="ctr">
              <a:spcAft>
                <a:spcPts val="600"/>
              </a:spcAft>
              <a:defRPr/>
            </a:pPr>
            <a:endParaRPr lang="en-US" sz="1200" dirty="0">
              <a:latin typeface="Tw Cen MT" pitchFamily="34" charset="0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sz="2000" b="1" dirty="0" smtClean="0">
                <a:latin typeface="Tw Cen MT" pitchFamily="34" charset="0"/>
              </a:rPr>
              <a:t>2011 </a:t>
            </a:r>
            <a:r>
              <a:rPr lang="en-US" sz="2000" b="1" dirty="0">
                <a:latin typeface="Tw Cen MT" pitchFamily="34" charset="0"/>
              </a:rPr>
              <a:t>AHA </a:t>
            </a:r>
            <a:r>
              <a:rPr lang="en-US" sz="2000" b="1" dirty="0" smtClean="0">
                <a:latin typeface="Tw Cen MT" pitchFamily="34" charset="0"/>
              </a:rPr>
              <a:t>Committee on Performance Improvement Report</a:t>
            </a:r>
          </a:p>
          <a:p>
            <a:pPr algn="ctr">
              <a:spcAft>
                <a:spcPts val="600"/>
              </a:spcAft>
              <a:defRPr/>
            </a:pPr>
            <a:r>
              <a:rPr lang="en-US" sz="2000" i="1" dirty="0" smtClean="0">
                <a:latin typeface="Tw Cen MT" pitchFamily="34" charset="0"/>
              </a:rPr>
              <a:t>September 2011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6611779"/>
            <a:ext cx="281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© 2011 </a:t>
            </a:r>
            <a:r>
              <a:rPr lang="en-US" sz="1000" dirty="0" smtClean="0">
                <a:solidFill>
                  <a:schemeClr val="tx2"/>
                </a:solidFill>
              </a:rPr>
              <a:t>American Hospital Association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AutoShape 10"/>
          <p:cNvCxnSpPr>
            <a:cxnSpLocks noChangeShapeType="1"/>
          </p:cNvCxnSpPr>
          <p:nvPr/>
        </p:nvCxnSpPr>
        <p:spPr bwMode="auto">
          <a:xfrm rot="10800000" flipV="1">
            <a:off x="1066800" y="1600200"/>
            <a:ext cx="6705600" cy="5105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B3A2C7"/>
            </a:solidFill>
            <a:round/>
            <a:headEnd/>
            <a:tailEnd/>
          </a:ln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200" b="1" dirty="0" smtClean="0">
                <a:latin typeface="Tw Cen MT" pitchFamily="34" charset="0"/>
              </a:rPr>
              <a:t>Use Second-Curve Metrics to Measure Success</a:t>
            </a:r>
            <a:r>
              <a:rPr lang="en-US" sz="3200" b="1" dirty="0" smtClean="0">
                <a:solidFill>
                  <a:srgbClr val="52AEEC"/>
                </a:solidFill>
                <a:latin typeface="Tw Cen MT" pitchFamily="34" charset="0"/>
              </a:rPr>
              <a:t> </a:t>
            </a:r>
            <a:r>
              <a:rPr lang="en-US" sz="3200" b="1" dirty="0" smtClean="0">
                <a:latin typeface="Tw Cen MT" pitchFamily="34" charset="0"/>
              </a:rPr>
              <a:t>in</a:t>
            </a:r>
            <a:r>
              <a:rPr lang="en-US" sz="3200" b="1" dirty="0" smtClean="0">
                <a:solidFill>
                  <a:srgbClr val="52AEEC"/>
                </a:solidFill>
                <a:latin typeface="Tw Cen MT" pitchFamily="34" charset="0"/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  <a:latin typeface="Tw Cen MT" pitchFamily="34" charset="0"/>
              </a:rPr>
              <a:t>Efficiency</a:t>
            </a:r>
            <a:endParaRPr lang="en-US" sz="3200" dirty="0" smtClean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2546867" y="5530333"/>
            <a:ext cx="1981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25408B"/>
                </a:solidFill>
                <a:latin typeface="Calibri" pitchFamily="34" charset="0"/>
              </a:rPr>
              <a:t>First-Curve Metrics</a:t>
            </a:r>
            <a:endParaRPr lang="en-US" sz="1800" b="1" dirty="0">
              <a:solidFill>
                <a:srgbClr val="25408B"/>
              </a:solidFill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18467" y="2634733"/>
            <a:ext cx="2285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Second-Curve Metrics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257800" y="1828800"/>
            <a:ext cx="2971800" cy="1931298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Expense per episode of care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Shared savings or financial gains from performance-based contracts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Targeted cost reduction goals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Management to Medicare margin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6800" y="4953000"/>
            <a:ext cx="2209800" cy="1692771"/>
          </a:xfrm>
          <a:prstGeom prst="rect">
            <a:avLst/>
          </a:prstGeom>
          <a:noFill/>
          <a:ln w="28575">
            <a:solidFill>
              <a:srgbClr val="25408B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Staffing ratios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Cost per inpatient stay (med/</a:t>
            </a:r>
            <a:r>
              <a:rPr lang="en-US" sz="1600" dirty="0" err="1" smtClean="0"/>
              <a:t>surg</a:t>
            </a:r>
            <a:r>
              <a:rPr lang="en-US" sz="1600" dirty="0" smtClean="0"/>
              <a:t>)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Operating margin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/>
              <a:t>Length of stay</a:t>
            </a:r>
          </a:p>
          <a:p>
            <a:pPr marL="112713" indent="-112713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914400" y="914400"/>
            <a:ext cx="7848600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Improving Efficiency through Productivity and Financial Management</a:t>
            </a:r>
            <a:endParaRPr lang="en-US" sz="2800" b="1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066800" y="6705600"/>
            <a:ext cx="7467600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-1409700" y="4229100"/>
            <a:ext cx="4953794" cy="79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2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AutoShape 10"/>
          <p:cNvCxnSpPr>
            <a:cxnSpLocks noChangeShapeType="1"/>
          </p:cNvCxnSpPr>
          <p:nvPr/>
        </p:nvCxnSpPr>
        <p:spPr bwMode="auto">
          <a:xfrm rot="10800000" flipV="1">
            <a:off x="1219200" y="1600200"/>
            <a:ext cx="6705600" cy="5105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B3A2C7"/>
            </a:solidFill>
            <a:round/>
            <a:headEnd/>
            <a:tailEnd/>
          </a:ln>
        </p:spPr>
      </p:cxn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382000" cy="914400"/>
          </a:xfrm>
        </p:spPr>
        <p:txBody>
          <a:bodyPr/>
          <a:lstStyle/>
          <a:p>
            <a:r>
              <a:rPr lang="en-US" sz="3200" b="1" dirty="0" smtClean="0">
                <a:latin typeface="Tw Cen MT" pitchFamily="34" charset="0"/>
              </a:rPr>
              <a:t>Use Second-Curve Metrics to Measure Success in </a:t>
            </a:r>
            <a:r>
              <a:rPr lang="en-US" sz="3200" b="1" dirty="0" smtClean="0">
                <a:solidFill>
                  <a:srgbClr val="FFFF00"/>
                </a:solidFill>
                <a:latin typeface="Tw Cen MT" pitchFamily="34" charset="0"/>
              </a:rPr>
              <a:t>Integrated IT</a:t>
            </a:r>
            <a:endParaRPr lang="en-US" sz="3200" dirty="0" smtClean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5400000">
            <a:off x="3156467" y="5606535"/>
            <a:ext cx="1981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25408B"/>
                </a:solidFill>
                <a:latin typeface="Calibri" pitchFamily="34" charset="0"/>
              </a:rPr>
              <a:t>First-Curve Metrics</a:t>
            </a:r>
            <a:endParaRPr lang="en-US" sz="1800" b="1" dirty="0">
              <a:solidFill>
                <a:srgbClr val="25408B"/>
              </a:solidFill>
              <a:latin typeface="Calibri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3956566" y="26728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Second-Curve Metrics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10200" y="1524000"/>
            <a:ext cx="3124200" cy="274690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Integrated data warehouse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Lag time between analysis and availability of results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Understanding of population disease patterns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Use of health information across care continuum and community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Real-time information exchange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Active use of patient health records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19200" y="4800600"/>
            <a:ext cx="2743200" cy="1900520"/>
          </a:xfrm>
          <a:prstGeom prst="rect">
            <a:avLst/>
          </a:prstGeom>
          <a:noFill/>
          <a:ln w="28575">
            <a:solidFill>
              <a:srgbClr val="25408B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health information technology systems implemented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Data extracted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Information exchange across providers</a:t>
            </a:r>
          </a:p>
          <a:p>
            <a:pPr marL="112713" indent="-112713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914400" y="990600"/>
            <a:ext cx="7848600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Developing Integrated Information Systems</a:t>
            </a:r>
            <a:endParaRPr lang="en-US" sz="2800" b="1" dirty="0">
              <a:latin typeface="Calibri" pitchFamily="34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1219200" y="6705600"/>
            <a:ext cx="7391400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rot="5400000" flipH="1" flipV="1">
            <a:off x="-1257300" y="4229100"/>
            <a:ext cx="4953794" cy="79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2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b="1" dirty="0" smtClean="0">
                <a:latin typeface="Tw Cen MT" pitchFamily="34" charset="0"/>
              </a:rPr>
              <a:t>Strategic Progress at Our Organization</a:t>
            </a:r>
            <a:endParaRPr lang="en-US" sz="3600" b="1" dirty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2385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199" y="1340025"/>
          <a:ext cx="8153402" cy="4542488"/>
        </p:xfrm>
        <a:graphic>
          <a:graphicData uri="http://schemas.openxmlformats.org/drawingml/2006/table">
            <a:tbl>
              <a:tblPr/>
              <a:tblGrid>
                <a:gridCol w="2590801"/>
                <a:gridCol w="1163283"/>
                <a:gridCol w="4399318"/>
              </a:tblGrid>
              <a:tr h="34587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rgbClr val="CC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Priority</a:t>
                      </a:r>
                      <a:r>
                        <a:rPr lang="en-US" sz="2000" b="1" baseline="0" dirty="0" smtClean="0">
                          <a:solidFill>
                            <a:srgbClr val="CC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Strategy</a:t>
                      </a:r>
                      <a:endParaRPr lang="en-US" sz="2000" b="1" dirty="0">
                        <a:solidFill>
                          <a:srgbClr val="CC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C0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en-US" sz="2000" b="1" i="1" u="sng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OUR</a:t>
                      </a:r>
                      <a:r>
                        <a:rPr lang="en-US" sz="2000" b="1" i="1" u="sng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HOSPITAL’S 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Actions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35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Aligning hospitals, physicians, and other providers across the care continuum </a:t>
                      </a:r>
                      <a:endParaRPr lang="en-US" sz="1800" dirty="0">
                        <a:solidFill>
                          <a:srgbClr val="000099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Enter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actions taken by your organization to reach this strategy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43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000099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89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99"/>
                          </a:solidFill>
                          <a:latin typeface="+mj-lt"/>
                          <a:ea typeface="Calibri"/>
                          <a:cs typeface="Times New Roman"/>
                        </a:rPr>
                        <a:t>Utilizing evidence-based practices to improve quality and patient safety </a:t>
                      </a:r>
                      <a:endParaRPr lang="en-US" sz="1600" dirty="0">
                        <a:solidFill>
                          <a:srgbClr val="000099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Enter</a:t>
                      </a:r>
                      <a:r>
                        <a:rPr lang="en-US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Times New Roman"/>
                        </a:rPr>
                        <a:t> actions taken by your organization to reach this strategy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600" baseline="0" dirty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en-US" sz="1600" baseline="0" dirty="0" smtClean="0">
                        <a:latin typeface="+mj-lt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600" baseline="0" dirty="0" smtClean="0"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Right Arrow 9"/>
          <p:cNvSpPr/>
          <p:nvPr/>
        </p:nvSpPr>
        <p:spPr bwMode="auto">
          <a:xfrm>
            <a:off x="3657600" y="2362200"/>
            <a:ext cx="838200" cy="609600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3657600" y="4343400"/>
            <a:ext cx="838200" cy="609600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8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b="1" dirty="0" smtClean="0">
                <a:latin typeface="Tw Cen MT" pitchFamily="34" charset="0"/>
              </a:rPr>
              <a:t>Strategic Progress at Our Organization</a:t>
            </a:r>
            <a:endParaRPr lang="en-US" sz="3600" b="1" dirty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38199" y="1340025"/>
          <a:ext cx="8153402" cy="4722448"/>
        </p:xfrm>
        <a:graphic>
          <a:graphicData uri="http://schemas.openxmlformats.org/drawingml/2006/table">
            <a:tbl>
              <a:tblPr/>
              <a:tblGrid>
                <a:gridCol w="2590801"/>
                <a:gridCol w="1163283"/>
                <a:gridCol w="4399318"/>
              </a:tblGrid>
              <a:tr h="34587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 smtClean="0">
                          <a:solidFill>
                            <a:srgbClr val="CC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Priority</a:t>
                      </a:r>
                      <a:r>
                        <a:rPr lang="en-US" sz="2000" b="1" baseline="0" dirty="0" smtClean="0">
                          <a:solidFill>
                            <a:srgbClr val="CC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Strategy</a:t>
                      </a:r>
                      <a:endParaRPr lang="en-US" sz="2000" b="1" dirty="0">
                        <a:solidFill>
                          <a:srgbClr val="CC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None/>
                        <a:tabLst>
                          <a:tab pos="457200" algn="l"/>
                        </a:tabLst>
                      </a:pPr>
                      <a:r>
                        <a:rPr lang="en-US" sz="2000" b="1" i="1" u="sng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OUR</a:t>
                      </a:r>
                      <a:r>
                        <a:rPr lang="en-US" sz="2000" b="1" i="1" u="sng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HOSPITAL’S </a:t>
                      </a:r>
                      <a:r>
                        <a:rPr lang="en-US" sz="20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Actions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35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Improving efficiency through productivity and financial management </a:t>
                      </a:r>
                      <a:endParaRPr lang="en-US" sz="1800" kern="1200" dirty="0">
                        <a:solidFill>
                          <a:srgbClr val="000099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Enter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actions taken by your organization to reach this strategy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4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000099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  <a:tabLst>
                          <a:tab pos="457200" algn="l"/>
                        </a:tabLst>
                      </a:pPr>
                      <a:endParaRPr lang="en-US" sz="160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893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kern="1200" dirty="0" smtClean="0">
                          <a:solidFill>
                            <a:srgbClr val="000099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Developing integrated information systems </a:t>
                      </a:r>
                      <a:endParaRPr lang="en-US" sz="1800" kern="1200" dirty="0">
                        <a:solidFill>
                          <a:srgbClr val="000099"/>
                        </a:solidFill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600" dirty="0">
                        <a:solidFill>
                          <a:srgbClr val="CC0000"/>
                        </a:solidFill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Enter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Calibri"/>
                          <a:cs typeface="Times New Roman"/>
                        </a:rPr>
                        <a:t> actions taken by your organization to reach this strategy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baseline="0" dirty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  <a:endParaRPr lang="en-US" sz="1800" baseline="0" dirty="0" smtClean="0"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marL="225425" marR="0" lvl="0" indent="-22542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Char char="ü"/>
                        <a:tabLst>
                          <a:tab pos="457200" algn="l"/>
                        </a:tabLst>
                      </a:pPr>
                      <a:r>
                        <a:rPr lang="en-US" sz="1800" baseline="0" dirty="0" smtClean="0">
                          <a:latin typeface="Calibri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76475" marR="76475" marT="38237" marB="382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3657600" y="2362200"/>
            <a:ext cx="838200" cy="609600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3657600" y="4343400"/>
            <a:ext cx="838200" cy="609600"/>
          </a:xfrm>
          <a:prstGeom prst="righ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1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Care Models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990600"/>
            <a:ext cx="7315200" cy="954107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Times New Roman"/>
              </a:rPr>
              <a:t>Designing and Implementing Patient-Centered, Clinically Integrated Models of Care </a:t>
            </a:r>
            <a:endParaRPr lang="en-US" sz="2800" b="1" dirty="0">
              <a:latin typeface="Calibri" pitchFamily="34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362200"/>
            <a:ext cx="7315200" cy="3031599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Have we developed a clear and compelling approach to clinician alignment and integration for our marketplace?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Are we developing sufficient capabilities to measure, manage, and improve the quality and efficiency of patient care across the continuum of care?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How are we assimilating best practices into clinical medicine?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Can we play a role in improving overall population health?</a:t>
            </a:r>
            <a:endParaRPr lang="en-US" sz="22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0574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Leadership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523220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Times New Roman"/>
              </a:rPr>
              <a:t>Creating Accountable Governance &amp; Leadership</a:t>
            </a:r>
            <a:endParaRPr lang="en-US" sz="2800" b="1" dirty="0">
              <a:latin typeface="Calibri" pitchFamily="34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981200"/>
            <a:ext cx="7315200" cy="4601260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100" dirty="0" smtClean="0">
                <a:latin typeface="Calibri" pitchFamily="34" charset="0"/>
                <a:ea typeface="Calibri"/>
                <a:cs typeface="Times New Roman"/>
              </a:rPr>
              <a:t>Does the board understand the strategy to move toward the second curve? Can they assess the unique balance of risks and rewards?  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100" dirty="0" smtClean="0">
                <a:latin typeface="Calibri" pitchFamily="34" charset="0"/>
                <a:ea typeface="Calibri"/>
                <a:cs typeface="Times New Roman"/>
              </a:rPr>
              <a:t>Has the board streamlined its structure and responsibilities to reflect the vision of an integrated, accountable system? 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100" dirty="0" smtClean="0">
                <a:latin typeface="Calibri" pitchFamily="34" charset="0"/>
                <a:ea typeface="Calibri"/>
                <a:cs typeface="Times New Roman"/>
              </a:rPr>
              <a:t>Does the board have an explicit succession planning process in place select and develop leaders with the right attributes?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100" dirty="0" smtClean="0">
                <a:latin typeface="Calibri" pitchFamily="34" charset="0"/>
                <a:ea typeface="Calibri"/>
                <a:cs typeface="Times New Roman"/>
              </a:rPr>
              <a:t>Does physician engagement in governance and management reflect their emerging roles as economic and clinical partners?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100" dirty="0" smtClean="0">
                <a:latin typeface="Calibri" pitchFamily="34" charset="0"/>
                <a:ea typeface="Calibri"/>
                <a:cs typeface="Times New Roman"/>
              </a:rPr>
              <a:t>Is there increased transparency through communication of outcome, financial, and community- benefit data                               both internally and externally?</a:t>
            </a:r>
            <a:endParaRPr lang="en-US" sz="21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676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Strategic Planning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523220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Arial" pitchFamily="34" charset="0"/>
              </a:rPr>
              <a:t>Strategic Planning in an Unstable Environment</a:t>
            </a:r>
            <a:endParaRPr lang="en-US" sz="2800" b="1" dirty="0">
              <a:latin typeface="Calibri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905000"/>
            <a:ext cx="7315200" cy="4939814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Do we have a clear, compelling vision for the second curve?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How quickly should we move toward value-based care delivery, when financial incentives still favor volume?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What is the necessary mix of inpatient beds, ambulatory facilities, providers, and technology to meet future demand? 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What scale of our organization is sustainable in the future? 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Should our organization explore new strategic partnerships? What partner meets our needs while matching our mission? 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Are we utilizing scenario-based planning techniques to monitor key changes and making adjustments?  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Do we assess the health needs of our community?  Do we work with partners to improve access?</a:t>
            </a:r>
          </a:p>
          <a:p>
            <a:pPr marL="34290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Have we examined our mission to determine if we can financially sustain high quality in </a:t>
            </a:r>
            <a:r>
              <a:rPr lang="en-US" sz="2000" i="1" dirty="0" smtClean="0">
                <a:latin typeface="Calibri" pitchFamily="34" charset="0"/>
                <a:ea typeface="Calibri"/>
                <a:cs typeface="Arial" pitchFamily="34" charset="0"/>
              </a:rPr>
              <a:t>all </a:t>
            </a:r>
            <a:r>
              <a:rPr lang="en-US" sz="2000" dirty="0" smtClean="0">
                <a:latin typeface="Calibri" pitchFamily="34" charset="0"/>
                <a:ea typeface="Calibri"/>
                <a:cs typeface="Arial" pitchFamily="34" charset="0"/>
              </a:rPr>
              <a:t>of our services?</a:t>
            </a:r>
            <a:endParaRPr lang="en-US" sz="2000" dirty="0">
              <a:latin typeface="Calibri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600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Assessment /Discussion Questions</a:t>
            </a:r>
            <a:endParaRPr lang="en-US" sz="1800" b="1" dirty="0">
              <a:solidFill>
                <a:srgbClr val="C00000"/>
              </a:solidFill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477125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Collaboration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523220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60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Arial" pitchFamily="34" charset="0"/>
              </a:rPr>
              <a:t>Facilitating internal and external collaboration</a:t>
            </a:r>
            <a:endParaRPr lang="en-US" sz="2800" b="1" dirty="0">
              <a:latin typeface="Calibri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057400"/>
            <a:ext cx="7315200" cy="2769989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Arial" pitchFamily="34" charset="0"/>
              </a:rPr>
              <a:t>How well are we developing trust within our organization?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Arial" pitchFamily="34" charset="0"/>
              </a:rPr>
              <a:t>What is our desired culture?  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Arial" pitchFamily="34" charset="0"/>
              </a:rPr>
              <a:t>Are our leaders “role models” for a collaborative culture?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Arial" pitchFamily="34" charset="0"/>
              </a:rPr>
              <a:t>Are we considered a valuable partner to physicians                         and other organizations within the community?  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Arial" pitchFamily="34" charset="0"/>
              </a:rPr>
              <a:t>Do we know our partners well enough?                               Do they trust us?</a:t>
            </a:r>
            <a:endParaRPr lang="en-US" sz="2200" dirty="0">
              <a:latin typeface="Calibri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676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477125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Financing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553200"/>
            <a:ext cx="2133600" cy="3048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954107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Calibri"/>
                <a:cs typeface="Times New Roman"/>
              </a:rPr>
              <a:t>Exercising Financial Stewardship and Enterprise Risk Management</a:t>
            </a:r>
            <a:endParaRPr lang="en-US" sz="28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362200"/>
            <a:ext cx="7315200" cy="3708708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How aggressively should we invest in strategic capabilities for which short-term returns are uncertain, such as physician alignment, payment pilot projects, population health management, and evidence-based medicine?  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Can we measure revenues and expenses by each clinical service?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Are we utilizing an annual enterprise risk management assessment?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Have we identified long-term financial goals and a              plan to get there?</a:t>
            </a:r>
            <a:endParaRPr lang="en-US" sz="22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057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b="1" dirty="0" smtClean="0">
                <a:latin typeface="Tw Cen MT" pitchFamily="34" charset="0"/>
              </a:rPr>
              <a:t>Core Competency: </a:t>
            </a:r>
            <a:r>
              <a:rPr lang="en-US" sz="3600" b="1" dirty="0" smtClean="0">
                <a:solidFill>
                  <a:srgbClr val="FFFF00"/>
                </a:solidFill>
                <a:latin typeface="Tw Cen MT" pitchFamily="34" charset="0"/>
              </a:rPr>
              <a:t>Employee Engagement</a:t>
            </a:r>
            <a:endParaRPr lang="en-US" sz="36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066800"/>
            <a:ext cx="7315200" cy="523220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Times New Roman"/>
              </a:rPr>
              <a:t>Engaging Full Employee Potential</a:t>
            </a:r>
            <a:endParaRPr lang="en-US" sz="2800" b="1" dirty="0">
              <a:latin typeface="Calibri" pitchFamily="34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1905000"/>
            <a:ext cx="7315200" cy="2954655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What is our strategy for employee and physician partner engagement?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Are our employee and physician recruitment and retention systems aligned with our strategic direction and desired culture?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Are we a learning organization?  How are we developing the knowledge and skills of physicians, middle managers, employees, and senior executives?</a:t>
            </a:r>
            <a:endParaRPr lang="en-US" sz="22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16002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b="1" dirty="0" smtClean="0">
                <a:latin typeface="Tw Cen MT" pitchFamily="34" charset="0"/>
              </a:rPr>
              <a:t>Hospitals and Care Systems of the Future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B60091A-5D08-4F53-85A6-7CE89AE63F8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Content Placeholder 7"/>
          <p:cNvSpPr>
            <a:spLocks noGrp="1"/>
          </p:cNvSpPr>
          <p:nvPr>
            <p:ph sz="half" idx="2"/>
          </p:nvPr>
        </p:nvSpPr>
        <p:spPr>
          <a:xfrm>
            <a:off x="4876800" y="2362200"/>
            <a:ext cx="4267200" cy="3276600"/>
          </a:xfrm>
        </p:spPr>
        <p:txBody>
          <a:bodyPr/>
          <a:lstStyle/>
          <a:p>
            <a:pPr marL="338138" lvl="1" indent="-225425">
              <a:spcAft>
                <a:spcPts val="600"/>
              </a:spcAft>
            </a:pPr>
            <a:r>
              <a:rPr lang="en-US" sz="2200" b="1" dirty="0" smtClean="0">
                <a:solidFill>
                  <a:schemeClr val="tx1"/>
                </a:solidFill>
                <a:latin typeface="Calibri" pitchFamily="34" charset="0"/>
              </a:rPr>
              <a:t>Must-do strategies to be adopted by all hospitals</a:t>
            </a:r>
          </a:p>
          <a:p>
            <a:pPr marL="338138" lvl="1" indent="0">
              <a:spcAft>
                <a:spcPts val="1200"/>
              </a:spcAft>
              <a:buNone/>
            </a:pPr>
            <a:r>
              <a:rPr lang="en-US" sz="2000" dirty="0" smtClean="0">
                <a:latin typeface="Calibri" pitchFamily="34" charset="0"/>
              </a:rPr>
              <a:t>Second curve metrics measure success of the implemented strategies</a:t>
            </a:r>
          </a:p>
          <a:p>
            <a:pPr marL="338138" lvl="1" indent="-225425">
              <a:spcAft>
                <a:spcPts val="600"/>
              </a:spcAft>
            </a:pPr>
            <a:r>
              <a:rPr lang="en-US" sz="2200" b="1" dirty="0" smtClean="0">
                <a:solidFill>
                  <a:schemeClr val="tx1"/>
                </a:solidFill>
                <a:latin typeface="Calibri" pitchFamily="34" charset="0"/>
              </a:rPr>
              <a:t>Organizational core competencies that should be mastered</a:t>
            </a:r>
          </a:p>
          <a:p>
            <a:pPr marL="338138" lvl="1" indent="0">
              <a:buNone/>
            </a:pPr>
            <a:r>
              <a:rPr lang="en-US" sz="2000" dirty="0" smtClean="0">
                <a:latin typeface="Calibri" pitchFamily="34" charset="0"/>
              </a:rPr>
              <a:t>Self-assessment questions to understand how well the competencies have been achieved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1600" y="990600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000099"/>
                </a:solidFill>
                <a:latin typeface="Calibri" pitchFamily="34" charset="0"/>
              </a:rPr>
              <a:t>Engage senior leadership in planning for the hospital of the future</a:t>
            </a:r>
          </a:p>
          <a:p>
            <a:endParaRPr lang="en-US" dirty="0">
              <a:latin typeface="Calibri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4114800" cy="5301624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23" descr="AHA_ppt A ReverseLogo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477125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Core Competency: </a:t>
            </a:r>
            <a:r>
              <a:rPr lang="en-US" sz="4000" b="1" dirty="0" smtClean="0">
                <a:solidFill>
                  <a:srgbClr val="FFFF00"/>
                </a:solidFill>
                <a:latin typeface="Tw Cen MT" pitchFamily="34" charset="0"/>
              </a:rPr>
              <a:t>Data Utilization</a:t>
            </a:r>
            <a:endParaRPr lang="en-US" sz="4000" b="1" dirty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1143000"/>
            <a:ext cx="7315200" cy="954107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2800" b="1" dirty="0" smtClean="0">
                <a:latin typeface="Calibri" pitchFamily="34" charset="0"/>
                <a:ea typeface="Times New Roman"/>
                <a:cs typeface="Times New Roman"/>
              </a:rPr>
              <a:t>Collecting and Utilizing Electronic Data for Performance Improvement</a:t>
            </a:r>
            <a:endParaRPr lang="en-US" sz="2800" b="1" dirty="0">
              <a:latin typeface="Calibri" pitchFamily="34" charset="0"/>
              <a:ea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14400" y="2590800"/>
            <a:ext cx="7315200" cy="2616101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When will our information systems bring all pertinent information to the point of care?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How far along are we in achieving digital connectivity among providers and with patients?</a:t>
            </a:r>
          </a:p>
          <a:p>
            <a:pPr marL="457200" lvl="0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 smtClean="0">
                <a:latin typeface="Calibri" pitchFamily="34" charset="0"/>
                <a:ea typeface="Calibri"/>
                <a:cs typeface="Times New Roman"/>
              </a:rPr>
              <a:t>How often is the data collected from information systems reviewed at clinical and administrative team meetings? What data is brought to senior leadership’s attention?</a:t>
            </a:r>
            <a:endParaRPr lang="en-US" sz="2200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2098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Calibri" pitchFamily="34" charset="0"/>
              </a:rPr>
              <a:t>Assessment /Discussion Questions</a:t>
            </a:r>
            <a:endParaRPr lang="en-US" sz="1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4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600" b="1" i="1" dirty="0" smtClean="0">
                <a:latin typeface="Tw Cen MT" pitchFamily="34" charset="0"/>
              </a:rPr>
              <a:t>Hospitals and Care Systems of the Future </a:t>
            </a:r>
            <a:r>
              <a:rPr lang="en-US" sz="3600" b="1" dirty="0" smtClean="0">
                <a:latin typeface="Tw Cen MT" pitchFamily="34" charset="0"/>
              </a:rPr>
              <a:t>and Select Additional HPOE Resources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  <a:noFill/>
        </p:spPr>
        <p:txBody>
          <a:bodyPr/>
          <a:lstStyle/>
          <a:p>
            <a:fld id="{147F772D-D051-463E-959C-CE4A8052E36C}" type="slidenum">
              <a:rPr lang="en-US" smtClean="0"/>
              <a:pPr/>
              <a:t>21</a:t>
            </a:fld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981200"/>
            <a:ext cx="2104080" cy="2710956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3276600" y="1173063"/>
            <a:ext cx="5562600" cy="486287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AHA Research Synthesis Report: Bundled Payment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AHA Research Synthesis Report: Accountable Care Organizations</a:t>
            </a:r>
            <a:endParaRPr lang="en-US" sz="1550" dirty="0" smtClean="0">
              <a:latin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AHA Research Synthesis Report: Patient-Centered Medical Home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 Health Care Leader Action Guide to Reduce Avoidable Readmissions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 Health Care Leader Action Guide: Understanding and Managing Variation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Early </a:t>
            </a:r>
            <a:r>
              <a:rPr lang="en-US" sz="1550" i="1" dirty="0" err="1" smtClean="0">
                <a:latin typeface="Calibri" pitchFamily="34" charset="0"/>
              </a:rPr>
              <a:t>Learnings</a:t>
            </a:r>
            <a:r>
              <a:rPr lang="en-US" sz="1550" i="1" dirty="0" smtClean="0">
                <a:latin typeface="Calibri" pitchFamily="34" charset="0"/>
              </a:rPr>
              <a:t> from the Bundled Payment Acute Care Episode Demonstration Project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Striving for Top Box: Hospitals Increasing Quality and Efficiency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Competency-Based Governance: A Foundation for Board and Organizational Effectiveness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 Guide to Achieving High Performance in Multi-Hospital Health Systems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Using Workforce Practices to Drive Quality Improvement: A Guide for Hospitals</a:t>
            </a:r>
            <a:endParaRPr lang="en-US" sz="1550" dirty="0" smtClean="0">
              <a:latin typeface="Calibri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1550" i="1" dirty="0" smtClean="0">
                <a:latin typeface="Calibri" pitchFamily="34" charset="0"/>
              </a:rPr>
              <a:t>A Guide to Financing Strategies for Hospitals – With Special Consideration for Smaller Hospitals</a:t>
            </a:r>
            <a:endParaRPr lang="en-US" sz="1550" dirty="0" smtClean="0">
              <a:latin typeface="Calibri" pitchFamily="34" charset="0"/>
            </a:endParaRPr>
          </a:p>
        </p:txBody>
      </p:sp>
      <p:pic>
        <p:nvPicPr>
          <p:cNvPr id="8" name="Picture 23" descr="AHA_ppt A ReverseLogo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343400" y="6096000"/>
            <a:ext cx="33479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0099"/>
                </a:solidFill>
              </a:rPr>
              <a:t>www.hpoe.org</a:t>
            </a:r>
            <a:endParaRPr lang="en-US" sz="3600" b="1" dirty="0">
              <a:solidFill>
                <a:srgbClr val="00009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6477000"/>
            <a:ext cx="2819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tx2"/>
                </a:solidFill>
              </a:rPr>
              <a:t>© 2011 </a:t>
            </a:r>
            <a:r>
              <a:rPr lang="en-US" sz="1000" dirty="0" smtClean="0">
                <a:solidFill>
                  <a:schemeClr val="tx2"/>
                </a:solidFill>
              </a:rPr>
              <a:t>American Hospital Association</a:t>
            </a:r>
            <a:endParaRPr lang="en-US" sz="1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Driving the Change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62000" y="2438400"/>
            <a:ext cx="8305800" cy="3657600"/>
          </a:xfrm>
        </p:spPr>
        <p:txBody>
          <a:bodyPr numCol="2"/>
          <a:lstStyle/>
          <a:p>
            <a:pPr lvl="0"/>
            <a:r>
              <a:rPr lang="en-US" sz="2400" dirty="0" smtClean="0">
                <a:latin typeface="Calibri" pitchFamily="34" charset="0"/>
              </a:rPr>
              <a:t>Demographics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Overall increased health care spending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Shift to value-based  reimbursement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Provider accountability for cost and quality of care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Care fragmentation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Transparency of cost, quality, and community benefit data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Projected provider shortages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High-cost advances in medical technology and pharmaceuticals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Difficulty in raising capital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Federal and state reform and legislation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Reimbursement decline</a:t>
            </a:r>
          </a:p>
          <a:p>
            <a:pPr lvl="0"/>
            <a:r>
              <a:rPr lang="en-US" sz="2400" dirty="0" smtClean="0">
                <a:latin typeface="Calibri" pitchFamily="34" charset="0"/>
              </a:rPr>
              <a:t>Challenges to care variations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  <a:noFill/>
        </p:spPr>
        <p:txBody>
          <a:bodyPr/>
          <a:lstStyle/>
          <a:p>
            <a:fld id="{060C2424-A6B1-42D5-96E2-9ED76372A66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838200" y="990600"/>
            <a:ext cx="8229600" cy="156966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Environmental forces will drive the transformation of health care delivery and financing over the next decade, demanding hospital and health system change</a:t>
            </a:r>
          </a:p>
          <a:p>
            <a:endParaRPr lang="en-US" dirty="0"/>
          </a:p>
        </p:txBody>
      </p:sp>
      <p:pic>
        <p:nvPicPr>
          <p:cNvPr id="6" name="Picture 23" descr="AHA_ppt A ReverseLogo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First-Curve to Second-Curve Markets</a:t>
            </a:r>
            <a:endParaRPr lang="en-US" sz="4000" dirty="0" smtClean="0">
              <a:latin typeface="Tw Cen MT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  <a:noFill/>
        </p:spPr>
        <p:txBody>
          <a:bodyPr/>
          <a:lstStyle/>
          <a:p>
            <a:fld id="{318283C4-4E74-49D4-9D39-A817962894C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90" name="TextBox 89"/>
          <p:cNvSpPr txBox="1"/>
          <p:nvPr/>
        </p:nvSpPr>
        <p:spPr>
          <a:xfrm>
            <a:off x="762000" y="990600"/>
            <a:ext cx="7620000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How will hospitals successfully navigate the shift from first-curve to second-curve economics?</a:t>
            </a:r>
            <a:endParaRPr lang="en-US" b="1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8334" t="22222" r="21666" b="9333"/>
          <a:stretch>
            <a:fillRect/>
          </a:stretch>
        </p:blipFill>
        <p:spPr bwMode="auto">
          <a:xfrm>
            <a:off x="762000" y="1707727"/>
            <a:ext cx="7772400" cy="515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3" descr="AHA_ppt A ReverseLogoS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Overall Approach</a:t>
            </a:r>
            <a:endParaRPr lang="en-US" sz="4000" b="1" dirty="0">
              <a:latin typeface="Tw Cen M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7848600" cy="4278313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Conducted telephone and in-person interviews with senior leaders from hospitals and stakeholders.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Synthesized results into succinct list of actionable strategies that lead to more qualitative organizational core competencies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Strategies and core competencies prioritized through survey of Regional Policy Boards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 smtClean="0">
                <a:latin typeface="Calibri" pitchFamily="34" charset="0"/>
              </a:rPr>
              <a:t>Results reviewed and approved by AHA Committee on Performance Improvement and AHA Board.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200" b="1" dirty="0" smtClean="0">
                <a:latin typeface="Tw Cen MT" pitchFamily="34" charset="0"/>
              </a:rPr>
              <a:t>Strategy Implementation Leads to Core</a:t>
            </a:r>
            <a:br>
              <a:rPr lang="en-US" sz="3200" b="1" dirty="0" smtClean="0">
                <a:latin typeface="Tw Cen MT" pitchFamily="34" charset="0"/>
              </a:rPr>
            </a:br>
            <a:r>
              <a:rPr lang="en-US" sz="3200" b="1" dirty="0" smtClean="0">
                <a:latin typeface="Tw Cen MT" pitchFamily="34" charset="0"/>
              </a:rPr>
              <a:t>Competency Development</a:t>
            </a:r>
            <a:endParaRPr lang="en-US" sz="3200" dirty="0">
              <a:latin typeface="Tw Cen MT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762000" y="1066800"/>
            <a:ext cx="8153400" cy="5257800"/>
            <a:chOff x="762000" y="1066800"/>
            <a:chExt cx="8153400" cy="5257800"/>
          </a:xfrm>
        </p:grpSpPr>
        <p:sp>
          <p:nvSpPr>
            <p:cNvPr id="9" name="AutoShape 2"/>
            <p:cNvSpPr>
              <a:spLocks noChangeArrowheads="1"/>
            </p:cNvSpPr>
            <p:nvPr/>
          </p:nvSpPr>
          <p:spPr bwMode="auto">
            <a:xfrm>
              <a:off x="762000" y="1828800"/>
              <a:ext cx="3810000" cy="3886200"/>
            </a:xfrm>
            <a:prstGeom prst="roundRect">
              <a:avLst>
                <a:gd name="adj" fmla="val 16667"/>
              </a:avLst>
            </a:prstGeom>
            <a:solidFill>
              <a:srgbClr val="25408B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lang="en-US" sz="1800" b="1" i="1" dirty="0" smtClean="0">
                  <a:solidFill>
                    <a:srgbClr val="FFFF00"/>
                  </a:solidFill>
                  <a:latin typeface="Calibri" pitchFamily="34" charset="0"/>
                </a:rPr>
                <a:t>Clinician</a:t>
              </a: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-hospital</a:t>
              </a:r>
              <a:r>
                <a:rPr kumimoji="0" lang="en-US" sz="1800" b="1" i="1" strike="noStrike" cap="none" normalizeH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alignment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Quality </a:t>
              </a:r>
              <a:r>
                <a:rPr lang="en-US" sz="1800" b="1" i="1" dirty="0" smtClean="0">
                  <a:solidFill>
                    <a:srgbClr val="FFFF00"/>
                  </a:solidFill>
                  <a:latin typeface="Calibri" pitchFamily="34" charset="0"/>
                </a:rPr>
                <a:t>and</a:t>
              </a: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 patient safety</a:t>
              </a:r>
              <a:endParaRPr lang="en-US" sz="1800" b="1" i="1" dirty="0" smtClean="0">
                <a:solidFill>
                  <a:srgbClr val="FFFF00"/>
                </a:solidFill>
                <a:latin typeface="Calibri" pitchFamily="34" charset="0"/>
              </a:endParaRP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lang="en-US" sz="1800" b="1" i="1" dirty="0" smtClean="0">
                  <a:solidFill>
                    <a:srgbClr val="FFFF00"/>
                  </a:solidFill>
                  <a:latin typeface="Calibri" pitchFamily="34" charset="0"/>
                </a:rPr>
                <a:t>E</a:t>
              </a: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fficiency through productivity and financial management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lang="en-US" sz="1800" b="1" i="1" dirty="0" smtClean="0">
                  <a:solidFill>
                    <a:srgbClr val="FFFF00"/>
                  </a:solidFill>
                  <a:latin typeface="Calibri" pitchFamily="34" charset="0"/>
                </a:rPr>
                <a:t>I</a:t>
              </a:r>
              <a:r>
                <a:rPr kumimoji="0" lang="en-US" sz="1800" b="1" i="1" strike="noStrike" cap="none" normalizeH="0" baseline="0" dirty="0" smtClean="0">
                  <a:ln>
                    <a:noFill/>
                  </a:ln>
                  <a:solidFill>
                    <a:srgbClr val="FFFF00"/>
                  </a:solidFill>
                  <a:effectLst/>
                  <a:latin typeface="Calibri" pitchFamily="34" charset="0"/>
                </a:rPr>
                <a:t>ntegrated information systems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lang="en-US" sz="1600" dirty="0" smtClean="0">
                  <a:solidFill>
                    <a:schemeClr val="bg1"/>
                  </a:solidFill>
                  <a:latin typeface="Calibri" pitchFamily="34" charset="0"/>
                </a:rPr>
                <a:t>I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ntegrated provider networks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Engaged employees &amp; physicians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Strengthening finances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Payer-provider partnerships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Scenario-based planning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Population health improvement</a:t>
              </a:r>
            </a:p>
            <a:p>
              <a:pPr marL="225425" marR="0" lvl="1" indent="-225425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  <a:p>
              <a:pPr marL="169863" marR="0" lvl="0" indent="-169863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tabLst/>
              </a:pPr>
              <a:r>
                <a:rPr lang="en-US" sz="1600" b="1" dirty="0" smtClean="0">
                  <a:solidFill>
                    <a:srgbClr val="FFFF00"/>
                  </a:solidFill>
                  <a:latin typeface="Calibri" pitchFamily="34" charset="0"/>
                </a:rPr>
                <a:t>Organizational culture enables strategy execution</a:t>
              </a:r>
              <a:endPara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</a:endParaRPr>
            </a:p>
            <a:p>
              <a:pPr marR="0" lvl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5105400" y="1828800"/>
              <a:ext cx="3810000" cy="3886200"/>
            </a:xfrm>
            <a:prstGeom prst="roundRect">
              <a:avLst>
                <a:gd name="adj" fmla="val 16667"/>
              </a:avLst>
            </a:prstGeom>
            <a:solidFill>
              <a:srgbClr val="7A000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Design and implementation of patient-centered,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integrated care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Creation of accountable governance </a:t>
              </a:r>
              <a:r>
                <a:rPr lang="en-US" sz="1600" dirty="0" smtClean="0">
                  <a:solidFill>
                    <a:schemeClr val="bg1"/>
                  </a:solidFill>
                  <a:latin typeface="Calibri" pitchFamily="34" charset="0"/>
                </a:rPr>
                <a:t>&amp;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 leadership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Strategic planning in an unstable environment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Internal </a:t>
              </a:r>
              <a:r>
                <a:rPr lang="en-US" sz="1600" dirty="0" smtClean="0">
                  <a:solidFill>
                    <a:schemeClr val="bg1"/>
                  </a:solidFill>
                  <a:latin typeface="Calibri" pitchFamily="34" charset="0"/>
                </a:rPr>
                <a:t>&amp;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 external collaboration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Financial stewardship and enterprise risk management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Engagement of employees’ full potential</a:t>
              </a:r>
            </a:p>
            <a:p>
              <a:pPr marL="225425" marR="0" lvl="1" indent="-225425" algn="l" defTabSz="914400" rtl="0" eaLnBrk="1" fontAlgn="base" latinLnBrk="0" hangingPunct="1">
                <a:lnSpc>
                  <a:spcPct val="100000"/>
                </a:lnSpc>
                <a:buClrTx/>
                <a:buSzTx/>
                <a:buFont typeface="+mj-lt"/>
                <a:buAutoNum type="arabicPeriod"/>
                <a:tabLst/>
              </a:pPr>
              <a:r>
                <a:rPr lang="en-US" sz="1600" dirty="0" smtClean="0">
                  <a:solidFill>
                    <a:schemeClr val="bg1"/>
                  </a:solidFill>
                  <a:latin typeface="Calibri" pitchFamily="34" charset="0"/>
                </a:rPr>
                <a:t>U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tilization of electronic data for performance improvement</a:t>
              </a: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5257800" y="1066800"/>
              <a:ext cx="3429000" cy="666750"/>
            </a:xfrm>
            <a:prstGeom prst="roundRect">
              <a:avLst>
                <a:gd name="adj" fmla="val 16667"/>
              </a:avLst>
            </a:prstGeom>
            <a:solidFill>
              <a:srgbClr val="7A0000"/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Development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 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of Core Competencies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10" name="AutoShape 3"/>
            <p:cNvSpPr>
              <a:spLocks noChangeArrowheads="1"/>
            </p:cNvSpPr>
            <p:nvPr/>
          </p:nvSpPr>
          <p:spPr bwMode="auto">
            <a:xfrm>
              <a:off x="914400" y="1066800"/>
              <a:ext cx="3429000" cy="685800"/>
            </a:xfrm>
            <a:prstGeom prst="roundRect">
              <a:avLst>
                <a:gd name="adj" fmla="val 16667"/>
              </a:avLst>
            </a:prstGeom>
            <a:solidFill>
              <a:srgbClr val="25408B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Adoption of Must-</a:t>
              </a: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Do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St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rategies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762000" y="5867400"/>
              <a:ext cx="3810000" cy="457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Metrics to Evaluate Progress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18" name="AutoShape 3"/>
            <p:cNvSpPr>
              <a:spLocks noChangeArrowheads="1"/>
            </p:cNvSpPr>
            <p:nvPr/>
          </p:nvSpPr>
          <p:spPr bwMode="auto">
            <a:xfrm>
              <a:off x="5181600" y="5867400"/>
              <a:ext cx="3733800" cy="457200"/>
            </a:xfrm>
            <a:prstGeom prst="roundRect">
              <a:avLst>
                <a:gd name="adj" fmla="val 16667"/>
              </a:avLst>
            </a:prstGeom>
            <a:solidFill>
              <a:schemeClr val="tx1"/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itchFamily="34" charset="0"/>
                </a:rPr>
                <a:t>Self-Assessment Questions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</a:endParaRPr>
            </a:p>
          </p:txBody>
        </p:sp>
        <p:sp>
          <p:nvSpPr>
            <p:cNvPr id="16" name="Right Arrow 15"/>
            <p:cNvSpPr/>
            <p:nvPr/>
          </p:nvSpPr>
          <p:spPr bwMode="auto">
            <a:xfrm>
              <a:off x="4572000" y="1143000"/>
              <a:ext cx="609600" cy="533400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4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4000" b="1" dirty="0" smtClean="0">
                <a:latin typeface="Tw Cen MT" pitchFamily="34" charset="0"/>
              </a:rPr>
              <a:t>Actionable Strategies</a:t>
            </a:r>
            <a:endParaRPr lang="en-US" sz="4000" dirty="0" smtClean="0">
              <a:latin typeface="Tw Cen MT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8153400" cy="3657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C3300"/>
                </a:solidFill>
                <a:latin typeface="Calibri" pitchFamily="34" charset="0"/>
              </a:rPr>
              <a:t>Aligning hospitals and providers across the care continuum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C3300"/>
                </a:solidFill>
                <a:latin typeface="Calibri" pitchFamily="34" charset="0"/>
              </a:rPr>
              <a:t>Utilizing evidence-based practice to improve quality &amp; patient safety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C3300"/>
                </a:solidFill>
                <a:latin typeface="Calibri" pitchFamily="34" charset="0"/>
              </a:rPr>
              <a:t>Improving efficiency through productivity &amp; financial management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b="1" dirty="0" smtClean="0">
                <a:solidFill>
                  <a:srgbClr val="CC3300"/>
                </a:solidFill>
                <a:latin typeface="Calibri" pitchFamily="34" charset="0"/>
              </a:rPr>
              <a:t>Developing integrated information systems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Joining and growing integrated provider networks and care systems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Educating and engaging employees and physicians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Strengthening finances to facilitate reinvestment and innovation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Partnering with payers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Advancing your organization through scenario-based strategic, financial and operational planning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 smtClean="0">
                <a:latin typeface="Calibri" pitchFamily="34" charset="0"/>
              </a:rPr>
              <a:t>Seeking population health improvement through pursuit of the “triple aim”</a:t>
            </a:r>
            <a:endParaRPr lang="en-US" sz="2800" dirty="0" smtClean="0">
              <a:latin typeface="Calibri" pitchFamily="34" charset="0"/>
            </a:endParaRPr>
          </a:p>
          <a:p>
            <a:endParaRPr lang="en-US" sz="2800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  <a:noFill/>
        </p:spPr>
        <p:txBody>
          <a:bodyPr/>
          <a:lstStyle/>
          <a:p>
            <a:fld id="{3BC4B169-8AC0-4995-B0D7-E614AFEEE4A8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14400" y="990600"/>
            <a:ext cx="7315200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Ten Must-Do Strategies were Identified for Hospital Implementation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0" y="2057400"/>
            <a:ext cx="8077200" cy="1524000"/>
          </a:xfrm>
          <a:prstGeom prst="rect">
            <a:avLst/>
          </a:prstGeom>
          <a:noFill/>
          <a:ln w="38100" cap="flat" cmpd="sng" algn="ctr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9" name="Picture 23" descr="AHA_ppt A ReverseLogoS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4" name="AutoShape 10"/>
          <p:cNvCxnSpPr>
            <a:cxnSpLocks noChangeShapeType="1"/>
          </p:cNvCxnSpPr>
          <p:nvPr/>
        </p:nvCxnSpPr>
        <p:spPr bwMode="auto">
          <a:xfrm rot="10800000" flipV="1">
            <a:off x="1066800" y="1600200"/>
            <a:ext cx="6705600" cy="5105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B3A2C7"/>
            </a:solidFill>
            <a:round/>
            <a:headEnd/>
            <a:tailEnd/>
          </a:ln>
        </p:spPr>
      </p:cxnSp>
      <p:sp>
        <p:nvSpPr>
          <p:cNvPr id="11" name="TextBox 10"/>
          <p:cNvSpPr txBox="1"/>
          <p:nvPr/>
        </p:nvSpPr>
        <p:spPr>
          <a:xfrm>
            <a:off x="5181600" y="1828800"/>
            <a:ext cx="3505200" cy="2746906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aligned and engaged physicians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Percentage of physician and provider contracts with quality and efficiency incentives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Availability of </a:t>
            </a:r>
            <a:r>
              <a:rPr lang="en-US" sz="1600" dirty="0" err="1" smtClean="0">
                <a:latin typeface="Calibri" pitchFamily="34" charset="0"/>
              </a:rPr>
              <a:t>nonacute</a:t>
            </a:r>
            <a:r>
              <a:rPr lang="en-US" sz="1600" dirty="0" smtClean="0">
                <a:latin typeface="Calibri" pitchFamily="34" charset="0"/>
              </a:rPr>
              <a:t> services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Distribution of shared savings/gains to aligned clinicians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accountable covered lives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providers in leadership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200" b="1" dirty="0" smtClean="0">
                <a:latin typeface="Tw Cen MT" pitchFamily="34" charset="0"/>
              </a:rPr>
              <a:t>Use Second-Curve Metrics to Measure Success in </a:t>
            </a:r>
            <a:r>
              <a:rPr lang="en-US" sz="3200" b="1" dirty="0" smtClean="0">
                <a:solidFill>
                  <a:srgbClr val="FFFF00"/>
                </a:solidFill>
                <a:latin typeface="Tw Cen MT" pitchFamily="34" charset="0"/>
              </a:rPr>
              <a:t>Alignment</a:t>
            </a:r>
            <a:endParaRPr lang="en-US" sz="3200" dirty="0" smtClean="0">
              <a:solidFill>
                <a:srgbClr val="FFFF00"/>
              </a:solidFill>
              <a:latin typeface="Tw Cen MT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1066800" y="6705600"/>
            <a:ext cx="7620000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-1409700" y="4229100"/>
            <a:ext cx="4953794" cy="79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6" name="TextBox 45"/>
          <p:cNvSpPr txBox="1"/>
          <p:nvPr/>
        </p:nvSpPr>
        <p:spPr>
          <a:xfrm rot="5400000">
            <a:off x="3004065" y="5454135"/>
            <a:ext cx="1981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25408B"/>
                </a:solidFill>
                <a:latin typeface="Calibri" pitchFamily="34" charset="0"/>
              </a:rPr>
              <a:t>First-Curve Metrics</a:t>
            </a:r>
            <a:endParaRPr lang="en-US" sz="1800" b="1" dirty="0">
              <a:solidFill>
                <a:srgbClr val="25408B"/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3727966" y="2901434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CC0000"/>
                </a:solidFill>
                <a:latin typeface="Calibri" pitchFamily="34" charset="0"/>
              </a:rPr>
              <a:t>Second-Curve Metrics</a:t>
            </a:r>
            <a:endParaRPr lang="en-US" sz="1800" b="1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6800" y="4648200"/>
            <a:ext cx="2743200" cy="2057400"/>
          </a:xfrm>
          <a:prstGeom prst="rect">
            <a:avLst/>
          </a:prstGeom>
          <a:noFill/>
          <a:ln w="28575">
            <a:solidFill>
              <a:srgbClr val="25408B"/>
            </a:solidFill>
          </a:ln>
        </p:spPr>
        <p:txBody>
          <a:bodyPr wrap="square" rtlCol="0">
            <a:no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physicians on staff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Financial profit and loss from employed physicians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Hospitalist utilization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Number of contracts for non- acute services</a:t>
            </a:r>
          </a:p>
          <a:p>
            <a:pPr marL="112713" indent="-112713">
              <a:buFont typeface="Arial" pitchFamily="34" charset="0"/>
              <a:buChar char="•"/>
            </a:pP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914400"/>
            <a:ext cx="7848600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Aligning Hospitals, Physicians and other Providers Across the Care Continuum</a:t>
            </a:r>
            <a:endParaRPr lang="en-US" sz="2800" b="1" dirty="0">
              <a:latin typeface="Calibri" pitchFamily="34" charset="0"/>
            </a:endParaRPr>
          </a:p>
        </p:txBody>
      </p:sp>
      <p:pic>
        <p:nvPicPr>
          <p:cNvPr id="12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AutoShape 10"/>
          <p:cNvCxnSpPr>
            <a:cxnSpLocks noChangeShapeType="1"/>
          </p:cNvCxnSpPr>
          <p:nvPr/>
        </p:nvCxnSpPr>
        <p:spPr bwMode="auto">
          <a:xfrm rot="10800000" flipV="1">
            <a:off x="914400" y="1600200"/>
            <a:ext cx="6705600" cy="510540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rgbClr val="B3A2C7"/>
            </a:solidFill>
            <a:round/>
            <a:headEnd/>
            <a:tailEnd/>
          </a:ln>
        </p:spPr>
      </p:cxnSp>
      <p:sp>
        <p:nvSpPr>
          <p:cNvPr id="23" name="TextBox 22"/>
          <p:cNvSpPr txBox="1"/>
          <p:nvPr/>
        </p:nvSpPr>
        <p:spPr>
          <a:xfrm>
            <a:off x="914400" y="4724400"/>
            <a:ext cx="2743200" cy="1931298"/>
          </a:xfrm>
          <a:prstGeom prst="rect">
            <a:avLst/>
          </a:prstGeom>
          <a:noFill/>
          <a:ln w="28575">
            <a:solidFill>
              <a:srgbClr val="25408B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CMS core measures for process quality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Patient satisfaction and overall experience 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Facility type-specific quality and safety measures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30 day readmission rates</a:t>
            </a:r>
          </a:p>
        </p:txBody>
      </p:sp>
      <p:sp>
        <p:nvSpPr>
          <p:cNvPr id="27" name="TextBox 26"/>
          <p:cNvSpPr txBox="1"/>
          <p:nvPr/>
        </p:nvSpPr>
        <p:spPr>
          <a:xfrm rot="5400000">
            <a:off x="2798178" y="5492234"/>
            <a:ext cx="2057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25408B"/>
                </a:solidFill>
                <a:latin typeface="Calibri" pitchFamily="34" charset="0"/>
              </a:rPr>
              <a:t>First-Curve Metrics</a:t>
            </a:r>
            <a:endParaRPr lang="en-US" sz="1800" b="1" dirty="0">
              <a:solidFill>
                <a:srgbClr val="25408B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10400" y="6477000"/>
            <a:ext cx="2133600" cy="381000"/>
          </a:xfrm>
        </p:spPr>
        <p:txBody>
          <a:bodyPr/>
          <a:lstStyle/>
          <a:p>
            <a:pPr>
              <a:defRPr/>
            </a:pPr>
            <a:fld id="{0A7F810F-BCE9-4A00-8FD9-47E0A1152300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914400"/>
          </a:xfrm>
        </p:spPr>
        <p:txBody>
          <a:bodyPr/>
          <a:lstStyle/>
          <a:p>
            <a:r>
              <a:rPr lang="en-US" sz="3200" b="1" dirty="0" smtClean="0">
                <a:latin typeface="Tw Cen MT" pitchFamily="34" charset="0"/>
              </a:rPr>
              <a:t>Use Second-Curve Metrics to Measure Success in </a:t>
            </a:r>
            <a:r>
              <a:rPr lang="en-US" sz="3200" b="1" dirty="0" smtClean="0">
                <a:solidFill>
                  <a:srgbClr val="FFFF00"/>
                </a:solidFill>
                <a:latin typeface="Tw Cen MT" pitchFamily="34" charset="0"/>
              </a:rPr>
              <a:t>Evidence-Based Practices</a:t>
            </a:r>
            <a:endParaRPr lang="en-US" sz="3200" dirty="0" smtClean="0">
              <a:solidFill>
                <a:srgbClr val="FFFF00"/>
              </a:solidFill>
              <a:latin typeface="Tw Cen MT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24400" y="1752600"/>
            <a:ext cx="3505200" cy="2215991"/>
          </a:xfrm>
          <a:prstGeom prst="rect">
            <a:avLst/>
          </a:prstGeom>
          <a:noFill/>
          <a:ln w="28575">
            <a:solidFill>
              <a:srgbClr val="CC0000"/>
            </a:solidFill>
          </a:ln>
        </p:spPr>
        <p:txBody>
          <a:bodyPr wrap="square" rtlCol="0">
            <a:spAutoFit/>
          </a:bodyPr>
          <a:lstStyle/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Effective measurement  and management of care transitions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Management of utilization variation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Changes in preventable admissions, readmissions, ED  visits, and mortality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Reliable patient care processes</a:t>
            </a:r>
          </a:p>
          <a:p>
            <a:pPr marL="112713" indent="-112713">
              <a:spcAft>
                <a:spcPts val="300"/>
              </a:spcAft>
              <a:buFont typeface="Arial" pitchFamily="34" charset="0"/>
              <a:buChar char="•"/>
            </a:pPr>
            <a:r>
              <a:rPr lang="en-US" sz="1600" dirty="0" smtClean="0">
                <a:latin typeface="Calibri" pitchFamily="34" charset="0"/>
              </a:rPr>
              <a:t>Active patient engagement in design and improvement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85800" y="990600"/>
            <a:ext cx="8229600" cy="52322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Utilizing Evidence-Based Practices to Improve Quality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rot="16200000">
            <a:off x="3331578" y="2749032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CC0000"/>
                </a:solidFill>
                <a:latin typeface="Calibri" pitchFamily="34" charset="0"/>
              </a:rPr>
              <a:t>Second-Curve</a:t>
            </a:r>
            <a:r>
              <a:rPr lang="en-US" sz="1600" b="1" dirty="0" smtClean="0">
                <a:solidFill>
                  <a:srgbClr val="CC0000"/>
                </a:solidFill>
                <a:latin typeface="Calibri" pitchFamily="34" charset="0"/>
              </a:rPr>
              <a:t> Metrics</a:t>
            </a:r>
            <a:endParaRPr lang="en-US" sz="1600" b="1" dirty="0">
              <a:solidFill>
                <a:srgbClr val="CC0000"/>
              </a:solidFill>
              <a:latin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914400" y="6705600"/>
            <a:ext cx="7543800" cy="1588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rot="5400000" flipH="1" flipV="1">
            <a:off x="-1562100" y="4229100"/>
            <a:ext cx="4953794" cy="794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2" name="Picture 23" descr="AHA_ppt A ReverseLogo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86240"/>
            <a:ext cx="685800" cy="47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99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82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11526</TotalTime>
  <Words>1845</Words>
  <Application>Microsoft Office PowerPoint</Application>
  <PresentationFormat>On-screen Show (4:3)</PresentationFormat>
  <Paragraphs>273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 </vt:lpstr>
      <vt:lpstr>Hospitals and Care Systems of the Future</vt:lpstr>
      <vt:lpstr>Driving the Change</vt:lpstr>
      <vt:lpstr>First-Curve to Second-Curve Markets</vt:lpstr>
      <vt:lpstr>Overall Approach</vt:lpstr>
      <vt:lpstr>Strategy Implementation Leads to Core Competency Development</vt:lpstr>
      <vt:lpstr>Actionable Strategies</vt:lpstr>
      <vt:lpstr>Use Second-Curve Metrics to Measure Success in Alignment</vt:lpstr>
      <vt:lpstr>Use Second-Curve Metrics to Measure Success in Evidence-Based Practices</vt:lpstr>
      <vt:lpstr>Use Second-Curve Metrics to Measure Success in Efficiency</vt:lpstr>
      <vt:lpstr>Use Second-Curve Metrics to Measure Success in Integrated IT</vt:lpstr>
      <vt:lpstr>Strategic Progress at Our Organization</vt:lpstr>
      <vt:lpstr>Strategic Progress at Our Organization</vt:lpstr>
      <vt:lpstr>Core Competency: Care Models</vt:lpstr>
      <vt:lpstr>Core Competency: Leadership</vt:lpstr>
      <vt:lpstr>Core Competency: Strategic Planning</vt:lpstr>
      <vt:lpstr>Core Competency: Collaboration</vt:lpstr>
      <vt:lpstr>Core Competency: Financing</vt:lpstr>
      <vt:lpstr>Core Competency: Employee Engagement</vt:lpstr>
      <vt:lpstr>Core Competency: Data Utilization</vt:lpstr>
      <vt:lpstr>Hospitals and Care Systems of the Future and Select Additional HPOE Resources</vt:lpstr>
    </vt:vector>
  </TitlesOfParts>
  <Company>MAI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Heather Powers</dc:creator>
  <cp:lastModifiedBy>jseidman</cp:lastModifiedBy>
  <cp:revision>1021</cp:revision>
  <dcterms:created xsi:type="dcterms:W3CDTF">2003-12-16T15:34:41Z</dcterms:created>
  <dcterms:modified xsi:type="dcterms:W3CDTF">2011-09-23T19:36:14Z</dcterms:modified>
</cp:coreProperties>
</file>