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92386" r:id="rId2"/>
    <p:sldMasterId id="2147492401" r:id="rId3"/>
  </p:sldMasterIdLst>
  <p:notesMasterIdLst>
    <p:notesMasterId r:id="rId37"/>
  </p:notesMasterIdLst>
  <p:handoutMasterIdLst>
    <p:handoutMasterId r:id="rId38"/>
  </p:handoutMasterIdLst>
  <p:sldIdLst>
    <p:sldId id="2213" r:id="rId4"/>
    <p:sldId id="2296" r:id="rId5"/>
    <p:sldId id="2303" r:id="rId6"/>
    <p:sldId id="2304" r:id="rId7"/>
    <p:sldId id="2302" r:id="rId8"/>
    <p:sldId id="2306" r:id="rId9"/>
    <p:sldId id="2282" r:id="rId10"/>
    <p:sldId id="2305" r:id="rId11"/>
    <p:sldId id="2311" r:id="rId12"/>
    <p:sldId id="2307" r:id="rId13"/>
    <p:sldId id="2308" r:id="rId14"/>
    <p:sldId id="2309" r:id="rId15"/>
    <p:sldId id="2332" r:id="rId16"/>
    <p:sldId id="2314" r:id="rId17"/>
    <p:sldId id="2291" r:id="rId18"/>
    <p:sldId id="2315" r:id="rId19"/>
    <p:sldId id="2320" r:id="rId20"/>
    <p:sldId id="2325" r:id="rId21"/>
    <p:sldId id="2321" r:id="rId22"/>
    <p:sldId id="2316" r:id="rId23"/>
    <p:sldId id="2317" r:id="rId24"/>
    <p:sldId id="2322" r:id="rId25"/>
    <p:sldId id="2318" r:id="rId26"/>
    <p:sldId id="2324" r:id="rId27"/>
    <p:sldId id="2323" r:id="rId28"/>
    <p:sldId id="2326" r:id="rId29"/>
    <p:sldId id="2319" r:id="rId30"/>
    <p:sldId id="2330" r:id="rId31"/>
    <p:sldId id="2328" r:id="rId32"/>
    <p:sldId id="2329" r:id="rId33"/>
    <p:sldId id="2327" r:id="rId34"/>
    <p:sldId id="2338" r:id="rId35"/>
    <p:sldId id="2310" r:id="rId36"/>
  </p:sldIdLst>
  <p:sldSz cx="9144000" cy="6858000" type="screen4x3"/>
  <p:notesSz cx="6858000" cy="9296400"/>
  <p:defaultTextStyle>
    <a:defPPr>
      <a:defRPr lang="en-US"/>
    </a:defPPr>
    <a:lvl1pPr algn="l" rtl="0" fontAlgn="base">
      <a:spcBef>
        <a:spcPct val="0"/>
      </a:spcBef>
      <a:spcAft>
        <a:spcPct val="0"/>
      </a:spcAft>
      <a:defRPr sz="1600" b="1" kern="1200">
        <a:solidFill>
          <a:schemeClr val="tx1"/>
        </a:solidFill>
        <a:latin typeface="Arial" pitchFamily="34" charset="0"/>
        <a:ea typeface="+mn-ea"/>
        <a:cs typeface="+mn-cs"/>
      </a:defRPr>
    </a:lvl1pPr>
    <a:lvl2pPr marL="457200" algn="l" rtl="0" fontAlgn="base">
      <a:spcBef>
        <a:spcPct val="0"/>
      </a:spcBef>
      <a:spcAft>
        <a:spcPct val="0"/>
      </a:spcAft>
      <a:defRPr sz="1600" b="1" kern="1200">
        <a:solidFill>
          <a:schemeClr val="tx1"/>
        </a:solidFill>
        <a:latin typeface="Arial" pitchFamily="34" charset="0"/>
        <a:ea typeface="+mn-ea"/>
        <a:cs typeface="+mn-cs"/>
      </a:defRPr>
    </a:lvl2pPr>
    <a:lvl3pPr marL="914400" algn="l" rtl="0" fontAlgn="base">
      <a:spcBef>
        <a:spcPct val="0"/>
      </a:spcBef>
      <a:spcAft>
        <a:spcPct val="0"/>
      </a:spcAft>
      <a:defRPr sz="1600" b="1" kern="1200">
        <a:solidFill>
          <a:schemeClr val="tx1"/>
        </a:solidFill>
        <a:latin typeface="Arial" pitchFamily="34" charset="0"/>
        <a:ea typeface="+mn-ea"/>
        <a:cs typeface="+mn-cs"/>
      </a:defRPr>
    </a:lvl3pPr>
    <a:lvl4pPr marL="1371600" algn="l" rtl="0" fontAlgn="base">
      <a:spcBef>
        <a:spcPct val="0"/>
      </a:spcBef>
      <a:spcAft>
        <a:spcPct val="0"/>
      </a:spcAft>
      <a:defRPr sz="1600" b="1" kern="1200">
        <a:solidFill>
          <a:schemeClr val="tx1"/>
        </a:solidFill>
        <a:latin typeface="Arial" pitchFamily="34" charset="0"/>
        <a:ea typeface="+mn-ea"/>
        <a:cs typeface="+mn-cs"/>
      </a:defRPr>
    </a:lvl4pPr>
    <a:lvl5pPr marL="1828800" algn="l" rtl="0" fontAlgn="base">
      <a:spcBef>
        <a:spcPct val="0"/>
      </a:spcBef>
      <a:spcAft>
        <a:spcPct val="0"/>
      </a:spcAft>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816">
          <p15:clr>
            <a:srgbClr val="A4A3A4"/>
          </p15:clr>
        </p15:guide>
        <p15:guide id="3" pos="4992">
          <p15:clr>
            <a:srgbClr val="A4A3A4"/>
          </p15:clr>
        </p15:guide>
        <p15:guide id="4" pos="1008">
          <p15:clr>
            <a:srgbClr val="A4A3A4"/>
          </p15:clr>
        </p15:guide>
        <p15:guide id="5" pos="16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2"/>
    <a:srgbClr val="000066"/>
    <a:srgbClr val="003399"/>
    <a:srgbClr val="000099"/>
    <a:srgbClr val="3399FF"/>
    <a:srgbClr val="6699FF"/>
    <a:srgbClr val="0066FF"/>
    <a:srgbClr val="0082B0"/>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70057" autoAdjust="0"/>
  </p:normalViewPr>
  <p:slideViewPr>
    <p:cSldViewPr>
      <p:cViewPr varScale="1">
        <p:scale>
          <a:sx n="62" d="100"/>
          <a:sy n="62" d="100"/>
        </p:scale>
        <p:origin x="1546" y="58"/>
      </p:cViewPr>
      <p:guideLst>
        <p:guide orient="horz" pos="1584"/>
        <p:guide pos="816"/>
        <p:guide pos="4992"/>
        <p:guide pos="1008"/>
        <p:guide pos="16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7" d="100"/>
        <a:sy n="87" d="100"/>
      </p:scale>
      <p:origin x="0" y="0"/>
    </p:cViewPr>
  </p:sorterViewPr>
  <p:notesViewPr>
    <p:cSldViewPr>
      <p:cViewPr varScale="1">
        <p:scale>
          <a:sx n="56" d="100"/>
          <a:sy n="56" d="100"/>
        </p:scale>
        <p:origin x="2832" y="72"/>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39E58-ECF6-4178-B6E0-54FB5B3A8E21}" type="doc">
      <dgm:prSet loTypeId="urn:microsoft.com/office/officeart/2005/8/layout/funnel1" loCatId="relationship" qsTypeId="urn:microsoft.com/office/officeart/2005/8/quickstyle/simple1" qsCatId="simple" csTypeId="urn:microsoft.com/office/officeart/2005/8/colors/accent2_2" csCatId="accent2" phldr="1"/>
      <dgm:spPr/>
      <dgm:t>
        <a:bodyPr/>
        <a:lstStyle/>
        <a:p>
          <a:endParaRPr lang="en-US"/>
        </a:p>
      </dgm:t>
    </dgm:pt>
    <dgm:pt modelId="{326B871E-98FA-4E3A-AEC4-8092681B62EE}">
      <dgm:prSet phldrT="[Text]"/>
      <dgm:spPr/>
      <dgm:t>
        <a:bodyPr/>
        <a:lstStyle/>
        <a:p>
          <a:r>
            <a:rPr lang="en-US" dirty="0" smtClean="0"/>
            <a:t>PQRS</a:t>
          </a:r>
          <a:endParaRPr lang="en-US" dirty="0"/>
        </a:p>
      </dgm:t>
    </dgm:pt>
    <dgm:pt modelId="{3B39EFA4-AECB-42DB-B714-778AEA32D2B7}" type="parTrans" cxnId="{1D0675A2-502E-4BA8-B507-41E0605EC0F0}">
      <dgm:prSet/>
      <dgm:spPr/>
      <dgm:t>
        <a:bodyPr/>
        <a:lstStyle/>
        <a:p>
          <a:endParaRPr lang="en-US"/>
        </a:p>
      </dgm:t>
    </dgm:pt>
    <dgm:pt modelId="{502F24FF-4749-4781-BBB5-67349AF2D7DE}" type="sibTrans" cxnId="{1D0675A2-502E-4BA8-B507-41E0605EC0F0}">
      <dgm:prSet/>
      <dgm:spPr/>
      <dgm:t>
        <a:bodyPr/>
        <a:lstStyle/>
        <a:p>
          <a:endParaRPr lang="en-US"/>
        </a:p>
      </dgm:t>
    </dgm:pt>
    <dgm:pt modelId="{056316D1-ECA5-49D7-94FA-57466AEF2AB5}">
      <dgm:prSet phldrT="[Text]" custT="1"/>
      <dgm:spPr/>
      <dgm:t>
        <a:bodyPr/>
        <a:lstStyle/>
        <a:p>
          <a:r>
            <a:rPr lang="en-US" sz="2800" dirty="0" smtClean="0"/>
            <a:t>VM</a:t>
          </a:r>
          <a:endParaRPr lang="en-US" sz="2800" dirty="0"/>
        </a:p>
      </dgm:t>
    </dgm:pt>
    <dgm:pt modelId="{4540302B-1AA9-44C7-A42D-4B457864CB76}" type="parTrans" cxnId="{97874642-958D-4794-8050-C6488D988E35}">
      <dgm:prSet/>
      <dgm:spPr/>
      <dgm:t>
        <a:bodyPr/>
        <a:lstStyle/>
        <a:p>
          <a:endParaRPr lang="en-US"/>
        </a:p>
      </dgm:t>
    </dgm:pt>
    <dgm:pt modelId="{A6E2F284-D644-4B21-A42C-8920792FB9F2}" type="sibTrans" cxnId="{97874642-958D-4794-8050-C6488D988E35}">
      <dgm:prSet/>
      <dgm:spPr/>
      <dgm:t>
        <a:bodyPr/>
        <a:lstStyle/>
        <a:p>
          <a:endParaRPr lang="en-US"/>
        </a:p>
      </dgm:t>
    </dgm:pt>
    <dgm:pt modelId="{211C1F4C-9C6D-4E11-A4CC-615B3792D68F}">
      <dgm:prSet phldrT="[Text]"/>
      <dgm:spPr/>
      <dgm:t>
        <a:bodyPr/>
        <a:lstStyle/>
        <a:p>
          <a:r>
            <a:rPr lang="en-US" dirty="0" smtClean="0"/>
            <a:t>MU</a:t>
          </a:r>
          <a:endParaRPr lang="en-US" dirty="0"/>
        </a:p>
      </dgm:t>
    </dgm:pt>
    <dgm:pt modelId="{9D46A349-B3AC-4765-8D45-6D2C1553B4B4}" type="parTrans" cxnId="{834F376E-9D50-4437-9FC4-0022DA1947AE}">
      <dgm:prSet/>
      <dgm:spPr/>
      <dgm:t>
        <a:bodyPr/>
        <a:lstStyle/>
        <a:p>
          <a:endParaRPr lang="en-US"/>
        </a:p>
      </dgm:t>
    </dgm:pt>
    <dgm:pt modelId="{3D8B88AA-1AF2-4020-A975-6A3ACE7E7BB9}" type="sibTrans" cxnId="{834F376E-9D50-4437-9FC4-0022DA1947AE}">
      <dgm:prSet/>
      <dgm:spPr/>
      <dgm:t>
        <a:bodyPr/>
        <a:lstStyle/>
        <a:p>
          <a:endParaRPr lang="en-US"/>
        </a:p>
      </dgm:t>
    </dgm:pt>
    <dgm:pt modelId="{CACD9B1A-A35F-4D5B-96A4-30B0D6397300}">
      <dgm:prSet phldrT="[Text]" custT="1"/>
      <dgm:spPr/>
      <dgm:t>
        <a:bodyPr/>
        <a:lstStyle/>
        <a:p>
          <a:endParaRPr lang="en-US" sz="2800" dirty="0"/>
        </a:p>
      </dgm:t>
    </dgm:pt>
    <dgm:pt modelId="{70B991D3-235E-44F9-B844-5E5BB1C42DDA}" type="parTrans" cxnId="{3131DAD0-7309-40A2-BB66-F4420C304204}">
      <dgm:prSet/>
      <dgm:spPr/>
      <dgm:t>
        <a:bodyPr/>
        <a:lstStyle/>
        <a:p>
          <a:endParaRPr lang="en-US"/>
        </a:p>
      </dgm:t>
    </dgm:pt>
    <dgm:pt modelId="{06AD9CA8-DCF7-493F-9EE1-1C7AFC72B0E0}" type="sibTrans" cxnId="{3131DAD0-7309-40A2-BB66-F4420C304204}">
      <dgm:prSet/>
      <dgm:spPr/>
      <dgm:t>
        <a:bodyPr/>
        <a:lstStyle/>
        <a:p>
          <a:endParaRPr lang="en-US"/>
        </a:p>
      </dgm:t>
    </dgm:pt>
    <dgm:pt modelId="{1F57F598-1BB9-4C50-8C7A-AF21F0B733B9}" type="pres">
      <dgm:prSet presAssocID="{17839E58-ECF6-4178-B6E0-54FB5B3A8E21}" presName="Name0" presStyleCnt="0">
        <dgm:presLayoutVars>
          <dgm:chMax val="4"/>
          <dgm:resizeHandles val="exact"/>
        </dgm:presLayoutVars>
      </dgm:prSet>
      <dgm:spPr/>
      <dgm:t>
        <a:bodyPr/>
        <a:lstStyle/>
        <a:p>
          <a:endParaRPr lang="en-US"/>
        </a:p>
      </dgm:t>
    </dgm:pt>
    <dgm:pt modelId="{B04F41B0-8CAB-49B0-B8D3-33F51453F42F}" type="pres">
      <dgm:prSet presAssocID="{17839E58-ECF6-4178-B6E0-54FB5B3A8E21}" presName="ellipse" presStyleLbl="trBgShp" presStyleIdx="0" presStyleCnt="1"/>
      <dgm:spPr/>
    </dgm:pt>
    <dgm:pt modelId="{4DA9140B-8CFF-4263-9F3A-CA0995CDA377}" type="pres">
      <dgm:prSet presAssocID="{17839E58-ECF6-4178-B6E0-54FB5B3A8E21}" presName="arrow1" presStyleLbl="fgShp" presStyleIdx="0" presStyleCnt="1"/>
      <dgm:spPr/>
    </dgm:pt>
    <dgm:pt modelId="{7DAC44F7-644F-4B63-AA8A-8C28BED7F8FA}" type="pres">
      <dgm:prSet presAssocID="{17839E58-ECF6-4178-B6E0-54FB5B3A8E21}" presName="rectangle" presStyleLbl="revTx" presStyleIdx="0" presStyleCnt="1">
        <dgm:presLayoutVars>
          <dgm:bulletEnabled val="1"/>
        </dgm:presLayoutVars>
      </dgm:prSet>
      <dgm:spPr/>
      <dgm:t>
        <a:bodyPr/>
        <a:lstStyle/>
        <a:p>
          <a:endParaRPr lang="en-US"/>
        </a:p>
      </dgm:t>
    </dgm:pt>
    <dgm:pt modelId="{B86197E4-3E45-461A-9F92-62014157C596}" type="pres">
      <dgm:prSet presAssocID="{056316D1-ECA5-49D7-94FA-57466AEF2AB5}" presName="item1" presStyleLbl="node1" presStyleIdx="0" presStyleCnt="3">
        <dgm:presLayoutVars>
          <dgm:bulletEnabled val="1"/>
        </dgm:presLayoutVars>
      </dgm:prSet>
      <dgm:spPr/>
      <dgm:t>
        <a:bodyPr/>
        <a:lstStyle/>
        <a:p>
          <a:endParaRPr lang="en-US"/>
        </a:p>
      </dgm:t>
    </dgm:pt>
    <dgm:pt modelId="{12D90771-A880-47B2-9B48-C7E9317A8732}" type="pres">
      <dgm:prSet presAssocID="{211C1F4C-9C6D-4E11-A4CC-615B3792D68F}" presName="item2" presStyleLbl="node1" presStyleIdx="1" presStyleCnt="3">
        <dgm:presLayoutVars>
          <dgm:bulletEnabled val="1"/>
        </dgm:presLayoutVars>
      </dgm:prSet>
      <dgm:spPr/>
      <dgm:t>
        <a:bodyPr/>
        <a:lstStyle/>
        <a:p>
          <a:endParaRPr lang="en-US"/>
        </a:p>
      </dgm:t>
    </dgm:pt>
    <dgm:pt modelId="{4A670FBB-DBAF-4567-8D29-BF1CD9577FB3}" type="pres">
      <dgm:prSet presAssocID="{CACD9B1A-A35F-4D5B-96A4-30B0D6397300}" presName="item3" presStyleLbl="node1" presStyleIdx="2" presStyleCnt="3">
        <dgm:presLayoutVars>
          <dgm:bulletEnabled val="1"/>
        </dgm:presLayoutVars>
      </dgm:prSet>
      <dgm:spPr/>
      <dgm:t>
        <a:bodyPr/>
        <a:lstStyle/>
        <a:p>
          <a:endParaRPr lang="en-US"/>
        </a:p>
      </dgm:t>
    </dgm:pt>
    <dgm:pt modelId="{751C34BD-D10E-42D8-B30F-25768C4073BB}" type="pres">
      <dgm:prSet presAssocID="{17839E58-ECF6-4178-B6E0-54FB5B3A8E21}" presName="funnel" presStyleLbl="trAlignAcc1" presStyleIdx="0" presStyleCnt="1"/>
      <dgm:spPr/>
      <dgm:t>
        <a:bodyPr/>
        <a:lstStyle/>
        <a:p>
          <a:endParaRPr lang="en-US"/>
        </a:p>
      </dgm:t>
    </dgm:pt>
  </dgm:ptLst>
  <dgm:cxnLst>
    <dgm:cxn modelId="{7C5908CF-982C-46D6-8960-E84D1B93B3F9}" type="presOf" srcId="{056316D1-ECA5-49D7-94FA-57466AEF2AB5}" destId="{12D90771-A880-47B2-9B48-C7E9317A8732}" srcOrd="0" destOrd="0" presId="urn:microsoft.com/office/officeart/2005/8/layout/funnel1"/>
    <dgm:cxn modelId="{9FDA8F7B-2E9E-43C1-91F6-80302120EA91}" type="presOf" srcId="{326B871E-98FA-4E3A-AEC4-8092681B62EE}" destId="{4A670FBB-DBAF-4567-8D29-BF1CD9577FB3}" srcOrd="0" destOrd="0" presId="urn:microsoft.com/office/officeart/2005/8/layout/funnel1"/>
    <dgm:cxn modelId="{02D4127B-9F1A-4F9E-8DC5-D0CFA147C3FE}" type="presOf" srcId="{17839E58-ECF6-4178-B6E0-54FB5B3A8E21}" destId="{1F57F598-1BB9-4C50-8C7A-AF21F0B733B9}" srcOrd="0" destOrd="0" presId="urn:microsoft.com/office/officeart/2005/8/layout/funnel1"/>
    <dgm:cxn modelId="{D0999ADA-995A-4170-BC37-15B1F54903D3}" type="presOf" srcId="{CACD9B1A-A35F-4D5B-96A4-30B0D6397300}" destId="{7DAC44F7-644F-4B63-AA8A-8C28BED7F8FA}" srcOrd="0" destOrd="0" presId="urn:microsoft.com/office/officeart/2005/8/layout/funnel1"/>
    <dgm:cxn modelId="{B8194B90-B4DD-4508-A0AA-DB7EBA35C4A0}" type="presOf" srcId="{211C1F4C-9C6D-4E11-A4CC-615B3792D68F}" destId="{B86197E4-3E45-461A-9F92-62014157C596}" srcOrd="0" destOrd="0" presId="urn:microsoft.com/office/officeart/2005/8/layout/funnel1"/>
    <dgm:cxn modelId="{1D0675A2-502E-4BA8-B507-41E0605EC0F0}" srcId="{17839E58-ECF6-4178-B6E0-54FB5B3A8E21}" destId="{326B871E-98FA-4E3A-AEC4-8092681B62EE}" srcOrd="0" destOrd="0" parTransId="{3B39EFA4-AECB-42DB-B714-778AEA32D2B7}" sibTransId="{502F24FF-4749-4781-BBB5-67349AF2D7DE}"/>
    <dgm:cxn modelId="{3131DAD0-7309-40A2-BB66-F4420C304204}" srcId="{17839E58-ECF6-4178-B6E0-54FB5B3A8E21}" destId="{CACD9B1A-A35F-4D5B-96A4-30B0D6397300}" srcOrd="3" destOrd="0" parTransId="{70B991D3-235E-44F9-B844-5E5BB1C42DDA}" sibTransId="{06AD9CA8-DCF7-493F-9EE1-1C7AFC72B0E0}"/>
    <dgm:cxn modelId="{97874642-958D-4794-8050-C6488D988E35}" srcId="{17839E58-ECF6-4178-B6E0-54FB5B3A8E21}" destId="{056316D1-ECA5-49D7-94FA-57466AEF2AB5}" srcOrd="1" destOrd="0" parTransId="{4540302B-1AA9-44C7-A42D-4B457864CB76}" sibTransId="{A6E2F284-D644-4B21-A42C-8920792FB9F2}"/>
    <dgm:cxn modelId="{834F376E-9D50-4437-9FC4-0022DA1947AE}" srcId="{17839E58-ECF6-4178-B6E0-54FB5B3A8E21}" destId="{211C1F4C-9C6D-4E11-A4CC-615B3792D68F}" srcOrd="2" destOrd="0" parTransId="{9D46A349-B3AC-4765-8D45-6D2C1553B4B4}" sibTransId="{3D8B88AA-1AF2-4020-A975-6A3ACE7E7BB9}"/>
    <dgm:cxn modelId="{AB1AC686-3590-4560-AD35-85E835EBA7D1}" type="presParOf" srcId="{1F57F598-1BB9-4C50-8C7A-AF21F0B733B9}" destId="{B04F41B0-8CAB-49B0-B8D3-33F51453F42F}" srcOrd="0" destOrd="0" presId="urn:microsoft.com/office/officeart/2005/8/layout/funnel1"/>
    <dgm:cxn modelId="{5C5708B2-8495-4274-B767-458ACA72D147}" type="presParOf" srcId="{1F57F598-1BB9-4C50-8C7A-AF21F0B733B9}" destId="{4DA9140B-8CFF-4263-9F3A-CA0995CDA377}" srcOrd="1" destOrd="0" presId="urn:microsoft.com/office/officeart/2005/8/layout/funnel1"/>
    <dgm:cxn modelId="{D81255EF-F8C2-434B-8CF6-5135390F1388}" type="presParOf" srcId="{1F57F598-1BB9-4C50-8C7A-AF21F0B733B9}" destId="{7DAC44F7-644F-4B63-AA8A-8C28BED7F8FA}" srcOrd="2" destOrd="0" presId="urn:microsoft.com/office/officeart/2005/8/layout/funnel1"/>
    <dgm:cxn modelId="{E54C97A6-F4CB-4803-AFA9-35A9D2D4FABB}" type="presParOf" srcId="{1F57F598-1BB9-4C50-8C7A-AF21F0B733B9}" destId="{B86197E4-3E45-461A-9F92-62014157C596}" srcOrd="3" destOrd="0" presId="urn:microsoft.com/office/officeart/2005/8/layout/funnel1"/>
    <dgm:cxn modelId="{56DB82AF-C80B-45DC-B5CA-83BA1BC78892}" type="presParOf" srcId="{1F57F598-1BB9-4C50-8C7A-AF21F0B733B9}" destId="{12D90771-A880-47B2-9B48-C7E9317A8732}" srcOrd="4" destOrd="0" presId="urn:microsoft.com/office/officeart/2005/8/layout/funnel1"/>
    <dgm:cxn modelId="{B8E1ADF5-CF99-43A3-BAC3-07D1CF867F91}" type="presParOf" srcId="{1F57F598-1BB9-4C50-8C7A-AF21F0B733B9}" destId="{4A670FBB-DBAF-4567-8D29-BF1CD9577FB3}" srcOrd="5" destOrd="0" presId="urn:microsoft.com/office/officeart/2005/8/layout/funnel1"/>
    <dgm:cxn modelId="{86306461-98B2-4F7C-AA79-7503F83CF7FB}" type="presParOf" srcId="{1F57F598-1BB9-4C50-8C7A-AF21F0B733B9}" destId="{751C34BD-D10E-42D8-B30F-25768C4073B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3"/>
            <a:ext cx="2971697" cy="464503"/>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lvl1pPr>
              <a:defRPr sz="1200" b="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6307" y="3"/>
            <a:ext cx="2971696" cy="464503"/>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lvl1pPr algn="r">
              <a:defRPr sz="1200" b="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3" y="8831899"/>
            <a:ext cx="2971697" cy="464502"/>
          </a:xfrm>
          <a:prstGeom prst="rect">
            <a:avLst/>
          </a:prstGeom>
          <a:noFill/>
          <a:ln w="9525">
            <a:noFill/>
            <a:miter lim="800000"/>
            <a:headEnd/>
            <a:tailEnd/>
          </a:ln>
          <a:effectLst/>
        </p:spPr>
        <p:txBody>
          <a:bodyPr vert="horz" wrap="square" lIns="92403" tIns="46204" rIns="92403" bIns="46204" numCol="1" anchor="b" anchorCtr="0" compatLnSpc="1">
            <a:prstTxWarp prst="textNoShape">
              <a:avLst/>
            </a:prstTxWarp>
          </a:bodyPr>
          <a:lstStyle>
            <a:lvl1pPr>
              <a:defRPr sz="1200" b="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6307" y="8831899"/>
            <a:ext cx="2971696" cy="464502"/>
          </a:xfrm>
          <a:prstGeom prst="rect">
            <a:avLst/>
          </a:prstGeom>
          <a:noFill/>
          <a:ln w="9525">
            <a:noFill/>
            <a:miter lim="800000"/>
            <a:headEnd/>
            <a:tailEnd/>
          </a:ln>
          <a:effectLst/>
        </p:spPr>
        <p:txBody>
          <a:bodyPr vert="horz" wrap="square" lIns="92403" tIns="46204" rIns="92403" bIns="46204" numCol="1" anchor="b" anchorCtr="0" compatLnSpc="1">
            <a:prstTxWarp prst="textNoShape">
              <a:avLst/>
            </a:prstTxWarp>
          </a:bodyPr>
          <a:lstStyle>
            <a:lvl1pPr algn="r">
              <a:defRPr sz="1200" b="0">
                <a:latin typeface="Arial" charset="0"/>
              </a:defRPr>
            </a:lvl1pPr>
          </a:lstStyle>
          <a:p>
            <a:pPr>
              <a:defRPr/>
            </a:pPr>
            <a:fld id="{5AC43E7E-5383-45CE-9E8F-8C27226FF9BE}" type="slidenum">
              <a:rPr lang="en-US"/>
              <a:pPr>
                <a:defRPr/>
              </a:pPr>
              <a:t>‹#›</a:t>
            </a:fld>
            <a:endParaRPr lang="en-US" dirty="0"/>
          </a:p>
        </p:txBody>
      </p:sp>
    </p:spTree>
    <p:extLst>
      <p:ext uri="{BB962C8B-B14F-4D97-AF65-F5344CB8AC3E}">
        <p14:creationId xmlns:p14="http://schemas.microsoft.com/office/powerpoint/2010/main" val="382653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3" y="3"/>
            <a:ext cx="2971697" cy="464503"/>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lvl1pPr>
              <a:defRPr sz="1200" b="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756" y="3"/>
            <a:ext cx="2971697" cy="464503"/>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lvl1pPr algn="r">
              <a:defRPr sz="1200" b="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3632" y="4415159"/>
            <a:ext cx="5490741" cy="4183697"/>
          </a:xfrm>
          <a:prstGeom prst="rect">
            <a:avLst/>
          </a:prstGeom>
          <a:noFill/>
          <a:ln w="9525">
            <a:noFill/>
            <a:miter lim="800000"/>
            <a:headEnd/>
            <a:tailEnd/>
          </a:ln>
          <a:effectLst/>
        </p:spPr>
        <p:txBody>
          <a:bodyPr vert="horz" wrap="square" lIns="92403" tIns="46204" rIns="92403" bIns="462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3" y="8830315"/>
            <a:ext cx="2971697" cy="464503"/>
          </a:xfrm>
          <a:prstGeom prst="rect">
            <a:avLst/>
          </a:prstGeom>
          <a:noFill/>
          <a:ln w="9525">
            <a:noFill/>
            <a:miter lim="800000"/>
            <a:headEnd/>
            <a:tailEnd/>
          </a:ln>
          <a:effectLst/>
        </p:spPr>
        <p:txBody>
          <a:bodyPr vert="horz" wrap="square" lIns="92403" tIns="46204" rIns="92403" bIns="46204" numCol="1" anchor="b" anchorCtr="0" compatLnSpc="1">
            <a:prstTxWarp prst="textNoShape">
              <a:avLst/>
            </a:prstTxWarp>
          </a:bodyPr>
          <a:lstStyle>
            <a:lvl1pPr>
              <a:defRPr sz="1200" b="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756" y="8830315"/>
            <a:ext cx="2971697" cy="464503"/>
          </a:xfrm>
          <a:prstGeom prst="rect">
            <a:avLst/>
          </a:prstGeom>
          <a:noFill/>
          <a:ln w="9525">
            <a:noFill/>
            <a:miter lim="800000"/>
            <a:headEnd/>
            <a:tailEnd/>
          </a:ln>
          <a:effectLst/>
        </p:spPr>
        <p:txBody>
          <a:bodyPr vert="horz" wrap="square" lIns="92403" tIns="46204" rIns="92403" bIns="46204" numCol="1" anchor="b" anchorCtr="0" compatLnSpc="1">
            <a:prstTxWarp prst="textNoShape">
              <a:avLst/>
            </a:prstTxWarp>
          </a:bodyPr>
          <a:lstStyle>
            <a:lvl1pPr algn="r">
              <a:defRPr sz="1200" b="0">
                <a:latin typeface="Arial" charset="0"/>
              </a:defRPr>
            </a:lvl1pPr>
          </a:lstStyle>
          <a:p>
            <a:pPr>
              <a:defRPr/>
            </a:pPr>
            <a:fld id="{353F6C9E-A04D-4071-B56B-6B20555FF903}" type="slidenum">
              <a:rPr lang="en-US"/>
              <a:pPr>
                <a:defRPr/>
              </a:pPr>
              <a:t>‹#›</a:t>
            </a:fld>
            <a:endParaRPr lang="en-US" dirty="0"/>
          </a:p>
        </p:txBody>
      </p:sp>
    </p:spTree>
    <p:extLst>
      <p:ext uri="{BB962C8B-B14F-4D97-AF65-F5344CB8AC3E}">
        <p14:creationId xmlns:p14="http://schemas.microsoft.com/office/powerpoint/2010/main" val="3298974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22727"/>
            <a:fld id="{70F80D41-CE67-4651-AFCF-1670281BECBA}" type="slidenum">
              <a:rPr lang="en-US" smtClean="0"/>
              <a:pPr defTabSz="922727"/>
              <a:t>1</a:t>
            </a:fld>
            <a:endParaRPr lang="en-US" dirty="0" smtClean="0"/>
          </a:p>
        </p:txBody>
      </p:sp>
      <p:sp>
        <p:nvSpPr>
          <p:cNvPr id="19459" name="Rectangle 7"/>
          <p:cNvSpPr txBox="1">
            <a:spLocks noGrp="1" noChangeArrowheads="1"/>
          </p:cNvSpPr>
          <p:nvPr/>
        </p:nvSpPr>
        <p:spPr bwMode="auto">
          <a:xfrm>
            <a:off x="3884962" y="8830154"/>
            <a:ext cx="2971490" cy="464662"/>
          </a:xfrm>
          <a:prstGeom prst="rect">
            <a:avLst/>
          </a:prstGeom>
          <a:noFill/>
          <a:ln w="9525">
            <a:noFill/>
            <a:miter lim="800000"/>
            <a:headEnd/>
            <a:tailEnd/>
          </a:ln>
        </p:spPr>
        <p:txBody>
          <a:bodyPr lIns="92499" tIns="46249" rIns="92499" bIns="46249" anchor="b"/>
          <a:lstStyle/>
          <a:p>
            <a:pPr algn="r" defTabSz="922727"/>
            <a:fld id="{F8B4E2B6-DE35-452C-968B-726458448757}" type="slidenum">
              <a:rPr lang="en-US" sz="1300"/>
              <a:pPr algn="r" defTabSz="922727"/>
              <a:t>1</a:t>
            </a:fld>
            <a:endParaRPr lang="en-US" sz="1300" dirty="0"/>
          </a:p>
        </p:txBody>
      </p:sp>
      <p:sp>
        <p:nvSpPr>
          <p:cNvPr id="19460" name="Rectangle 2"/>
          <p:cNvSpPr>
            <a:spLocks noGrp="1" noRot="1" noChangeAspect="1" noChangeArrowheads="1" noTextEdit="1"/>
          </p:cNvSpPr>
          <p:nvPr>
            <p:ph type="sldImg"/>
          </p:nvPr>
        </p:nvSpPr>
        <p:spPr>
          <a:xfrm>
            <a:off x="1106488" y="695325"/>
            <a:ext cx="4648200" cy="3487738"/>
          </a:xfrm>
          <a:ln/>
        </p:spPr>
      </p:sp>
      <p:sp>
        <p:nvSpPr>
          <p:cNvPr id="19461" name="Rectangle 3"/>
          <p:cNvSpPr>
            <a:spLocks noGrp="1" noChangeArrowheads="1"/>
          </p:cNvSpPr>
          <p:nvPr>
            <p:ph type="body" idx="1"/>
          </p:nvPr>
        </p:nvSpPr>
        <p:spPr>
          <a:xfrm>
            <a:off x="685492" y="4415080"/>
            <a:ext cx="5487020" cy="4183539"/>
          </a:xfrm>
          <a:noFill/>
          <a:ln/>
        </p:spPr>
        <p:txBody>
          <a:bodyPr/>
          <a:lstStyle/>
          <a:p>
            <a:pPr eaLnBrk="1" hangingPunct="1"/>
            <a:endParaRPr lang="en-US" dirty="0"/>
          </a:p>
        </p:txBody>
      </p:sp>
    </p:spTree>
    <p:extLst>
      <p:ext uri="{BB962C8B-B14F-4D97-AF65-F5344CB8AC3E}">
        <p14:creationId xmlns:p14="http://schemas.microsoft.com/office/powerpoint/2010/main" val="173914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reporting requirements are mostly as listed</a:t>
            </a:r>
            <a:r>
              <a:rPr lang="en-US" baseline="0" dirty="0" smtClean="0"/>
              <a:t> on the slide.</a:t>
            </a:r>
          </a:p>
          <a:p>
            <a:endParaRPr lang="en-US" baseline="0" dirty="0" smtClean="0"/>
          </a:p>
          <a:p>
            <a:r>
              <a:rPr lang="en-US" baseline="0" dirty="0" smtClean="0"/>
              <a:t>Would note the AHA is concerned about the “population” measures not being risk-adjusted, and lacking reliability and validity</a:t>
            </a:r>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10</a:t>
            </a:fld>
            <a:endParaRPr lang="en-US" dirty="0"/>
          </a:p>
        </p:txBody>
      </p:sp>
    </p:spTree>
    <p:extLst>
      <p:ext uri="{BB962C8B-B14F-4D97-AF65-F5344CB8AC3E}">
        <p14:creationId xmlns:p14="http://schemas.microsoft.com/office/powerpoint/2010/main" val="178864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 Note that the attribution methodology for</a:t>
            </a:r>
            <a:r>
              <a:rPr lang="en-US" baseline="0" dirty="0" smtClean="0"/>
              <a:t> most of these measures relies on determining which group provides the plurality of services within the episode. The AHA is concerned about the lack of socioeconomic adjustment in these measures.</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11</a:t>
            </a:fld>
            <a:endParaRPr lang="en-US" dirty="0"/>
          </a:p>
        </p:txBody>
      </p:sp>
    </p:spTree>
    <p:extLst>
      <p:ext uri="{BB962C8B-B14F-4D97-AF65-F5344CB8AC3E}">
        <p14:creationId xmlns:p14="http://schemas.microsoft.com/office/powerpoint/2010/main" val="217509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new category intended to recognize participation in</a:t>
            </a:r>
            <a:r>
              <a:rPr lang="en-US" baseline="0" dirty="0" smtClean="0"/>
              <a:t> activities thought to improve quality, safety and care coordination of clinical practices</a:t>
            </a:r>
          </a:p>
          <a:p>
            <a:endParaRPr lang="en-US" baseline="0" dirty="0" smtClean="0"/>
          </a:p>
          <a:p>
            <a:r>
              <a:rPr lang="en-US" baseline="0" dirty="0" smtClean="0"/>
              <a:t>CMS has proposed a lengthy list of activities from which clinicians and groups may choose. In general, clinicians must pick at least 2 or 3 activities to receive full credit. However, participants in patient-centered medical homes that meet the certification requirements in the rule automatically receive the highest score. </a:t>
            </a:r>
          </a:p>
          <a:p>
            <a:endParaRPr lang="en-US" baseline="0" dirty="0" smtClean="0"/>
          </a:p>
          <a:p>
            <a:r>
              <a:rPr lang="en-US" baseline="0" dirty="0" smtClean="0"/>
              <a:t>Participants in MIPS APMs receive one half of the highest score. The AHA has urged that MIPS APM participants receive the highest score to recognize the significant effort of participating in APMs.</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12</a:t>
            </a:fld>
            <a:endParaRPr lang="en-US" dirty="0"/>
          </a:p>
        </p:txBody>
      </p:sp>
    </p:spTree>
    <p:extLst>
      <p:ext uri="{BB962C8B-B14F-4D97-AF65-F5344CB8AC3E}">
        <p14:creationId xmlns:p14="http://schemas.microsoft.com/office/powerpoint/2010/main" val="367422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category: each measure is assigned up to 10 points.  95% performance rate equals 9.5 points</a:t>
            </a:r>
          </a:p>
          <a:p>
            <a:r>
              <a:rPr lang="en-US" dirty="0" smtClean="0"/>
              <a:t>One bonus point is </a:t>
            </a:r>
          </a:p>
          <a:p>
            <a:endParaRPr lang="en-US" dirty="0" smtClean="0"/>
          </a:p>
          <a:p>
            <a:r>
              <a:rPr lang="en-US" dirty="0" smtClean="0"/>
              <a:t>CMS proposes to define a meaningful EHR user under MIPS as a MIPS eligible clinician who possesses certified EHR technology, uses the functionality of certified EHR technology, and reports on applicable objectives and measures specified for the advancing care information performance category for a performance period as specified by CMS. CMS is proposing to adopt a definition of certified EHR technology for MIPS eligible clinicians that is based on the definition that applies in the EHR Incentive Programs under 42 CFR 495.4.</a:t>
            </a:r>
          </a:p>
          <a:p>
            <a:endParaRPr lang="en-US" dirty="0" smtClean="0"/>
          </a:p>
          <a:p>
            <a:r>
              <a:rPr lang="en-US" dirty="0" smtClean="0"/>
              <a:t>For 2017, MIPS eligible clinicians would be able to use EHR technology certified to either the 2014 or 2015 Edition certification criteria. Those who</a:t>
            </a:r>
          </a:p>
          <a:p>
            <a:r>
              <a:rPr lang="en-US" dirty="0" smtClean="0"/>
              <a:t>only have 2015 Edition CEHRT can choose to report for ACI: (1) on the objectives and measures specified that correlate to Stage 3 requirements or (2) on the alternate objectives and measures that correlate to Modified Stage 2. Those providers with a combination of 2015 Edition and 2014 Edition may choose to report for ACI: (1) on the objectives and measures which correlate to Stage 3; or (2) on the alternate objectives and measures which correlate to modified Stage 2, if they have the appropriate mix of technologies to support each measure selected. Those who only have technology certified to the 2014 Edition would not be able to report on any of the measures specified for the ACI performance category that correlate to Stage 3 measures.</a:t>
            </a:r>
            <a:endParaRPr lang="en-US" dirty="0"/>
          </a:p>
        </p:txBody>
      </p:sp>
      <p:sp>
        <p:nvSpPr>
          <p:cNvPr id="4" name="Footer Placeholder 3"/>
          <p:cNvSpPr>
            <a:spLocks noGrp="1"/>
          </p:cNvSpPr>
          <p:nvPr>
            <p:ph type="ftr" sz="quarter" idx="10"/>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DB672F93-1610-4A1A-9B97-239B2D3C0500}"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427853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 Note</a:t>
            </a:r>
            <a:r>
              <a:rPr lang="en-US" baseline="0" dirty="0" smtClean="0"/>
              <a:t> in general, this participation option is meant to recognize the effort required to participate in APMs. CMS also proposes not to score MIPS APM participants on the resource use category because the APMs themselves have specific </a:t>
            </a:r>
            <a:r>
              <a:rPr lang="en-US" baseline="0" dirty="0" err="1" smtClean="0"/>
              <a:t>mechanicms</a:t>
            </a:r>
            <a:r>
              <a:rPr lang="en-US" baseline="0" dirty="0" smtClean="0"/>
              <a:t> for determining financial performance, and CMS does not want to confound APM participants by scoring them on the MIPS resource </a:t>
            </a:r>
            <a:r>
              <a:rPr lang="en-US" baseline="0" smtClean="0"/>
              <a:t>use measures.</a:t>
            </a:r>
            <a:endParaRPr lang="en-US"/>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14</a:t>
            </a:fld>
            <a:endParaRPr lang="en-US" dirty="0"/>
          </a:p>
        </p:txBody>
      </p:sp>
    </p:spTree>
    <p:extLst>
      <p:ext uri="{BB962C8B-B14F-4D97-AF65-F5344CB8AC3E}">
        <p14:creationId xmlns:p14="http://schemas.microsoft.com/office/powerpoint/2010/main" val="419657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1806" y="4415159"/>
            <a:ext cx="5814390" cy="4500243"/>
          </a:xfrm>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*******This</a:t>
            </a:r>
            <a:r>
              <a:rPr lang="en-US" baseline="0" dirty="0" smtClean="0"/>
              <a:t> slide contains animation*******</a:t>
            </a:r>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Once CMS has determined a composite score, it must then use that score to determine upward, neutral or downward adjustments. </a:t>
            </a:r>
          </a:p>
          <a:p>
            <a:pPr marL="0" marR="0" indent="0" algn="l" defTabSz="914400" rtl="0" eaLnBrk="0" fontAlgn="base" latinLnBrk="0" hangingPunct="0">
              <a:lnSpc>
                <a:spcPct val="100000"/>
              </a:lnSpc>
              <a:spcBef>
                <a:spcPts val="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FIRST</a:t>
            </a:r>
            <a:r>
              <a:rPr lang="en-US" baseline="0" dirty="0" smtClean="0"/>
              <a:t> </a:t>
            </a:r>
            <a:r>
              <a:rPr lang="en-US" dirty="0" smtClean="0"/>
              <a:t>CLICK:</a:t>
            </a:r>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CMS will first </a:t>
            </a:r>
            <a:r>
              <a:rPr lang="en-US" baseline="0" dirty="0" smtClean="0"/>
              <a:t>determine a “performance threshold” for each year of the program based on the performance of all providers in the MIPS. Professionals with MIPS Composite scores above the threshold receive positive payment adjustments on a sliding scale. Professionals with scores below the threshold receive negative payment adjustments on a sliding scale</a:t>
            </a:r>
          </a:p>
          <a:p>
            <a:pPr marL="0" marR="0" indent="0" algn="l" defTabSz="914400" rtl="0" eaLnBrk="0" fontAlgn="base" latinLnBrk="0" hangingPunct="0">
              <a:lnSpc>
                <a:spcPct val="100000"/>
              </a:lnSpc>
              <a:spcBef>
                <a:spcPts val="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SECOND CLICK</a:t>
            </a: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CMS then will then determine what MIPS Score is 25 percent of the performance threshold score. Any professionals scoring below that threshold will receive the maximum possible negative payment adjustment. That starts at 4 percent in CY 2019, and goes all the way up to 9 percent in 2022 and beyond.</a:t>
            </a:r>
          </a:p>
          <a:p>
            <a:pPr marL="0" marR="0" indent="0" algn="l" defTabSz="914400" rtl="0" eaLnBrk="0" fontAlgn="base" latinLnBrk="0" hangingPunct="0">
              <a:lnSpc>
                <a:spcPct val="100000"/>
              </a:lnSpc>
              <a:spcBef>
                <a:spcPts val="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FINAL CLICK</a:t>
            </a: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As noted earlier, the MIPS is a budget neutral program. CMS can pay no more out in incentives than it collects in incentives.</a:t>
            </a:r>
            <a:r>
              <a:rPr lang="en-US" dirty="0" smtClean="0"/>
              <a:t> </a:t>
            </a:r>
            <a:r>
              <a:rPr lang="en-US" baseline="0" dirty="0" smtClean="0"/>
              <a:t>However, for CYs 2019 through 2024, the MACRA authorizes an “exceptional performance bonus” for the top performers in the MIPS. This is funded separately from the other MIPS adjustments. Each year, CMS will need to determine a threshold</a:t>
            </a:r>
            <a:r>
              <a:rPr lang="en-US" dirty="0" smtClean="0"/>
              <a:t> score above which the bonus would apply.</a:t>
            </a:r>
            <a:r>
              <a:rPr lang="en-US" baseline="0" dirty="0" smtClean="0"/>
              <a:t> </a:t>
            </a:r>
            <a:endParaRPr lang="en-US" dirty="0" smtClean="0"/>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15</a:t>
            </a:fld>
            <a:endParaRPr lang="en-US" dirty="0"/>
          </a:p>
        </p:txBody>
      </p:sp>
    </p:spTree>
    <p:extLst>
      <p:ext uri="{BB962C8B-B14F-4D97-AF65-F5344CB8AC3E}">
        <p14:creationId xmlns:p14="http://schemas.microsoft.com/office/powerpoint/2010/main" val="1062362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Tx/>
              <a:buChar char="-"/>
            </a:pPr>
            <a:r>
              <a:rPr lang="en-US" b="0" baseline="0" dirty="0" smtClean="0">
                <a:latin typeface="Arial" panose="020B0604020202020204" pitchFamily="34" charset="0"/>
                <a:cs typeface="Arial" panose="020B0604020202020204" pitchFamily="34" charset="0"/>
              </a:rPr>
              <a:t>As a reminder, the MACRA provides incentives for physicians who demonstrate significant participation in alternative payment models by meeting thresholds (either based on payments or patient counts) set in statute. Those incentives include (read from slide). </a:t>
            </a:r>
          </a:p>
          <a:p>
            <a:pPr marL="171450" indent="-171450">
              <a:buFontTx/>
              <a:buChar char="-"/>
            </a:pPr>
            <a:r>
              <a:rPr lang="en-US" b="0" baseline="0" dirty="0" smtClean="0">
                <a:latin typeface="Arial" panose="020B0604020202020204" pitchFamily="34" charset="0"/>
                <a:cs typeface="Arial" panose="020B0604020202020204" pitchFamily="34" charset="0"/>
              </a:rPr>
              <a:t>CMS has proposed to use a base performance year of 2017, which means that it will assess APM participation in 2017 for incentives in 2019</a:t>
            </a:r>
          </a:p>
          <a:p>
            <a:pPr marL="171450" indent="-171450">
              <a:buFontTx/>
              <a:buChar char="-"/>
            </a:pPr>
            <a:r>
              <a:rPr lang="en-US" b="0" baseline="0" dirty="0" smtClean="0">
                <a:latin typeface="Arial" panose="020B0604020202020204" pitchFamily="34" charset="0"/>
                <a:cs typeface="Arial" panose="020B0604020202020204" pitchFamily="34" charset="0"/>
              </a:rPr>
              <a:t>CMS will consider only participation in Medicare payment models in 2017-2018; beginning in 2019 (for PY 2021), if a physician does not qualify for incentives based on Medicare APM participation, CMS will consider participation in payment models across all payers. This includes Medicare Advantage, Medicaid and private payers. Note that MA does not count in the first two years because the law specifically limits incentives to participation in models for Medicare Part B payments in the first two years.</a:t>
            </a:r>
          </a:p>
          <a:p>
            <a:pPr marL="628650" lvl="1" indent="-171450">
              <a:buFontTx/>
              <a:buChar char="-"/>
            </a:pPr>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333462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CMS has</a:t>
            </a:r>
            <a:r>
              <a:rPr lang="en-US" baseline="0" dirty="0" smtClean="0"/>
              <a:t> proposed a general process that it will use to determine whether a clinician is a qualifying professional, or QP – meaning that the clinician has sufficient participation in eligible APMs to receive the APM incentives. </a:t>
            </a:r>
          </a:p>
          <a:p>
            <a:pPr marL="171450" indent="-171450">
              <a:buFont typeface="Arial" panose="020B0604020202020204" pitchFamily="34" charset="0"/>
              <a:buChar char="•"/>
            </a:pPr>
            <a:r>
              <a:rPr lang="en-US" baseline="0" dirty="0" smtClean="0"/>
              <a:t>The general process includes:</a:t>
            </a:r>
          </a:p>
          <a:p>
            <a:pPr marL="914400" lvl="1" indent="-457200">
              <a:buFont typeface="Arial" panose="020B0604020202020204" pitchFamily="34" charset="0"/>
              <a:buChar char="•"/>
            </a:pPr>
            <a:r>
              <a:rPr lang="en-US" sz="2600" dirty="0" smtClean="0"/>
              <a:t>Determine whether the APM meets the advanced APM criteria</a:t>
            </a:r>
          </a:p>
          <a:p>
            <a:pPr marL="914400" lvl="1" indent="-457200">
              <a:buFont typeface="Arial" panose="020B0604020202020204" pitchFamily="34" charset="0"/>
              <a:buChar char="•"/>
            </a:pPr>
            <a:r>
              <a:rPr lang="en-US" sz="2600" dirty="0" smtClean="0"/>
              <a:t>Identify the APM entity</a:t>
            </a:r>
          </a:p>
          <a:p>
            <a:pPr marL="914400" lvl="1" indent="-457200">
              <a:buFont typeface="Arial" panose="020B0604020202020204" pitchFamily="34" charset="0"/>
              <a:buChar char="•"/>
            </a:pPr>
            <a:r>
              <a:rPr lang="en-US" sz="2600" dirty="0" smtClean="0"/>
              <a:t>Determine whether eligible clinicians in APM entity collectively meet threshold for APM participation</a:t>
            </a:r>
          </a:p>
          <a:p>
            <a:pPr marL="457200" lvl="0" indent="-457200">
              <a:buFont typeface="Arial" panose="020B0604020202020204" pitchFamily="34" charset="0"/>
              <a:buChar char="•"/>
            </a:pPr>
            <a:r>
              <a:rPr lang="en-US" sz="2600" dirty="0" smtClean="0"/>
              <a:t>I</a:t>
            </a:r>
            <a:r>
              <a:rPr lang="en-US" sz="2600" baseline="0" dirty="0" smtClean="0"/>
              <a:t> will talk about each of these in turn…</a:t>
            </a:r>
            <a:endParaRPr lang="en-US" sz="26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100728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First, CMS</a:t>
            </a:r>
            <a:r>
              <a:rPr lang="en-US" baseline="0" dirty="0" smtClean="0"/>
              <a:t> would determine whether the payment model meets the criteria to be an advanced APM</a:t>
            </a: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51613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For Medicare, the statute specifies the models listed on the slide as APMs. Those are (read from slide):</a:t>
            </a:r>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19</a:t>
            </a:fld>
            <a:endParaRPr lang="en-US" dirty="0"/>
          </a:p>
        </p:txBody>
      </p:sp>
    </p:spTree>
    <p:extLst>
      <p:ext uri="{BB962C8B-B14F-4D97-AF65-F5344CB8AC3E}">
        <p14:creationId xmlns:p14="http://schemas.microsoft.com/office/powerpoint/2010/main" val="227686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We expect the new physician payment system will have a number of important impacts on hospitals in the coming years, and look forward to hearing your thoughts on these implications during the discussion. A few potential impacts have emerged from our early discussions with members.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most directly impacted hospitals will be those that employ their physicians. Those hospitals will need to absorb the costs of compliance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But we also expect this new payment system will impact the continued shift in hospital-physician relationships. For example, some physicians may find the stability of hospital employment more appealing.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And given the significant incentives to participate in APMs, there may be more pressure from physicians for hospitals to participate in risk bearing relationships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2</a:t>
            </a:fld>
            <a:endParaRPr lang="en-US" dirty="0"/>
          </a:p>
        </p:txBody>
      </p:sp>
    </p:spTree>
    <p:extLst>
      <p:ext uri="{BB962C8B-B14F-4D97-AF65-F5344CB8AC3E}">
        <p14:creationId xmlns:p14="http://schemas.microsoft.com/office/powerpoint/2010/main" val="3461724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Tx/>
              <a:buChar char="-"/>
            </a:pPr>
            <a:r>
              <a:rPr lang="en-US" b="0" baseline="0" dirty="0" smtClean="0">
                <a:latin typeface="Arial" panose="020B0604020202020204" pitchFamily="34" charset="0"/>
                <a:cs typeface="Arial" panose="020B0604020202020204" pitchFamily="34" charset="0"/>
              </a:rPr>
              <a:t>Among the eligible Medicare models, those models that meet certain criteria will “count” for purposes of the incentive – CMS is calling those advanced APMs. </a:t>
            </a:r>
          </a:p>
          <a:p>
            <a:pPr marL="171450" indent="-171450">
              <a:buFontTx/>
              <a:buChar char="-"/>
            </a:pPr>
            <a:r>
              <a:rPr lang="en-US" b="0" baseline="0" dirty="0" smtClean="0">
                <a:latin typeface="Arial" panose="020B0604020202020204" pitchFamily="34" charset="0"/>
                <a:cs typeface="Arial" panose="020B0604020202020204" pitchFamily="34" charset="0"/>
              </a:rPr>
              <a:t>The criteria were set in statute and include (read from slide). Beyond the scope of this presentation, but the ACA set certain criteria for a model to be expanded by the CMMI. No medical  home models have been expanded by CMMI using this authority</a:t>
            </a:r>
          </a:p>
          <a:p>
            <a:pPr marL="171450" indent="-171450">
              <a:buFontTx/>
              <a:buChar char="-"/>
            </a:pPr>
            <a:r>
              <a:rPr lang="en-US" b="0" baseline="0" dirty="0" smtClean="0">
                <a:latin typeface="Arial" panose="020B0604020202020204" pitchFamily="34" charset="0"/>
                <a:cs typeface="Arial" panose="020B0604020202020204" pitchFamily="34" charset="0"/>
              </a:rPr>
              <a:t>CMS has proposed requirements under each of these three criteria. Our overall take is noted beside each. </a:t>
            </a:r>
          </a:p>
          <a:p>
            <a:pPr marL="628650" lvl="1" indent="-171450">
              <a:buFontTx/>
              <a:buChar char="-"/>
            </a:pPr>
            <a:r>
              <a:rPr lang="en-US" b="0" baseline="0" dirty="0" smtClean="0">
                <a:latin typeface="Arial" panose="020B0604020202020204" pitchFamily="34" charset="0"/>
                <a:cs typeface="Arial" panose="020B0604020202020204" pitchFamily="34" charset="0"/>
              </a:rPr>
              <a:t>The definitions of certified EHR technology and the quality measurement requirement are fairly flexible and take into account the different needs of different models. </a:t>
            </a:r>
          </a:p>
          <a:p>
            <a:pPr marL="1085850" lvl="2" indent="-171450">
              <a:buFontTx/>
              <a:buChar char="-"/>
            </a:pPr>
            <a:r>
              <a:rPr lang="en-US" b="0" baseline="0" dirty="0" smtClean="0">
                <a:latin typeface="Arial" panose="020B0604020202020204" pitchFamily="34" charset="0"/>
                <a:cs typeface="Arial" panose="020B0604020202020204" pitchFamily="34" charset="0"/>
              </a:rPr>
              <a:t>For EHR technology, CMS adopts the proposed definition of EHR technology used for the MIPS. The model must require that 50 percent of eligible clinicians use certified health IT functions to document and communicate clinical care. That would increase to 75 percent in 2018. If the hospital is the APM entity, the hospital must meet this requirement.</a:t>
            </a:r>
          </a:p>
          <a:p>
            <a:pPr marL="1085850" lvl="2" indent="-171450">
              <a:buFontTx/>
              <a:buChar char="-"/>
            </a:pPr>
            <a:r>
              <a:rPr lang="en-US" b="0" baseline="0" dirty="0" smtClean="0">
                <a:latin typeface="Arial" panose="020B0604020202020204" pitchFamily="34" charset="0"/>
                <a:cs typeface="Arial" panose="020B0604020202020204" pitchFamily="34" charset="0"/>
              </a:rPr>
              <a:t>For quality measures, CMS acknowledges that different measures may be appropriate for different models. The agency proposes that the model must condition payment on at least one measure that meets certain criteria – for example, it could be off the MIPS list, or an NQF-endorsed measure. The measure must have an evidence-based focus and be reliable and valid.</a:t>
            </a:r>
          </a:p>
          <a:p>
            <a:pPr marL="628650" lvl="1" indent="-171450">
              <a:buFontTx/>
              <a:buChar char="-"/>
            </a:pPr>
            <a:r>
              <a:rPr lang="en-US" b="0" baseline="0" dirty="0" smtClean="0">
                <a:latin typeface="Arial" panose="020B0604020202020204" pitchFamily="34" charset="0"/>
                <a:cs typeface="Arial" panose="020B0604020202020204" pitchFamily="34" charset="0"/>
              </a:rPr>
              <a:t>We are very concerned with CMS’s definition of the financial risk criteria</a:t>
            </a:r>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585767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CMS proposes two standards for financial risk:</a:t>
            </a:r>
          </a:p>
          <a:p>
            <a:pPr marL="628650" lvl="1" indent="-171450">
              <a:buFont typeface="Arial" panose="020B0604020202020204" pitchFamily="34" charset="0"/>
              <a:buChar char="•"/>
            </a:pPr>
            <a:r>
              <a:rPr lang="en-US" dirty="0" smtClean="0"/>
              <a:t>One standard would</a:t>
            </a:r>
            <a:r>
              <a:rPr lang="en-US" baseline="0" dirty="0" smtClean="0"/>
              <a:t> apply to most entities that participate in alternative payment models. This standard requires the entity participating in the APM to accept financial risk if actual spending under the model exceeds projected spending (measured by a benchmark or target price) – also known as downside risk. This could be through repayment to CMS or reduced payments. </a:t>
            </a:r>
          </a:p>
          <a:p>
            <a:pPr marL="628650" lvl="1" indent="-171450">
              <a:buFont typeface="Arial" panose="020B0604020202020204" pitchFamily="34" charset="0"/>
              <a:buChar char="•"/>
            </a:pPr>
            <a:r>
              <a:rPr lang="en-US" baseline="0" dirty="0" smtClean="0"/>
              <a:t>The standard other is a more relaxed standard that would apply to medical homes. This standard does not require downside risk, as long as the medical home is at financial risk for performance on quality metrics - for example, the medical home would owe money to CMS if it doesn’t hit its performance targets. However, after the first year, the looser standard would not apply to medical homes where the organization that owns and operates the medical home has more than 50 clinicians. This would likely disqualify most hospital-based medical homes from qualifying – meaning hospital medical homes would have to incur downside risk in order for participating physicians to qualify. This is a fairly unusual requirement for medical homes.</a:t>
            </a: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68331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smtClean="0"/>
              <a:t>CMS has also set fairly high parameters for how much risk is enough. </a:t>
            </a:r>
          </a:p>
          <a:p>
            <a:pPr marL="171450" lvl="0" indent="-171450">
              <a:buFont typeface="Arial" panose="020B0604020202020204" pitchFamily="34" charset="0"/>
              <a:buChar char="•"/>
            </a:pPr>
            <a:r>
              <a:rPr lang="en-US" baseline="0" dirty="0" smtClean="0"/>
              <a:t>Here are the standards (all three must be met): </a:t>
            </a:r>
          </a:p>
          <a:p>
            <a:pPr marL="628650" lvl="1" indent="-171450">
              <a:buFont typeface="Arial" panose="020B0604020202020204" pitchFamily="34" charset="0"/>
              <a:buChar char="•"/>
            </a:pPr>
            <a:r>
              <a:rPr lang="en-US" baseline="0" dirty="0" smtClean="0"/>
              <a:t>minimum loss ratio of at least 4 percent (this is the amount of excess spending over the projected spending that may be incurred before the provider has to start repaying CMS – so if the benchmark is $100, the provider’s expenditures can be $104 before it has to start repaying CMS); </a:t>
            </a:r>
          </a:p>
          <a:p>
            <a:pPr marL="628650" lvl="1" indent="-171450">
              <a:buFont typeface="Arial" panose="020B0604020202020204" pitchFamily="34" charset="0"/>
              <a:buChar char="•"/>
            </a:pPr>
            <a:r>
              <a:rPr lang="en-US" baseline="0" dirty="0" smtClean="0"/>
              <a:t>marginal risk of at least 30% (this is the amount of loss a provider must share with CMS – so if there are $100 in losses, the provider must absorb at least $30 of that); and </a:t>
            </a:r>
          </a:p>
          <a:p>
            <a:pPr marL="628650" lvl="1" indent="-171450">
              <a:buFont typeface="Arial" panose="020B0604020202020204" pitchFamily="34" charset="0"/>
              <a:buChar char="•"/>
            </a:pPr>
            <a:r>
              <a:rPr lang="en-US" baseline="0" dirty="0" smtClean="0"/>
              <a:t>total potential loss has to be at least 4% of the benchmark or target (so if there is a stop loss provision and the benchmark is $100, the provider must owe at least $4).</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CMS notes fully capitated arrangements would satisfy the risk requirement</a:t>
            </a:r>
            <a:endParaRPr lang="en-US" dirty="0" smtClean="0"/>
          </a:p>
          <a:p>
            <a:pPr marL="171450" lvl="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3737732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Applying CMS’s proposed criteria to existing models, you will</a:t>
            </a:r>
            <a:r>
              <a:rPr lang="en-US" baseline="0" dirty="0" smtClean="0"/>
              <a:t> see that a very limited number of models that would qualify as advanced APMs. The most common disqualifier is the financial risk standard. BPCI would not qualify because it doesn’t tie payment to quality measures, and CJR does not include an EHR requirement. The others are disqualified because of the financial risk standard.</a:t>
            </a:r>
          </a:p>
          <a:p>
            <a:pPr marL="171450" indent="-171450">
              <a:buFont typeface="Arial" panose="020B0604020202020204" pitchFamily="34" charset="0"/>
              <a:buChar char="•"/>
            </a:pPr>
            <a:r>
              <a:rPr lang="en-US" baseline="0" dirty="0" smtClean="0"/>
              <a:t>In particular, there are very few options for hospital-driven models to qualify. For example, though hospital-led ACOs make up about 50% of the MSSP, most participants are in Track 1. Similarly, a number of hospitals participate in BPCI – and some hospitals were mandated to take financial risk through the CJR. And as we discussed on the last slide, most hospital-driven medical homes that participate in the CPC+ program will not qualify. We are disappointed that those efforts will not be recognized. [NOTE – in the new hospital bundled payment rule released in August, CMS proposes to create two tracks for participation in the new cardiac and hip facture bundles, and to create two tracks in CJR. In each, Track 1 would allow qualification as an advanced APM by incorporating an attestation of certified EHR technology use).</a:t>
            </a:r>
          </a:p>
          <a:p>
            <a:pPr marL="171450" indent="-171450">
              <a:buFont typeface="Arial" panose="020B0604020202020204" pitchFamily="34" charset="0"/>
              <a:buChar char="•"/>
            </a:pPr>
            <a:r>
              <a:rPr lang="en-US" baseline="0" dirty="0" smtClean="0"/>
              <a:t>Overall, CMS has projected that only between 30,000 – 90,000 clinicians (out of around </a:t>
            </a:r>
            <a:r>
              <a:rPr lang="en-US" sz="1200" b="0" i="0" u="none" strike="noStrike" kern="1200" baseline="0" dirty="0" smtClean="0">
                <a:solidFill>
                  <a:schemeClr val="tx1"/>
                </a:solidFill>
                <a:latin typeface="Times New Roman" pitchFamily="18" charset="0"/>
                <a:ea typeface="+mn-ea"/>
                <a:cs typeface="+mn-cs"/>
              </a:rPr>
              <a:t>800,000 projected to be impacted by the MACRA changes) </a:t>
            </a:r>
            <a:r>
              <a:rPr lang="en-US" baseline="0" dirty="0" smtClean="0"/>
              <a:t>will qualify for the APM incentives in year 1.</a:t>
            </a: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914172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Onc</a:t>
            </a:r>
            <a:r>
              <a:rPr lang="en-US" baseline="0" dirty="0" smtClean="0"/>
              <a:t>e CMS has determined that a model is an advanced APM, it will identify the entities participating in the APM, and then the clinicians working with that entity</a:t>
            </a: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586487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a:t>
            </a:r>
            <a:r>
              <a:rPr lang="en-US" baseline="0" dirty="0" smtClean="0"/>
              <a:t> APM entity is the entity that </a:t>
            </a:r>
            <a:r>
              <a:rPr lang="en-US" sz="1200" dirty="0" smtClean="0"/>
              <a:t>participates in an APM through a direct agreement with CMS or a non-Medicare payer. In other words, it is the </a:t>
            </a:r>
            <a:r>
              <a:rPr lang="en-US" sz="2400" dirty="0" smtClean="0"/>
              <a:t>entity</a:t>
            </a:r>
            <a:r>
              <a:rPr lang="en-US" sz="2400" baseline="0" dirty="0" smtClean="0"/>
              <a:t> p</a:t>
            </a:r>
            <a:r>
              <a:rPr lang="en-US" sz="2400" dirty="0" smtClean="0"/>
              <a:t>rimarily responsible for cost and quality of care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smtClean="0"/>
              <a:t>The clinicians participating in an APM through an APM entity are the APM entity group. CMS will identify these clinicians</a:t>
            </a:r>
            <a:r>
              <a:rPr lang="en-US" sz="2400" baseline="0" dirty="0" smtClean="0"/>
              <a:t> through a combination of APM identifier, APM entity identifier, TIN and NPI. For example, for the MSSP – there would be an identifier for the MSSP model, one for the ACO, one for the ACO participant TIN (for example, the physician group working with the ACO), and then the clinician’s NPI</a:t>
            </a:r>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240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3332226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Finally, CMS would determine</a:t>
            </a:r>
            <a:r>
              <a:rPr lang="en-US" baseline="0" dirty="0" smtClean="0"/>
              <a:t> whether the clinicians in a particular APM entity group meet the threshold for APM participation to be QPs.</a:t>
            </a: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243223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CMS</a:t>
            </a:r>
            <a:r>
              <a:rPr lang="en-US" baseline="0" dirty="0" smtClean="0"/>
              <a:t> proposes to consider both the amount of payment and patient counts attributed to the advanced APM, and to use whichever is more advantageous to the APM entity group or clinician.</a:t>
            </a:r>
          </a:p>
          <a:p>
            <a:pPr marL="171450" indent="-171450">
              <a:buFont typeface="Arial" panose="020B0604020202020204" pitchFamily="34" charset="0"/>
              <a:buChar char="•"/>
            </a:pPr>
            <a:r>
              <a:rPr lang="en-US" baseline="0" dirty="0" smtClean="0"/>
              <a:t>Determinations would be made at the group level by aggregating payments or patients. If an APM entity does not qualify but an individual clinician participates in more than one advanced APM, CMS would made a determination for that individual clinician by aggregating participation in all advanced APMs.</a:t>
            </a:r>
          </a:p>
          <a:p>
            <a:pPr marL="171450" indent="-171450">
              <a:buFont typeface="Arial" panose="020B0604020202020204" pitchFamily="34" charset="0"/>
              <a:buChar char="•"/>
            </a:pPr>
            <a:r>
              <a:rPr lang="en-US" baseline="0" dirty="0" smtClean="0"/>
              <a:t>The statute creates an option for payers outside of Medicare starting in 2021 (measurement year 2019). Starting that year, CMS would first consider Medicare advanced APM participation; if a clinician does not qualify based on that, it would then consider participation across all payers.</a:t>
            </a: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780139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 shows the thresholds that clinicians</a:t>
            </a:r>
            <a:r>
              <a:rPr lang="en-US" baseline="0" dirty="0" smtClean="0"/>
              <a:t> must meet to be deemed QPs and receive the APM incentives. The statute set the threshold for payment amounts, but not patient counts. Therefore you will note that there is a slightly different threshold for patient counts – CMS thought the law gave them some authority to do this.</a:t>
            </a:r>
          </a:p>
          <a:p>
            <a:pPr marL="171450" indent="-171450">
              <a:buFont typeface="Arial" panose="020B0604020202020204" pitchFamily="34" charset="0"/>
              <a:buChar char="•"/>
            </a:pPr>
            <a:r>
              <a:rPr lang="en-US" baseline="0" dirty="0" smtClean="0"/>
              <a:t>The charts also show the slightly lower thresholds to be deemed partial QPs. These are clinicians who have significant participation in advanced APMs but not enough to qualify for the APM incentives. They still get a bit of a favored status, though – they may choose whether to participate in the MIPS. However, that election must be made before the end of the MIPS performance period – so an entity will have to elect before knowing QP status.</a:t>
            </a: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564695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I mentioned several</a:t>
            </a:r>
            <a:r>
              <a:rPr lang="en-US" baseline="0" dirty="0" smtClean="0"/>
              <a:t> slides ago, the law creates an all-payer advanced APM option that begins in 2021 – what CMS is calling the “other payer” option.</a:t>
            </a:r>
          </a:p>
          <a:p>
            <a:pPr marL="171450" indent="-171450">
              <a:buFont typeface="Arial" panose="020B0604020202020204" pitchFamily="34" charset="0"/>
              <a:buChar char="•"/>
            </a:pPr>
            <a:r>
              <a:rPr lang="en-US" baseline="0" dirty="0" smtClean="0"/>
              <a:t>Other payers include Medicare Advantage, Medicaid, and private payers.</a:t>
            </a:r>
          </a:p>
          <a:p>
            <a:pPr marL="171450" indent="-171450">
              <a:buFont typeface="Arial" panose="020B0604020202020204" pitchFamily="34" charset="0"/>
              <a:buChar char="•"/>
            </a:pPr>
            <a:r>
              <a:rPr lang="en-US" baseline="0" dirty="0" smtClean="0"/>
              <a:t>CMS proposes advanced APM criteria for other payers that parallel those in Medicare advanced APMs. In other words, arrangements with other payers would need to incorporate an EHR requirement, quality measurement, and financial risk requirements similar to those in Medicare APM arrangements.</a:t>
            </a:r>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32676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an overview of the proposed</a:t>
            </a:r>
            <a:r>
              <a:rPr lang="en-US" baseline="0" dirty="0" smtClean="0"/>
              <a:t> rule. Note that additional details are provided in the AHA’s regulatory advisory.</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3</a:t>
            </a:fld>
            <a:endParaRPr lang="en-US" dirty="0"/>
          </a:p>
        </p:txBody>
      </p:sp>
    </p:spTree>
    <p:extLst>
      <p:ext uri="{BB962C8B-B14F-4D97-AF65-F5344CB8AC3E}">
        <p14:creationId xmlns:p14="http://schemas.microsoft.com/office/powerpoint/2010/main" val="2106367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Finally, CMS proposes how it will implement the APM incentive payment</a:t>
            </a:r>
          </a:p>
          <a:p>
            <a:pPr marL="628650" lvl="1" indent="-171450">
              <a:buFont typeface="Arial" panose="020B0604020202020204" pitchFamily="34" charset="0"/>
              <a:buChar char="•"/>
            </a:pPr>
            <a:r>
              <a:rPr lang="en-US" sz="2400" dirty="0" smtClean="0"/>
              <a:t>CMS would make a lump-sum payment equal to 5 percent of Part B professional service payments</a:t>
            </a:r>
          </a:p>
          <a:p>
            <a:pPr marL="628650" lvl="1" indent="-171450">
              <a:buFont typeface="Arial" panose="020B0604020202020204" pitchFamily="34" charset="0"/>
              <a:buChar char="•"/>
            </a:pPr>
            <a:r>
              <a:rPr lang="en-US" sz="2400" dirty="0" smtClean="0"/>
              <a:t>The lump sum payment amount would be calculated based on Part B payments</a:t>
            </a:r>
            <a:r>
              <a:rPr lang="en-US" sz="2400" baseline="0" dirty="0" smtClean="0"/>
              <a:t> made in the </a:t>
            </a:r>
            <a:r>
              <a:rPr lang="en-US" sz="2400" dirty="0" smtClean="0"/>
              <a:t>calendar year prior to payment year</a:t>
            </a:r>
          </a:p>
          <a:p>
            <a:pPr marL="800082" lvl="1" indent="-342882" eaLnBrk="0" hangingPunct="0">
              <a:spcBef>
                <a:spcPct val="20000"/>
              </a:spcBef>
              <a:buFontTx/>
              <a:buChar char="•"/>
            </a:pPr>
            <a:r>
              <a:rPr lang="en-US" sz="2400" b="0" kern="0" dirty="0" smtClean="0">
                <a:solidFill>
                  <a:srgbClr val="000000"/>
                </a:solidFill>
                <a:latin typeface="Arial"/>
              </a:rPr>
              <a:t>The lump sum amount would exclude adjustments for MIPS, VM, MU and PQRS, plus financial risk payments earned by clinicians in the APM entity group</a:t>
            </a:r>
          </a:p>
          <a:p>
            <a:pPr marL="800082" lvl="1" indent="-342882" eaLnBrk="0" hangingPunct="0">
              <a:spcBef>
                <a:spcPct val="20000"/>
              </a:spcBef>
              <a:buFontTx/>
              <a:buChar char="•"/>
            </a:pPr>
            <a:r>
              <a:rPr lang="en-US" sz="2400" b="0" kern="0" dirty="0" smtClean="0">
                <a:solidFill>
                  <a:srgbClr val="000000"/>
                </a:solidFill>
                <a:latin typeface="Arial"/>
              </a:rPr>
              <a:t>The payment would be made to the APM entity TIN. If the clinician</a:t>
            </a:r>
            <a:r>
              <a:rPr lang="en-US" sz="2400" b="0" kern="0" baseline="0" dirty="0" smtClean="0">
                <a:solidFill>
                  <a:srgbClr val="000000"/>
                </a:solidFill>
                <a:latin typeface="Arial"/>
              </a:rPr>
              <a:t> </a:t>
            </a:r>
            <a:r>
              <a:rPr lang="en-US" sz="2400" b="0" kern="0" dirty="0" smtClean="0">
                <a:solidFill>
                  <a:srgbClr val="000000"/>
                </a:solidFill>
                <a:latin typeface="Arial"/>
              </a:rPr>
              <a:t>participates</a:t>
            </a:r>
            <a:r>
              <a:rPr lang="en-US" sz="2400" b="0" kern="0" baseline="0" dirty="0" smtClean="0">
                <a:solidFill>
                  <a:srgbClr val="000000"/>
                </a:solidFill>
                <a:latin typeface="Arial"/>
              </a:rPr>
              <a:t> in more than one advanced APM, CMS would proportionately spread the payment among all APM entity TINs with which the clinician participates.</a:t>
            </a:r>
            <a:endParaRPr lang="en-US" sz="2400" b="0" kern="0" dirty="0" smtClean="0">
              <a:solidFill>
                <a:srgbClr val="000000"/>
              </a:solidFill>
              <a:latin typeface="Arial"/>
            </a:endParaRPr>
          </a:p>
          <a:p>
            <a:pPr marL="628650" lvl="1" indent="-171450">
              <a:buFont typeface="Arial" panose="020B0604020202020204" pitchFamily="34" charset="0"/>
              <a:buChar char="•"/>
            </a:pPr>
            <a:endParaRPr lang="en-US" sz="2400" dirty="0" smtClean="0"/>
          </a:p>
          <a:p>
            <a:pPr marL="628650" lvl="1" indent="-171450">
              <a:buFont typeface="Arial" panose="020B0604020202020204" pitchFamily="34" charset="0"/>
              <a:buChar char="•"/>
            </a:pPr>
            <a:endParaRPr lang="en-US" dirty="0" smtClean="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4170874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r>
              <a:rPr lang="en-US" dirty="0" smtClean="0"/>
              <a:t>A</a:t>
            </a:r>
            <a:r>
              <a:rPr lang="en-US" baseline="0" dirty="0" smtClean="0"/>
              <a:t> few of the potential implications of the advanced APM criteria for hospitals and health systems: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Physicians will not receive credit for participation in most hospital-driven APMs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Physicians</a:t>
            </a:r>
            <a:r>
              <a:rPr lang="en-US" baseline="0" dirty="0" smtClean="0"/>
              <a:t> who are interested in moving into APMS will seek risk-bearing arrangements and may be less interested in partnering on payment models that don’t move them toward APM incentives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Currently, non-risk based tracks – such as shared savings-only programs – allow hospitals to experiment with financial and performance accountability before moving on to two-sided risk . We are concerned that CMS’s definition of financial risk will erode this “glide path” to risk-based arrangements and thus chill experimentation with new models.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2E6FAA2-F678-4A68-889E-9FE6A6AC487F}"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2950715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53F6C9E-A04D-4071-B56B-6B20555FF903}" type="slidenum">
              <a:rPr lang="en-US" smtClean="0">
                <a:solidFill>
                  <a:srgbClr val="000000"/>
                </a:solidFill>
              </a:rPr>
              <a:pPr>
                <a:defRPr/>
              </a:pPr>
              <a:t>32</a:t>
            </a:fld>
            <a:endParaRPr lang="en-US" dirty="0">
              <a:solidFill>
                <a:srgbClr val="000000"/>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271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22727"/>
            <a:fld id="{70F80D41-CE67-4651-AFCF-1670281BECBA}" type="slidenum">
              <a:rPr lang="en-US" smtClean="0"/>
              <a:pPr defTabSz="922727"/>
              <a:t>33</a:t>
            </a:fld>
            <a:endParaRPr lang="en-US" dirty="0" smtClean="0"/>
          </a:p>
        </p:txBody>
      </p:sp>
      <p:sp>
        <p:nvSpPr>
          <p:cNvPr id="19459" name="Rectangle 7"/>
          <p:cNvSpPr txBox="1">
            <a:spLocks noGrp="1" noChangeArrowheads="1"/>
          </p:cNvSpPr>
          <p:nvPr/>
        </p:nvSpPr>
        <p:spPr bwMode="auto">
          <a:xfrm>
            <a:off x="3884962" y="8830154"/>
            <a:ext cx="2971490" cy="464662"/>
          </a:xfrm>
          <a:prstGeom prst="rect">
            <a:avLst/>
          </a:prstGeom>
          <a:noFill/>
          <a:ln w="9525">
            <a:noFill/>
            <a:miter lim="800000"/>
            <a:headEnd/>
            <a:tailEnd/>
          </a:ln>
        </p:spPr>
        <p:txBody>
          <a:bodyPr lIns="92499" tIns="46249" rIns="92499" bIns="46249" anchor="b"/>
          <a:lstStyle/>
          <a:p>
            <a:pPr algn="r" defTabSz="922727"/>
            <a:fld id="{F8B4E2B6-DE35-452C-968B-726458448757}" type="slidenum">
              <a:rPr lang="en-US" sz="1300"/>
              <a:pPr algn="r" defTabSz="922727"/>
              <a:t>33</a:t>
            </a:fld>
            <a:endParaRPr lang="en-US" sz="1300" dirty="0"/>
          </a:p>
        </p:txBody>
      </p:sp>
      <p:sp>
        <p:nvSpPr>
          <p:cNvPr id="19460" name="Rectangle 2"/>
          <p:cNvSpPr>
            <a:spLocks noGrp="1" noRot="1" noChangeAspect="1" noChangeArrowheads="1" noTextEdit="1"/>
          </p:cNvSpPr>
          <p:nvPr>
            <p:ph type="sldImg"/>
          </p:nvPr>
        </p:nvSpPr>
        <p:spPr>
          <a:xfrm>
            <a:off x="1106488" y="695325"/>
            <a:ext cx="4648200" cy="3487738"/>
          </a:xfrm>
          <a:ln/>
        </p:spPr>
      </p:sp>
      <p:sp>
        <p:nvSpPr>
          <p:cNvPr id="19461" name="Rectangle 3"/>
          <p:cNvSpPr>
            <a:spLocks noGrp="1" noChangeArrowheads="1"/>
          </p:cNvSpPr>
          <p:nvPr>
            <p:ph type="body" idx="1"/>
          </p:nvPr>
        </p:nvSpPr>
        <p:spPr>
          <a:xfrm>
            <a:off x="685492" y="4415080"/>
            <a:ext cx="5487020" cy="4183539"/>
          </a:xfrm>
          <a:noFill/>
          <a:ln/>
        </p:spPr>
        <p:txBody>
          <a:bodyPr/>
          <a:lstStyle/>
          <a:p>
            <a:pPr eaLnBrk="1" hangingPunct="1"/>
            <a:endParaRPr lang="en-US" dirty="0"/>
          </a:p>
        </p:txBody>
      </p:sp>
    </p:spTree>
    <p:extLst>
      <p:ext uri="{BB962C8B-B14F-4D97-AF65-F5344CB8AC3E}">
        <p14:creationId xmlns:p14="http://schemas.microsoft.com/office/powerpoint/2010/main" val="1766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3" name="Notes Placeholder 2"/>
          <p:cNvSpPr>
            <a:spLocks noGrp="1"/>
          </p:cNvSpPr>
          <p:nvPr>
            <p:ph type="body" idx="1"/>
          </p:nvPr>
        </p:nvSpPr>
        <p:spPr/>
        <p:txBody>
          <a:bodyPr/>
          <a:lstStyle/>
          <a:p>
            <a:r>
              <a:rPr lang="en-US" dirty="0" smtClean="0"/>
              <a:t>Just as</a:t>
            </a:r>
            <a:r>
              <a:rPr lang="en-US" baseline="0" dirty="0" smtClean="0"/>
              <a:t> a quick reminder, t</a:t>
            </a:r>
            <a:r>
              <a:rPr lang="en-US" dirty="0" smtClean="0"/>
              <a:t>he MACRA passed last year. In addition to eliminating the deeply flawed SGR formula for physician payments, it established a new,</a:t>
            </a:r>
            <a:r>
              <a:rPr lang="en-US" baseline="0" dirty="0" smtClean="0"/>
              <a:t> two track physician quality payment program in 2019. That program does two things:</a:t>
            </a:r>
          </a:p>
          <a:p>
            <a:endParaRPr lang="en-US" baseline="0" dirty="0" smtClean="0"/>
          </a:p>
          <a:p>
            <a:pPr marL="228600" indent="-228600">
              <a:buAutoNum type="arabicParenR"/>
            </a:pPr>
            <a:r>
              <a:rPr lang="en-US" baseline="0" dirty="0" smtClean="0"/>
              <a:t>C</a:t>
            </a:r>
            <a:r>
              <a:rPr lang="en-US" dirty="0" smtClean="0"/>
              <a:t>onsolidates three previously separate programs into one</a:t>
            </a:r>
            <a:r>
              <a:rPr lang="en-US" baseline="0" dirty="0" smtClean="0"/>
              <a:t> (the Merit-Based Incentive Program, or MIPS)</a:t>
            </a:r>
            <a:r>
              <a:rPr lang="en-US" dirty="0" smtClean="0"/>
              <a:t> and;</a:t>
            </a:r>
          </a:p>
          <a:p>
            <a:pPr marL="228600" indent="-228600">
              <a:buAutoNum type="arabicParenR"/>
            </a:pPr>
            <a:r>
              <a:rPr lang="en-US" dirty="0" smtClean="0"/>
              <a:t>Provides incentives for participation in APMs. </a:t>
            </a:r>
          </a:p>
          <a:p>
            <a:endParaRPr lang="en-US" dirty="0" smtClean="0"/>
          </a:p>
          <a:p>
            <a:r>
              <a:rPr lang="en-US" dirty="0" smtClean="0"/>
              <a:t>Taken together, these</a:t>
            </a:r>
            <a:r>
              <a:rPr lang="en-US" baseline="0" dirty="0" smtClean="0"/>
              <a:t> programs are an aggressive step in moving the field from volume to value.</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03543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5325"/>
            <a:ext cx="4652962" cy="3489325"/>
          </a:xfrm>
        </p:spPr>
      </p:sp>
      <p:sp>
        <p:nvSpPr>
          <p:cNvPr id="4" name="Slide Number Placeholder 3"/>
          <p:cNvSpPr>
            <a:spLocks noGrp="1"/>
          </p:cNvSpPr>
          <p:nvPr>
            <p:ph type="sldNum" sz="quarter" idx="10"/>
          </p:nvPr>
        </p:nvSpPr>
        <p:spPr/>
        <p:txBody>
          <a:bodyPr/>
          <a:lstStyle/>
          <a:p>
            <a:pPr>
              <a:defRPr/>
            </a:pPr>
            <a:fld id="{353F6C9E-A04D-4071-B56B-6B20555FF903}" type="slidenum">
              <a:rPr lang="en-US" smtClean="0">
                <a:solidFill>
                  <a:srgbClr val="000000"/>
                </a:solidFill>
              </a:rPr>
              <a:pPr>
                <a:defRPr/>
              </a:pPr>
              <a:t>5</a:t>
            </a:fld>
            <a:endParaRPr lang="en-US" dirty="0">
              <a:solidFill>
                <a:srgbClr val="000000"/>
              </a:solidFill>
            </a:endParaRPr>
          </a:p>
        </p:txBody>
      </p:sp>
      <p:sp>
        <p:nvSpPr>
          <p:cNvPr id="5" name="Notes Placeholder 4"/>
          <p:cNvSpPr>
            <a:spLocks noGrp="1"/>
          </p:cNvSpPr>
          <p:nvPr>
            <p:ph type="body" sz="quarter" idx="11"/>
          </p:nvPr>
        </p:nvSpPr>
        <p:spPr/>
        <p:txBody>
          <a:bodyPr/>
          <a:lstStyle/>
          <a:p>
            <a:r>
              <a:rPr lang="en-US" dirty="0" smtClean="0"/>
              <a:t>This</a:t>
            </a:r>
            <a:r>
              <a:rPr lang="en-US" baseline="0" dirty="0" smtClean="0"/>
              <a:t> slide illustrates the payment impact under MACRA over the next several years. The middle line is the base</a:t>
            </a:r>
            <a:r>
              <a:rPr lang="en-US" dirty="0" smtClean="0"/>
              <a:t> annual payment update. As you can see, from 2020 through 2025, it is zero percent,</a:t>
            </a:r>
            <a:r>
              <a:rPr lang="en-US" baseline="0" dirty="0" smtClean="0"/>
              <a:t> and a physician’s payment updates depend on their MIPS and APM performance.</a:t>
            </a:r>
          </a:p>
          <a:p>
            <a:endParaRPr lang="en-US" baseline="0" dirty="0"/>
          </a:p>
          <a:p>
            <a:r>
              <a:rPr lang="en-US" dirty="0" smtClean="0"/>
              <a:t>The a</a:t>
            </a:r>
            <a:r>
              <a:rPr lang="en-US" baseline="0" dirty="0" smtClean="0"/>
              <a:t>mount at risk for MIPS goes up until it reaches 9 percent in 2022 and</a:t>
            </a:r>
            <a:r>
              <a:rPr lang="en-US" dirty="0" smtClean="0"/>
              <a:t> beyond</a:t>
            </a:r>
            <a:r>
              <a:rPr lang="en-US" baseline="0" dirty="0" smtClean="0"/>
              <a:t>. </a:t>
            </a:r>
          </a:p>
          <a:p>
            <a:endParaRPr lang="en-US" dirty="0"/>
          </a:p>
          <a:p>
            <a:r>
              <a:rPr lang="en-US" baseline="0" dirty="0" smtClean="0"/>
              <a:t>APM bonuses available through 2024, then go away.</a:t>
            </a:r>
          </a:p>
          <a:p>
            <a:endParaRPr lang="en-US" baseline="0" dirty="0" smtClean="0"/>
          </a:p>
          <a:p>
            <a:r>
              <a:rPr lang="en-US" baseline="0" dirty="0" smtClean="0"/>
              <a:t>In 2026, higher base payment updates for APM participants, but no bonus.</a:t>
            </a:r>
          </a:p>
        </p:txBody>
      </p:sp>
    </p:spTree>
    <p:extLst>
      <p:ext uri="{BB962C8B-B14F-4D97-AF65-F5344CB8AC3E}">
        <p14:creationId xmlns:p14="http://schemas.microsoft.com/office/powerpoint/2010/main" val="296104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four categories comprising the MIPS Composite score will</a:t>
            </a:r>
            <a:r>
              <a:rPr lang="en-US" baseline="0" dirty="0" smtClean="0"/>
              <a:t> receive a weight, as outlined in the slide. </a:t>
            </a:r>
          </a:p>
          <a:p>
            <a:endParaRPr lang="en-US" dirty="0"/>
          </a:p>
          <a:p>
            <a:r>
              <a:rPr lang="en-US" baseline="0" dirty="0" smtClean="0"/>
              <a:t>The MACRA</a:t>
            </a:r>
            <a:r>
              <a:rPr lang="en-US" dirty="0" smtClean="0"/>
              <a:t> requires a heavier emphasis on quality and resource use measures than on the other two performance categories. In general, those two categories must make up 60 percent of the score.</a:t>
            </a:r>
            <a:endParaRPr lang="en-US" baseline="0" dirty="0" smtClean="0"/>
          </a:p>
          <a:p>
            <a:endParaRPr lang="en-US" baseline="0" dirty="0" smtClean="0"/>
          </a:p>
          <a:p>
            <a:r>
              <a:rPr lang="en-US" baseline="0" dirty="0" smtClean="0"/>
              <a:t>However, CMS has some discretion to vary percentages on a number of factors. For example, CMS could choose to reduce the weight of</a:t>
            </a:r>
            <a:r>
              <a:rPr lang="en-US" dirty="0" smtClean="0"/>
              <a:t> the Meaningful Use category if there is insufficient adoption of EHRs. Similarly, it could reduce the weight of the clinical practice improvement activities if there are not enough activities in which professionals can participate.</a:t>
            </a:r>
          </a:p>
          <a:p>
            <a:endParaRPr lang="en-US" baseline="0" dirty="0"/>
          </a:p>
          <a:p>
            <a:r>
              <a:rPr lang="en-US" dirty="0" smtClean="0"/>
              <a:t>Lastly, CMS will assign professionals that fail to</a:t>
            </a:r>
            <a:r>
              <a:rPr lang="en-US" baseline="0" dirty="0" smtClean="0"/>
              <a:t> meet a reporting requirement the lowest possible score for that category. So for example, if a professional does not submit quality data, they would receive the lowest score in the quality category</a:t>
            </a:r>
          </a:p>
          <a:p>
            <a:endParaRPr lang="en-US" baseline="0" dirty="0" smtClean="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6</a:t>
            </a:fld>
            <a:endParaRPr lang="en-US" dirty="0"/>
          </a:p>
        </p:txBody>
      </p:sp>
    </p:spTree>
    <p:extLst>
      <p:ext uri="{BB962C8B-B14F-4D97-AF65-F5344CB8AC3E}">
        <p14:creationId xmlns:p14="http://schemas.microsoft.com/office/powerpoint/2010/main" val="32444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charset="0"/>
                <a:ea typeface="+mn-ea"/>
                <a:cs typeface="+mn-cs"/>
              </a:rPr>
              <a:t>The MIPS will be the default </a:t>
            </a:r>
            <a:r>
              <a:rPr lang="en-US" baseline="0" dirty="0" smtClean="0"/>
              <a:t>payment system for physicians, physician assistants, nurse practitioners, certified nurse specialists, and certified registered nurse anesthetists beginning in 2019. CMS may choose to expand the payment system to other professionals paid under the fee schedule (such as physical, occupational, speech therapists) beginning in 2021.</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Certain professionals will be exempted form the MIPS and its associated reporting requirements. Those include:</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Qualified APM participants, which will be physicians who receive a certain percentage of payments through </a:t>
            </a:r>
          </a:p>
          <a:p>
            <a:pPr marL="628650" lvl="1" indent="-171450">
              <a:buFont typeface="Arial" panose="020B0604020202020204" pitchFamily="34" charset="0"/>
              <a:buChar char="•"/>
            </a:pPr>
            <a:r>
              <a:rPr lang="en-US" baseline="0" dirty="0" smtClean="0"/>
              <a:t>“Partial” APM participants, who receive some payments through an APM but not enough to qualify as APM participants, and who do not report measure data under the MIPS. CMS will need to provide more definition on who fits in to this category.</a:t>
            </a:r>
          </a:p>
          <a:p>
            <a:pPr marL="628650" lvl="1" indent="-171450">
              <a:buFont typeface="Arial" panose="020B0604020202020204" pitchFamily="34" charset="0"/>
              <a:buChar char="•"/>
            </a:pPr>
            <a:r>
              <a:rPr lang="en-US" baseline="0" dirty="0" smtClean="0"/>
              <a:t>Physicians in their first year of billing </a:t>
            </a:r>
            <a:r>
              <a:rPr lang="en-US" baseline="0" smtClean="0"/>
              <a:t>under Medicare</a:t>
            </a:r>
          </a:p>
          <a:p>
            <a:pPr marL="628650" lvl="1" indent="-171450">
              <a:buFont typeface="Arial" panose="020B0604020202020204" pitchFamily="34" charset="0"/>
              <a:buChar char="•"/>
            </a:pPr>
            <a:r>
              <a:rPr lang="en-US" baseline="0" dirty="0" smtClean="0"/>
              <a:t>Professionals who do not meet a low-volume threshold that will be determined by CMS (outlined on the slide)</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7</a:t>
            </a:fld>
            <a:endParaRPr lang="en-US" dirty="0"/>
          </a:p>
        </p:txBody>
      </p:sp>
    </p:spTree>
    <p:extLst>
      <p:ext uri="{BB962C8B-B14F-4D97-AF65-F5344CB8AC3E}">
        <p14:creationId xmlns:p14="http://schemas.microsoft.com/office/powerpoint/2010/main" val="408063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there are some special considerations about how the MIPS applies to clinicians practicing in rural settings</a:t>
            </a:r>
          </a:p>
          <a:p>
            <a:endParaRPr lang="en-US" baseline="0" dirty="0" smtClean="0"/>
          </a:p>
          <a:p>
            <a:r>
              <a:rPr lang="en-US" baseline="0" dirty="0" smtClean="0"/>
              <a:t>For clinicians in CAHs, MIPS participation depends upon the billing approach used by the CAH. If the CAH uses Method II billing, AND if clinicians have reassigned their billing rights to the CAH, then MIPS applies. Note that the MIPS adjustment applies only to the professional services portion of the </a:t>
            </a:r>
            <a:r>
              <a:rPr lang="en-US" baseline="0" dirty="0" err="1" smtClean="0"/>
              <a:t>bil</a:t>
            </a:r>
            <a:r>
              <a:rPr lang="en-US" baseline="0" dirty="0" smtClean="0"/>
              <a:t>..</a:t>
            </a:r>
          </a:p>
          <a:p>
            <a:endParaRPr lang="en-US" baseline="0" dirty="0" smtClean="0"/>
          </a:p>
          <a:p>
            <a:r>
              <a:rPr lang="en-US" baseline="0" dirty="0" smtClean="0"/>
              <a:t>In general, FQHCs and RHCs are NOT subject to the MIPS if the clinician is billing under those systems. However, MIPS adjustments may apply to any moonlighting payments.</a:t>
            </a:r>
            <a:endParaRPr lang="en-US" dirty="0"/>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8</a:t>
            </a:fld>
            <a:endParaRPr lang="en-US" dirty="0"/>
          </a:p>
        </p:txBody>
      </p:sp>
    </p:spTree>
    <p:extLst>
      <p:ext uri="{BB962C8B-B14F-4D97-AF65-F5344CB8AC3E}">
        <p14:creationId xmlns:p14="http://schemas.microsoft.com/office/powerpoint/2010/main" val="404566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o participate in the MIPS, clinicians will need to report on quality data, CPIAs, and their participation in the CPIA. There are minor variations in reporting requirements between those participating as groups, and those participating as individuals. </a:t>
            </a:r>
          </a:p>
          <a:p>
            <a:endParaRPr lang="en-US" baseline="0" dirty="0" smtClean="0"/>
          </a:p>
          <a:p>
            <a:r>
              <a:rPr lang="en-US" baseline="0" dirty="0" smtClean="0"/>
              <a:t>In addition, it is important to note that CMS has proposed “data completeness” thresholds for each reporting mechanism for quality measures. For the various registry  and EHR options, CMS would require data on 90 percent of patients. The AHA has asked CMS to lower this threshold to current levels (50 percent), and consider a more gradual increase as clinicians become more familiar with reporting requirements.</a:t>
            </a:r>
          </a:p>
        </p:txBody>
      </p:sp>
      <p:sp>
        <p:nvSpPr>
          <p:cNvPr id="4" name="Slide Number Placeholder 3"/>
          <p:cNvSpPr>
            <a:spLocks noGrp="1"/>
          </p:cNvSpPr>
          <p:nvPr>
            <p:ph type="sldNum" sz="quarter" idx="10"/>
          </p:nvPr>
        </p:nvSpPr>
        <p:spPr/>
        <p:txBody>
          <a:bodyPr/>
          <a:lstStyle/>
          <a:p>
            <a:pPr>
              <a:defRPr/>
            </a:pPr>
            <a:fld id="{353F6C9E-A04D-4071-B56B-6B20555FF903}" type="slidenum">
              <a:rPr lang="en-US" smtClean="0"/>
              <a:pPr>
                <a:defRPr/>
              </a:pPr>
              <a:t>9</a:t>
            </a:fld>
            <a:endParaRPr lang="en-US" dirty="0"/>
          </a:p>
        </p:txBody>
      </p:sp>
    </p:spTree>
    <p:extLst>
      <p:ext uri="{BB962C8B-B14F-4D97-AF65-F5344CB8AC3E}">
        <p14:creationId xmlns:p14="http://schemas.microsoft.com/office/powerpoint/2010/main" val="1401422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7"/>
          <p:cNvSpPr>
            <a:spLocks noChangeArrowheads="1"/>
          </p:cNvSpPr>
          <p:nvPr userDrawn="1"/>
        </p:nvSpPr>
        <p:spPr bwMode="auto">
          <a:xfrm>
            <a:off x="0" y="1066800"/>
            <a:ext cx="685800" cy="5791200"/>
          </a:xfrm>
          <a:prstGeom prst="rect">
            <a:avLst/>
          </a:prstGeom>
          <a:solidFill>
            <a:srgbClr val="DDDDDD"/>
          </a:solidFill>
          <a:ln w="9525">
            <a:noFill/>
            <a:miter lim="800000"/>
            <a:headEnd/>
            <a:tailEnd/>
          </a:ln>
          <a:effectLst/>
        </p:spPr>
        <p:txBody>
          <a:bodyPr wrap="none" anchor="ctr"/>
          <a:lstStyle/>
          <a:p>
            <a:pPr>
              <a:defRPr/>
            </a:pPr>
            <a:endParaRPr lang="en-US" dirty="0">
              <a:latin typeface="Arial" charset="0"/>
            </a:endParaRPr>
          </a:p>
        </p:txBody>
      </p:sp>
      <p:pic>
        <p:nvPicPr>
          <p:cNvPr id="5" name="Picture 28" descr="AHA_ppt A ReverseLogo"/>
          <p:cNvPicPr>
            <a:picLocks noChangeAspect="1" noChangeArrowheads="1"/>
          </p:cNvPicPr>
          <p:nvPr userDrawn="1"/>
        </p:nvPicPr>
        <p:blipFill>
          <a:blip r:embed="rId3" cstate="email"/>
          <a:srcRect/>
          <a:stretch>
            <a:fillRect/>
          </a:stretch>
        </p:blipFill>
        <p:spPr bwMode="auto">
          <a:xfrm>
            <a:off x="2286000" y="1295400"/>
            <a:ext cx="4632325" cy="2895600"/>
          </a:xfrm>
          <a:prstGeom prst="rect">
            <a:avLst/>
          </a:prstGeom>
          <a:noFill/>
          <a:ln w="9525">
            <a:noFill/>
            <a:miter lim="800000"/>
            <a:headEnd/>
            <a:tailEnd/>
          </a:ln>
        </p:spPr>
      </p:pic>
      <p:sp>
        <p:nvSpPr>
          <p:cNvPr id="6" name="Rectangle 29"/>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dirty="0">
              <a:latin typeface="Arial" charset="0"/>
            </a:endParaRPr>
          </a:p>
        </p:txBody>
      </p:sp>
      <p:sp>
        <p:nvSpPr>
          <p:cNvPr id="7" name="Rectangle 30"/>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sp>
        <p:nvSpPr>
          <p:cNvPr id="3074" name="Rectangle 2"/>
          <p:cNvSpPr>
            <a:spLocks noGrp="1" noChangeArrowheads="1"/>
          </p:cNvSpPr>
          <p:nvPr>
            <p:ph type="ctrTitle"/>
          </p:nvPr>
        </p:nvSpPr>
        <p:spPr>
          <a:xfrm>
            <a:off x="2519363" y="4572000"/>
            <a:ext cx="5681662" cy="914400"/>
          </a:xfrm>
        </p:spPr>
        <p:txBody>
          <a:bodyPr/>
          <a:lstStyle>
            <a:lvl1pPr>
              <a:defRPr sz="3200">
                <a:solidFill>
                  <a:srgbClr val="000099"/>
                </a:solidFill>
              </a:defRPr>
            </a:lvl1pPr>
          </a:lstStyle>
          <a:p>
            <a:r>
              <a:rPr lang="en-US"/>
              <a:t>Click to edit Master title style</a:t>
            </a:r>
          </a:p>
        </p:txBody>
      </p:sp>
      <p:sp>
        <p:nvSpPr>
          <p:cNvPr id="3075" name="Rectangle 3"/>
          <p:cNvSpPr>
            <a:spLocks noGrp="1" noChangeArrowheads="1"/>
          </p:cNvSpPr>
          <p:nvPr>
            <p:ph type="subTitle" idx="1"/>
          </p:nvPr>
        </p:nvSpPr>
        <p:spPr>
          <a:xfrm>
            <a:off x="2514600" y="5562600"/>
            <a:ext cx="5672138" cy="609600"/>
          </a:xfrm>
        </p:spPr>
        <p:txBody>
          <a:bodyPr/>
          <a:lstStyle>
            <a:lvl1pPr marL="0" indent="0">
              <a:buFontTx/>
              <a:buNone/>
              <a:defRPr sz="2500">
                <a:solidFill>
                  <a:schemeClr val="tx1"/>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0"/>
            <a:ext cx="1868487" cy="549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5456238" cy="549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0"/>
            <a:ext cx="7477125" cy="549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219200"/>
            <a:ext cx="7188200" cy="4278313"/>
          </a:xfrm>
        </p:spPr>
        <p:txBody>
          <a:bodyPr/>
          <a:lstStyle/>
          <a:p>
            <a:pPr lvl="0"/>
            <a:endParaRPr lang="en-US" noProof="0" dirty="0" smtClea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37100" y="1219200"/>
            <a:ext cx="3517900" cy="4278313"/>
          </a:xfrm>
        </p:spPr>
        <p:txBody>
          <a:bodyPr/>
          <a:lstStyle/>
          <a:p>
            <a:pPr lvl="0"/>
            <a:endParaRPr lang="en-US" noProof="0" dirty="0" smtClean="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7100" y="1219200"/>
            <a:ext cx="3517900" cy="206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37100" y="3433763"/>
            <a:ext cx="3517900" cy="206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7"/>
          <p:cNvSpPr>
            <a:spLocks noChangeArrowheads="1"/>
          </p:cNvSpPr>
          <p:nvPr userDrawn="1"/>
        </p:nvSpPr>
        <p:spPr bwMode="auto">
          <a:xfrm>
            <a:off x="0" y="1066800"/>
            <a:ext cx="685800" cy="5791200"/>
          </a:xfrm>
          <a:prstGeom prst="rect">
            <a:avLst/>
          </a:prstGeom>
          <a:solidFill>
            <a:srgbClr val="DDDDDD"/>
          </a:solidFill>
          <a:ln w="9525">
            <a:noFill/>
            <a:miter lim="800000"/>
            <a:headEnd/>
            <a:tailEnd/>
          </a:ln>
          <a:effectLst/>
        </p:spPr>
        <p:txBody>
          <a:bodyPr wrap="none" anchor="ctr"/>
          <a:lstStyle/>
          <a:p>
            <a:pPr>
              <a:defRPr/>
            </a:pPr>
            <a:endParaRPr lang="en-US" sz="2000" b="0" dirty="0">
              <a:solidFill>
                <a:srgbClr val="000099"/>
              </a:solidFill>
              <a:latin typeface="Arial" charset="0"/>
            </a:endParaRPr>
          </a:p>
        </p:txBody>
      </p:sp>
      <p:pic>
        <p:nvPicPr>
          <p:cNvPr id="5" name="Picture 28" descr="AHA_ppt A ReverseLogo"/>
          <p:cNvPicPr>
            <a:picLocks noChangeAspect="1" noChangeArrowheads="1"/>
          </p:cNvPicPr>
          <p:nvPr userDrawn="1"/>
        </p:nvPicPr>
        <p:blipFill>
          <a:blip r:embed="rId3" cstate="print"/>
          <a:srcRect/>
          <a:stretch>
            <a:fillRect/>
          </a:stretch>
        </p:blipFill>
        <p:spPr bwMode="auto">
          <a:xfrm>
            <a:off x="2286004" y="1295400"/>
            <a:ext cx="4632325" cy="2895600"/>
          </a:xfrm>
          <a:prstGeom prst="rect">
            <a:avLst/>
          </a:prstGeom>
          <a:noFill/>
          <a:ln w="9525">
            <a:noFill/>
            <a:miter lim="800000"/>
            <a:headEnd/>
            <a:tailEnd/>
          </a:ln>
        </p:spPr>
      </p:pic>
      <p:sp>
        <p:nvSpPr>
          <p:cNvPr id="6" name="Rectangle 29"/>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sz="2000" b="0" dirty="0">
              <a:solidFill>
                <a:srgbClr val="000099"/>
              </a:solidFill>
              <a:latin typeface="Arial" charset="0"/>
            </a:endParaRPr>
          </a:p>
        </p:txBody>
      </p:sp>
      <p:sp>
        <p:nvSpPr>
          <p:cNvPr id="7" name="Rectangle 30"/>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sp>
        <p:nvSpPr>
          <p:cNvPr id="3074" name="Rectangle 2"/>
          <p:cNvSpPr>
            <a:spLocks noGrp="1" noChangeArrowheads="1"/>
          </p:cNvSpPr>
          <p:nvPr>
            <p:ph type="ctrTitle"/>
          </p:nvPr>
        </p:nvSpPr>
        <p:spPr>
          <a:xfrm>
            <a:off x="2519364" y="4572000"/>
            <a:ext cx="5681662" cy="914400"/>
          </a:xfrm>
        </p:spPr>
        <p:txBody>
          <a:bodyPr/>
          <a:lstStyle>
            <a:lvl1pPr>
              <a:defRPr sz="3200">
                <a:solidFill>
                  <a:srgbClr val="000099"/>
                </a:solidFill>
              </a:defRPr>
            </a:lvl1pPr>
          </a:lstStyle>
          <a:p>
            <a:r>
              <a:rPr lang="en-US"/>
              <a:t>Click to edit Master title style</a:t>
            </a:r>
          </a:p>
        </p:txBody>
      </p:sp>
      <p:sp>
        <p:nvSpPr>
          <p:cNvPr id="3075" name="Rectangle 3"/>
          <p:cNvSpPr>
            <a:spLocks noGrp="1" noChangeArrowheads="1"/>
          </p:cNvSpPr>
          <p:nvPr>
            <p:ph type="subTitle" idx="1"/>
          </p:nvPr>
        </p:nvSpPr>
        <p:spPr>
          <a:xfrm>
            <a:off x="2514601" y="5562600"/>
            <a:ext cx="5672138" cy="609600"/>
          </a:xfrm>
        </p:spPr>
        <p:txBody>
          <a:bodyPr/>
          <a:lstStyle>
            <a:lvl1pPr marL="0" indent="0">
              <a:buFontTx/>
              <a:buNone/>
              <a:defRPr sz="2500">
                <a:solidFill>
                  <a:schemeClr val="tx1"/>
                </a:solidFill>
              </a:defRPr>
            </a:lvl1pPr>
          </a:lstStyle>
          <a:p>
            <a:r>
              <a:rPr lang="en-US"/>
              <a:t>Click to edit Master subtitle style</a:t>
            </a:r>
          </a:p>
        </p:txBody>
      </p:sp>
    </p:spTree>
    <p:extLst>
      <p:ext uri="{BB962C8B-B14F-4D97-AF65-F5344CB8AC3E}">
        <p14:creationId xmlns:p14="http://schemas.microsoft.com/office/powerpoint/2010/main" val="258331375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lgn="ctr">
              <a:defRPr sz="3200" b="1" i="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4284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smtClean="0"/>
              <a:t>Click to edit Master text styles</a:t>
            </a:r>
          </a:p>
        </p:txBody>
      </p:sp>
    </p:spTree>
    <p:extLst>
      <p:ext uri="{BB962C8B-B14F-4D97-AF65-F5344CB8AC3E}">
        <p14:creationId xmlns:p14="http://schemas.microsoft.com/office/powerpoint/2010/main" val="390880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8"/>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2" y="1219208"/>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5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2687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2008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171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Tree>
    <p:extLst>
      <p:ext uri="{BB962C8B-B14F-4D97-AF65-F5344CB8AC3E}">
        <p14:creationId xmlns:p14="http://schemas.microsoft.com/office/powerpoint/2010/main" val="2926324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Tree>
    <p:extLst>
      <p:ext uri="{BB962C8B-B14F-4D97-AF65-F5344CB8AC3E}">
        <p14:creationId xmlns:p14="http://schemas.microsoft.com/office/powerpoint/2010/main" val="70749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86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40" y="8"/>
            <a:ext cx="1868487" cy="549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8"/>
            <a:ext cx="5456238" cy="549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10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8"/>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2" y="1219208"/>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4025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2" y="8"/>
            <a:ext cx="7477125" cy="549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24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2"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8"/>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37102" y="1219208"/>
            <a:ext cx="3517900" cy="4278313"/>
          </a:xfrm>
        </p:spPr>
        <p:txBody>
          <a:bodyPr/>
          <a:lstStyle/>
          <a:p>
            <a:pPr lvl="0"/>
            <a:endParaRPr lang="en-US" noProof="0" dirty="0" smtClean="0"/>
          </a:p>
        </p:txBody>
      </p:sp>
    </p:spTree>
    <p:extLst>
      <p:ext uri="{BB962C8B-B14F-4D97-AF65-F5344CB8AC3E}">
        <p14:creationId xmlns:p14="http://schemas.microsoft.com/office/powerpoint/2010/main" val="3908870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7"/>
          <p:cNvSpPr>
            <a:spLocks noChangeArrowheads="1"/>
          </p:cNvSpPr>
          <p:nvPr userDrawn="1"/>
        </p:nvSpPr>
        <p:spPr bwMode="auto">
          <a:xfrm>
            <a:off x="0" y="1066800"/>
            <a:ext cx="685800" cy="5791200"/>
          </a:xfrm>
          <a:prstGeom prst="rect">
            <a:avLst/>
          </a:prstGeom>
          <a:solidFill>
            <a:srgbClr val="DDDDDD"/>
          </a:solidFill>
          <a:ln w="9525">
            <a:noFill/>
            <a:miter lim="800000"/>
            <a:headEnd/>
            <a:tailEnd/>
          </a:ln>
          <a:effectLst/>
        </p:spPr>
        <p:txBody>
          <a:bodyPr wrap="none" anchor="ctr"/>
          <a:lstStyle/>
          <a:p>
            <a:pPr>
              <a:defRPr/>
            </a:pPr>
            <a:endParaRPr lang="en-US" dirty="0">
              <a:solidFill>
                <a:srgbClr val="000099"/>
              </a:solidFill>
              <a:latin typeface="Arial" charset="0"/>
            </a:endParaRPr>
          </a:p>
        </p:txBody>
      </p:sp>
      <p:pic>
        <p:nvPicPr>
          <p:cNvPr id="5" name="Picture 28" descr="AHA_ppt A ReverseLogo"/>
          <p:cNvPicPr>
            <a:picLocks noChangeAspect="1" noChangeArrowheads="1"/>
          </p:cNvPicPr>
          <p:nvPr userDrawn="1"/>
        </p:nvPicPr>
        <p:blipFill>
          <a:blip r:embed="rId3" cstate="email"/>
          <a:srcRect/>
          <a:stretch>
            <a:fillRect/>
          </a:stretch>
        </p:blipFill>
        <p:spPr bwMode="auto">
          <a:xfrm>
            <a:off x="2286000" y="1295400"/>
            <a:ext cx="4632325" cy="2895600"/>
          </a:xfrm>
          <a:prstGeom prst="rect">
            <a:avLst/>
          </a:prstGeom>
          <a:noFill/>
          <a:ln w="9525">
            <a:noFill/>
            <a:miter lim="800000"/>
            <a:headEnd/>
            <a:tailEnd/>
          </a:ln>
        </p:spPr>
      </p:pic>
      <p:sp>
        <p:nvSpPr>
          <p:cNvPr id="6" name="Rectangle 29"/>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dirty="0">
              <a:solidFill>
                <a:srgbClr val="000099"/>
              </a:solidFill>
              <a:latin typeface="Arial" charset="0"/>
            </a:endParaRPr>
          </a:p>
        </p:txBody>
      </p:sp>
      <p:sp>
        <p:nvSpPr>
          <p:cNvPr id="7" name="Rectangle 30"/>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sp>
        <p:nvSpPr>
          <p:cNvPr id="3074" name="Rectangle 2"/>
          <p:cNvSpPr>
            <a:spLocks noGrp="1" noChangeArrowheads="1"/>
          </p:cNvSpPr>
          <p:nvPr>
            <p:ph type="ctrTitle"/>
          </p:nvPr>
        </p:nvSpPr>
        <p:spPr>
          <a:xfrm>
            <a:off x="2519363" y="4572000"/>
            <a:ext cx="5681662" cy="914400"/>
          </a:xfrm>
        </p:spPr>
        <p:txBody>
          <a:bodyPr/>
          <a:lstStyle>
            <a:lvl1pPr>
              <a:defRPr sz="3200">
                <a:solidFill>
                  <a:srgbClr val="000099"/>
                </a:solidFill>
              </a:defRPr>
            </a:lvl1pPr>
          </a:lstStyle>
          <a:p>
            <a:r>
              <a:rPr lang="en-US"/>
              <a:t>Click to edit Master title style</a:t>
            </a:r>
          </a:p>
        </p:txBody>
      </p:sp>
      <p:sp>
        <p:nvSpPr>
          <p:cNvPr id="3075" name="Rectangle 3"/>
          <p:cNvSpPr>
            <a:spLocks noGrp="1" noChangeArrowheads="1"/>
          </p:cNvSpPr>
          <p:nvPr>
            <p:ph type="subTitle" idx="1"/>
          </p:nvPr>
        </p:nvSpPr>
        <p:spPr>
          <a:xfrm>
            <a:off x="2514600" y="5562600"/>
            <a:ext cx="5672138" cy="609600"/>
          </a:xfrm>
        </p:spPr>
        <p:txBody>
          <a:bodyPr/>
          <a:lstStyle>
            <a:lvl1pPr marL="0" indent="0">
              <a:buFontTx/>
              <a:buNone/>
              <a:defRPr sz="2500">
                <a:solidFill>
                  <a:schemeClr val="tx1"/>
                </a:solidFill>
              </a:defRPr>
            </a:lvl1pPr>
          </a:lstStyle>
          <a:p>
            <a:r>
              <a:rPr lang="en-US"/>
              <a:t>Click to edit Master subtitle style</a:t>
            </a:r>
          </a:p>
        </p:txBody>
      </p:sp>
    </p:spTree>
    <p:extLst>
      <p:ext uri="{BB962C8B-B14F-4D97-AF65-F5344CB8AC3E}">
        <p14:creationId xmlns:p14="http://schemas.microsoft.com/office/powerpoint/2010/main" val="2567209938"/>
      </p:ext>
    </p:extLst>
  </p:cSld>
  <p:clrMapOvr>
    <a:overrideClrMapping bg1="lt1" tx1="dk1" bg2="lt2" tx2="dk2" accent1="accent1" accent2="accent2" accent3="accent3" accent4="accent4" accent5="accent5" accent6="accent6" hlink="hlink" folHlink="folHlink"/>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0281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09679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456780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943520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62086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87705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17060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94396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17992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0"/>
            <a:ext cx="1868487" cy="549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5456238" cy="549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458817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0"/>
            <a:ext cx="7477125" cy="549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24826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219200"/>
            <a:ext cx="7188200" cy="4278313"/>
          </a:xfrm>
        </p:spPr>
        <p:txBody>
          <a:bodyPr/>
          <a:lstStyle/>
          <a:p>
            <a:pPr lvl="0"/>
            <a:endParaRPr lang="en-US" noProof="0" dirty="0" smtClean="0"/>
          </a:p>
        </p:txBody>
      </p:sp>
    </p:spTree>
    <p:extLst>
      <p:ext uri="{BB962C8B-B14F-4D97-AF65-F5344CB8AC3E}">
        <p14:creationId xmlns:p14="http://schemas.microsoft.com/office/powerpoint/2010/main" val="8775383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198292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37100" y="1219200"/>
            <a:ext cx="3517900" cy="4278313"/>
          </a:xfrm>
        </p:spPr>
        <p:txBody>
          <a:bodyPr/>
          <a:lstStyle/>
          <a:p>
            <a:pPr lvl="0"/>
            <a:endParaRPr lang="en-US" noProof="0" dirty="0" smtClean="0"/>
          </a:p>
        </p:txBody>
      </p:sp>
    </p:spTree>
    <p:extLst>
      <p:ext uri="{BB962C8B-B14F-4D97-AF65-F5344CB8AC3E}">
        <p14:creationId xmlns:p14="http://schemas.microsoft.com/office/powerpoint/2010/main" val="351576503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219200"/>
            <a:ext cx="3517900" cy="4278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7100" y="1219200"/>
            <a:ext cx="3517900" cy="206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37100" y="3433763"/>
            <a:ext cx="3517900" cy="206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509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dirty="0">
              <a:latin typeface="Arial" charset="0"/>
            </a:endParaRPr>
          </a:p>
        </p:txBody>
      </p:sp>
      <p:sp>
        <p:nvSpPr>
          <p:cNvPr id="1049" name="Rectangle 25"/>
          <p:cNvSpPr>
            <a:spLocks noChangeArrowheads="1"/>
          </p:cNvSpPr>
          <p:nvPr/>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pic>
        <p:nvPicPr>
          <p:cNvPr id="9220" name="Picture 23" descr="AHA_ppt A ReverseLogoSm"/>
          <p:cNvPicPr>
            <a:picLocks noChangeAspect="1" noChangeArrowheads="1"/>
          </p:cNvPicPr>
          <p:nvPr/>
        </p:nvPicPr>
        <p:blipFill>
          <a:blip r:embed="rId18" cstate="email"/>
          <a:srcRect/>
          <a:stretch>
            <a:fillRect/>
          </a:stretch>
        </p:blipFill>
        <p:spPr bwMode="auto">
          <a:xfrm>
            <a:off x="6934200" y="5314950"/>
            <a:ext cx="2243138" cy="1543050"/>
          </a:xfrm>
          <a:prstGeom prst="rect">
            <a:avLst/>
          </a:prstGeom>
          <a:noFill/>
          <a:ln w="9525">
            <a:noFill/>
            <a:miter lim="800000"/>
            <a:headEnd/>
            <a:tailEnd/>
          </a:ln>
        </p:spPr>
      </p:pic>
      <p:sp>
        <p:nvSpPr>
          <p:cNvPr id="9221" name="Rectangle 2"/>
          <p:cNvSpPr>
            <a:spLocks noGrp="1" noChangeArrowheads="1"/>
          </p:cNvSpPr>
          <p:nvPr>
            <p:ph type="title"/>
          </p:nvPr>
        </p:nvSpPr>
        <p:spPr bwMode="auto">
          <a:xfrm>
            <a:off x="838200"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2" name="Rectangle 3"/>
          <p:cNvSpPr>
            <a:spLocks noGrp="1" noChangeArrowheads="1"/>
          </p:cNvSpPr>
          <p:nvPr>
            <p:ph type="body" idx="1"/>
          </p:nvPr>
        </p:nvSpPr>
        <p:spPr bwMode="auto">
          <a:xfrm>
            <a:off x="1066800" y="1219200"/>
            <a:ext cx="71882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level20</a:t>
            </a:r>
          </a:p>
          <a:p>
            <a:pPr lvl="4"/>
            <a:endParaRPr lang="en-US" smtClean="0"/>
          </a:p>
        </p:txBody>
      </p:sp>
    </p:spTree>
  </p:cSld>
  <p:clrMap bg1="lt1" tx1="dk1" bg2="lt2" tx2="dk2" accent1="accent1" accent2="accent2" accent3="accent3" accent4="accent4" accent5="accent5" accent6="accent6" hlink="hlink" folHlink="folHlink"/>
  <p:sldLayoutIdLst>
    <p:sldLayoutId id="2147492370" r:id="rId1"/>
    <p:sldLayoutId id="2147492371" r:id="rId2"/>
    <p:sldLayoutId id="2147492372" r:id="rId3"/>
    <p:sldLayoutId id="2147492373" r:id="rId4"/>
    <p:sldLayoutId id="2147492374" r:id="rId5"/>
    <p:sldLayoutId id="2147492375" r:id="rId6"/>
    <p:sldLayoutId id="2147492376" r:id="rId7"/>
    <p:sldLayoutId id="2147492377" r:id="rId8"/>
    <p:sldLayoutId id="2147492378" r:id="rId9"/>
    <p:sldLayoutId id="2147492379" r:id="rId10"/>
    <p:sldLayoutId id="2147492380" r:id="rId11"/>
    <p:sldLayoutId id="2147492381" r:id="rId12"/>
    <p:sldLayoutId id="2147492382" r:id="rId13"/>
    <p:sldLayoutId id="2147492383" r:id="rId14"/>
    <p:sldLayoutId id="2147492384" r:id="rId15"/>
    <p:sldLayoutId id="2147492385" r:id="rId16"/>
  </p:sldLayoutIdLst>
  <p:transition/>
  <p:hf sldNum="0" hd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sz="2000" b="0" dirty="0">
              <a:solidFill>
                <a:srgbClr val="000000"/>
              </a:solidFill>
              <a:latin typeface="Arial" charset="0"/>
            </a:endParaRPr>
          </a:p>
        </p:txBody>
      </p:sp>
      <p:sp>
        <p:nvSpPr>
          <p:cNvPr id="1049" name="Rectangle 25"/>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pic>
        <p:nvPicPr>
          <p:cNvPr id="7172" name="Picture 23" descr="AHA_ppt A ReverseLogoSm"/>
          <p:cNvPicPr>
            <a:picLocks noChangeAspect="1" noChangeArrowheads="1"/>
          </p:cNvPicPr>
          <p:nvPr userDrawn="1"/>
        </p:nvPicPr>
        <p:blipFill>
          <a:blip r:embed="rId16" cstate="print"/>
          <a:srcRect/>
          <a:stretch>
            <a:fillRect/>
          </a:stretch>
        </p:blipFill>
        <p:spPr bwMode="auto">
          <a:xfrm>
            <a:off x="6934200" y="5314950"/>
            <a:ext cx="2243138" cy="1543050"/>
          </a:xfrm>
          <a:prstGeom prst="rect">
            <a:avLst/>
          </a:prstGeom>
          <a:noFill/>
          <a:ln w="9525">
            <a:noFill/>
            <a:miter lim="800000"/>
            <a:headEnd/>
            <a:tailEnd/>
          </a:ln>
        </p:spPr>
      </p:pic>
      <p:sp>
        <p:nvSpPr>
          <p:cNvPr id="7173" name="Rectangle 2"/>
          <p:cNvSpPr>
            <a:spLocks noGrp="1" noChangeArrowheads="1"/>
          </p:cNvSpPr>
          <p:nvPr>
            <p:ph type="title"/>
          </p:nvPr>
        </p:nvSpPr>
        <p:spPr bwMode="auto">
          <a:xfrm>
            <a:off x="838202"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Rectangle 3"/>
          <p:cNvSpPr>
            <a:spLocks noGrp="1" noChangeArrowheads="1"/>
          </p:cNvSpPr>
          <p:nvPr>
            <p:ph type="body" idx="1"/>
          </p:nvPr>
        </p:nvSpPr>
        <p:spPr bwMode="auto">
          <a:xfrm>
            <a:off x="1066801" y="1219208"/>
            <a:ext cx="71882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level20</a:t>
            </a:r>
          </a:p>
          <a:p>
            <a:pPr lvl="4"/>
            <a:endParaRPr lang="en-US" smtClean="0"/>
          </a:p>
        </p:txBody>
      </p:sp>
    </p:spTree>
    <p:extLst>
      <p:ext uri="{BB962C8B-B14F-4D97-AF65-F5344CB8AC3E}">
        <p14:creationId xmlns:p14="http://schemas.microsoft.com/office/powerpoint/2010/main" val="1468652616"/>
      </p:ext>
    </p:extLst>
  </p:cSld>
  <p:clrMap bg1="lt1" tx1="dk1" bg2="lt2" tx2="dk2" accent1="accent1" accent2="accent2" accent3="accent3" accent4="accent4" accent5="accent5" accent6="accent6" hlink="hlink" folHlink="folHlink"/>
  <p:sldLayoutIdLst>
    <p:sldLayoutId id="2147492387" r:id="rId1"/>
    <p:sldLayoutId id="2147492388" r:id="rId2"/>
    <p:sldLayoutId id="2147492389" r:id="rId3"/>
    <p:sldLayoutId id="2147492390" r:id="rId4"/>
    <p:sldLayoutId id="2147492391" r:id="rId5"/>
    <p:sldLayoutId id="2147492392" r:id="rId6"/>
    <p:sldLayoutId id="2147492393" r:id="rId7"/>
    <p:sldLayoutId id="2147492394" r:id="rId8"/>
    <p:sldLayoutId id="2147492395" r:id="rId9"/>
    <p:sldLayoutId id="2147492396" r:id="rId10"/>
    <p:sldLayoutId id="2147492397" r:id="rId11"/>
    <p:sldLayoutId id="2147492398" r:id="rId12"/>
    <p:sldLayoutId id="2147492399" r:id="rId13"/>
    <p:sldLayoutId id="2147492400" r:id="rId14"/>
  </p:sldLayoutIdLst>
  <p:hf sldNum="0" hd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178" algn="l" rtl="0" fontAlgn="base">
        <a:spcBef>
          <a:spcPct val="0"/>
        </a:spcBef>
        <a:spcAft>
          <a:spcPct val="0"/>
        </a:spcAft>
        <a:defRPr sz="3000">
          <a:solidFill>
            <a:schemeClr val="bg1"/>
          </a:solidFill>
          <a:latin typeface="Arial" charset="0"/>
        </a:defRPr>
      </a:lvl6pPr>
      <a:lvl7pPr marL="914354" algn="l" rtl="0" fontAlgn="base">
        <a:spcBef>
          <a:spcPct val="0"/>
        </a:spcBef>
        <a:spcAft>
          <a:spcPct val="0"/>
        </a:spcAft>
        <a:defRPr sz="3000">
          <a:solidFill>
            <a:schemeClr val="bg1"/>
          </a:solidFill>
          <a:latin typeface="Arial" charset="0"/>
        </a:defRPr>
      </a:lvl7pPr>
      <a:lvl8pPr marL="1371532" algn="l" rtl="0" fontAlgn="base">
        <a:spcBef>
          <a:spcPct val="0"/>
        </a:spcBef>
        <a:spcAft>
          <a:spcPct val="0"/>
        </a:spcAft>
        <a:defRPr sz="3000">
          <a:solidFill>
            <a:schemeClr val="bg1"/>
          </a:solidFill>
          <a:latin typeface="Arial" charset="0"/>
        </a:defRPr>
      </a:lvl8pPr>
      <a:lvl9pPr marL="1828709" algn="l" rtl="0" fontAlgn="base">
        <a:spcBef>
          <a:spcPct val="0"/>
        </a:spcBef>
        <a:spcAft>
          <a:spcPct val="0"/>
        </a:spcAft>
        <a:defRPr sz="3000">
          <a:solidFill>
            <a:schemeClr val="bg1"/>
          </a:solidFill>
          <a:latin typeface="Arial" charset="0"/>
        </a:defRPr>
      </a:lvl9pPr>
    </p:titleStyle>
    <p:bodyStyle>
      <a:lvl1pPr marL="342882" indent="-342882" algn="l" rtl="0" eaLnBrk="0" fontAlgn="base" hangingPunct="0">
        <a:spcBef>
          <a:spcPct val="20000"/>
        </a:spcBef>
        <a:spcAft>
          <a:spcPct val="0"/>
        </a:spcAft>
        <a:buChar char="•"/>
        <a:defRPr sz="2000">
          <a:solidFill>
            <a:srgbClr val="000099"/>
          </a:solidFill>
          <a:latin typeface="+mn-lt"/>
          <a:ea typeface="+mn-ea"/>
          <a:cs typeface="+mn-cs"/>
        </a:defRPr>
      </a:lvl1pPr>
      <a:lvl2pPr marL="742913" indent="-285737" algn="l" rtl="0" eaLnBrk="0" fontAlgn="base" hangingPunct="0">
        <a:spcBef>
          <a:spcPct val="20000"/>
        </a:spcBef>
        <a:spcAft>
          <a:spcPct val="0"/>
        </a:spcAft>
        <a:buChar char="–"/>
        <a:defRPr sz="2000">
          <a:solidFill>
            <a:srgbClr val="000099"/>
          </a:solidFill>
          <a:latin typeface="+mn-lt"/>
        </a:defRPr>
      </a:lvl2pPr>
      <a:lvl3pPr marL="1142942" indent="-228589" algn="l" rtl="0" eaLnBrk="0" fontAlgn="base" hangingPunct="0">
        <a:spcBef>
          <a:spcPct val="20000"/>
        </a:spcBef>
        <a:spcAft>
          <a:spcPct val="0"/>
        </a:spcAft>
        <a:buChar char="•"/>
        <a:defRPr sz="2000">
          <a:solidFill>
            <a:srgbClr val="000099"/>
          </a:solidFill>
          <a:latin typeface="+mn-lt"/>
        </a:defRPr>
      </a:lvl3pPr>
      <a:lvl4pPr marL="1600120" indent="-228589" algn="l" rtl="0" eaLnBrk="0" fontAlgn="base" hangingPunct="0">
        <a:spcBef>
          <a:spcPct val="20000"/>
        </a:spcBef>
        <a:spcAft>
          <a:spcPct val="0"/>
        </a:spcAft>
        <a:buChar char="–"/>
        <a:defRPr sz="2000">
          <a:solidFill>
            <a:srgbClr val="000099"/>
          </a:solidFill>
          <a:latin typeface="+mn-lt"/>
        </a:defRPr>
      </a:lvl4pPr>
      <a:lvl5pPr marL="2057298" indent="-228589" algn="l" rtl="0" eaLnBrk="0" fontAlgn="base" hangingPunct="0">
        <a:spcBef>
          <a:spcPct val="20000"/>
        </a:spcBef>
        <a:spcAft>
          <a:spcPct val="0"/>
        </a:spcAft>
        <a:buChar char="»"/>
        <a:defRPr sz="2000">
          <a:solidFill>
            <a:srgbClr val="000099"/>
          </a:solidFill>
          <a:latin typeface="+mn-lt"/>
        </a:defRPr>
      </a:lvl5pPr>
      <a:lvl6pPr marL="2514474" indent="-228589" algn="l" rtl="0" fontAlgn="base">
        <a:spcBef>
          <a:spcPct val="20000"/>
        </a:spcBef>
        <a:spcAft>
          <a:spcPct val="0"/>
        </a:spcAft>
        <a:buChar char="»"/>
        <a:defRPr sz="2000">
          <a:solidFill>
            <a:srgbClr val="000099"/>
          </a:solidFill>
          <a:latin typeface="+mn-lt"/>
        </a:defRPr>
      </a:lvl6pPr>
      <a:lvl7pPr marL="2971652" indent="-228589" algn="l" rtl="0" fontAlgn="base">
        <a:spcBef>
          <a:spcPct val="20000"/>
        </a:spcBef>
        <a:spcAft>
          <a:spcPct val="0"/>
        </a:spcAft>
        <a:buChar char="»"/>
        <a:defRPr sz="2000">
          <a:solidFill>
            <a:srgbClr val="000099"/>
          </a:solidFill>
          <a:latin typeface="+mn-lt"/>
        </a:defRPr>
      </a:lvl7pPr>
      <a:lvl8pPr marL="3428829" indent="-228589" algn="l" rtl="0" fontAlgn="base">
        <a:spcBef>
          <a:spcPct val="20000"/>
        </a:spcBef>
        <a:spcAft>
          <a:spcPct val="0"/>
        </a:spcAft>
        <a:buChar char="»"/>
        <a:defRPr sz="2000">
          <a:solidFill>
            <a:srgbClr val="000099"/>
          </a:solidFill>
          <a:latin typeface="+mn-lt"/>
        </a:defRPr>
      </a:lvl8pPr>
      <a:lvl9pPr marL="3886006" indent="-228589" algn="l" rtl="0" fontAlgn="base">
        <a:spcBef>
          <a:spcPct val="20000"/>
        </a:spcBef>
        <a:spcAft>
          <a:spcPct val="0"/>
        </a:spcAft>
        <a:buChar char="»"/>
        <a:defRPr sz="2000">
          <a:solidFill>
            <a:srgbClr val="000099"/>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914400"/>
          </a:xfrm>
          <a:prstGeom prst="rect">
            <a:avLst/>
          </a:prstGeom>
          <a:solidFill>
            <a:srgbClr val="0C2D83"/>
          </a:solidFill>
          <a:ln w="0">
            <a:noFill/>
            <a:miter lim="800000"/>
            <a:headEnd/>
            <a:tailEnd/>
          </a:ln>
          <a:effectLst/>
        </p:spPr>
        <p:txBody>
          <a:bodyPr wrap="none" anchor="ctr"/>
          <a:lstStyle/>
          <a:p>
            <a:pPr>
              <a:defRPr/>
            </a:pPr>
            <a:endParaRPr lang="en-US" dirty="0">
              <a:solidFill>
                <a:srgbClr val="000000"/>
              </a:solidFill>
              <a:latin typeface="Arial" charset="0"/>
            </a:endParaRPr>
          </a:p>
        </p:txBody>
      </p:sp>
      <p:sp>
        <p:nvSpPr>
          <p:cNvPr id="1049" name="Rectangle 25"/>
          <p:cNvSpPr>
            <a:spLocks noChangeArrowheads="1"/>
          </p:cNvSpPr>
          <p:nvPr/>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b="0" dirty="0">
              <a:solidFill>
                <a:srgbClr val="CCCCCC"/>
              </a:solidFill>
              <a:latin typeface="Arial" charset="0"/>
            </a:endParaRPr>
          </a:p>
        </p:txBody>
      </p:sp>
      <p:pic>
        <p:nvPicPr>
          <p:cNvPr id="9220" name="Picture 23" descr="AHA_ppt A ReverseLogoSm"/>
          <p:cNvPicPr>
            <a:picLocks noChangeAspect="1" noChangeArrowheads="1"/>
          </p:cNvPicPr>
          <p:nvPr/>
        </p:nvPicPr>
        <p:blipFill>
          <a:blip r:embed="rId18" cstate="email"/>
          <a:srcRect/>
          <a:stretch>
            <a:fillRect/>
          </a:stretch>
        </p:blipFill>
        <p:spPr bwMode="auto">
          <a:xfrm>
            <a:off x="6934200" y="5314950"/>
            <a:ext cx="2243138" cy="1543050"/>
          </a:xfrm>
          <a:prstGeom prst="rect">
            <a:avLst/>
          </a:prstGeom>
          <a:noFill/>
          <a:ln w="9525">
            <a:noFill/>
            <a:miter lim="800000"/>
            <a:headEnd/>
            <a:tailEnd/>
          </a:ln>
        </p:spPr>
      </p:pic>
      <p:sp>
        <p:nvSpPr>
          <p:cNvPr id="9221" name="Rectangle 2"/>
          <p:cNvSpPr>
            <a:spLocks noGrp="1" noChangeArrowheads="1"/>
          </p:cNvSpPr>
          <p:nvPr>
            <p:ph type="title"/>
          </p:nvPr>
        </p:nvSpPr>
        <p:spPr bwMode="auto">
          <a:xfrm>
            <a:off x="838200"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2" name="Rectangle 3"/>
          <p:cNvSpPr>
            <a:spLocks noGrp="1" noChangeArrowheads="1"/>
          </p:cNvSpPr>
          <p:nvPr>
            <p:ph type="body" idx="1"/>
          </p:nvPr>
        </p:nvSpPr>
        <p:spPr bwMode="auto">
          <a:xfrm>
            <a:off x="1066800" y="1219200"/>
            <a:ext cx="71882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level20</a:t>
            </a:r>
          </a:p>
          <a:p>
            <a:pPr lvl="4"/>
            <a:endParaRPr lang="en-US" smtClean="0"/>
          </a:p>
        </p:txBody>
      </p:sp>
    </p:spTree>
    <p:extLst>
      <p:ext uri="{BB962C8B-B14F-4D97-AF65-F5344CB8AC3E}">
        <p14:creationId xmlns:p14="http://schemas.microsoft.com/office/powerpoint/2010/main" val="3061179843"/>
      </p:ext>
    </p:extLst>
  </p:cSld>
  <p:clrMap bg1="lt1" tx1="dk1" bg2="lt2" tx2="dk2" accent1="accent1" accent2="accent2" accent3="accent3" accent4="accent4" accent5="accent5" accent6="accent6" hlink="hlink" folHlink="folHlink"/>
  <p:sldLayoutIdLst>
    <p:sldLayoutId id="2147492402" r:id="rId1"/>
    <p:sldLayoutId id="2147492403" r:id="rId2"/>
    <p:sldLayoutId id="2147492404" r:id="rId3"/>
    <p:sldLayoutId id="2147492405" r:id="rId4"/>
    <p:sldLayoutId id="2147492406" r:id="rId5"/>
    <p:sldLayoutId id="2147492407" r:id="rId6"/>
    <p:sldLayoutId id="2147492408" r:id="rId7"/>
    <p:sldLayoutId id="2147492409" r:id="rId8"/>
    <p:sldLayoutId id="2147492410" r:id="rId9"/>
    <p:sldLayoutId id="2147492411" r:id="rId10"/>
    <p:sldLayoutId id="2147492412" r:id="rId11"/>
    <p:sldLayoutId id="2147492413" r:id="rId12"/>
    <p:sldLayoutId id="2147492414" r:id="rId13"/>
    <p:sldLayoutId id="2147492415" r:id="rId14"/>
    <p:sldLayoutId id="2147492416" r:id="rId15"/>
    <p:sldLayoutId id="2147492417" r:id="rId16"/>
  </p:sldLayoutIdLst>
  <p:transition/>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g"/>
          <p:cNvPicPr>
            <a:picLocks noChangeAspect="1" noChangeArrowheads="1"/>
          </p:cNvPicPr>
          <p:nvPr/>
        </p:nvPicPr>
        <p:blipFill>
          <a:blip r:embed="rId3" cstate="print">
            <a:lum bright="20000" contrast="-20000"/>
          </a:blip>
          <a:srcRect r="3999"/>
          <a:stretch>
            <a:fillRect/>
          </a:stretch>
        </p:blipFill>
        <p:spPr bwMode="auto">
          <a:xfrm>
            <a:off x="1219200" y="914400"/>
            <a:ext cx="7339013" cy="4495800"/>
          </a:xfrm>
          <a:prstGeom prst="rect">
            <a:avLst/>
          </a:prstGeom>
          <a:noFill/>
          <a:ln w="9525">
            <a:noFill/>
            <a:miter lim="800000"/>
            <a:headEnd/>
            <a:tailEnd/>
          </a:ln>
        </p:spPr>
      </p:pic>
      <p:pic>
        <p:nvPicPr>
          <p:cNvPr id="3075" name="Picture 4" descr="nrpb99seal"/>
          <p:cNvPicPr>
            <a:picLocks noChangeAspect="1" noChangeArrowheads="1"/>
          </p:cNvPicPr>
          <p:nvPr/>
        </p:nvPicPr>
        <p:blipFill>
          <a:blip r:embed="rId4" cstate="print"/>
          <a:srcRect/>
          <a:stretch>
            <a:fillRect/>
          </a:stretch>
        </p:blipFill>
        <p:spPr bwMode="auto">
          <a:xfrm>
            <a:off x="838200" y="5630863"/>
            <a:ext cx="1143000" cy="1022350"/>
          </a:xfrm>
          <a:prstGeom prst="rect">
            <a:avLst/>
          </a:prstGeom>
          <a:noFill/>
          <a:ln w="9525">
            <a:noFill/>
            <a:miter lim="800000"/>
            <a:headEnd/>
            <a:tailEnd/>
          </a:ln>
        </p:spPr>
      </p:pic>
      <p:sp>
        <p:nvSpPr>
          <p:cNvPr id="3076" name="Text Box 5"/>
          <p:cNvSpPr txBox="1">
            <a:spLocks noChangeArrowheads="1"/>
          </p:cNvSpPr>
          <p:nvPr/>
        </p:nvSpPr>
        <p:spPr bwMode="auto">
          <a:xfrm>
            <a:off x="457200" y="4493959"/>
            <a:ext cx="8382000" cy="1785104"/>
          </a:xfrm>
          <a:prstGeom prst="rect">
            <a:avLst/>
          </a:prstGeom>
          <a:noFill/>
          <a:ln w="9525">
            <a:noFill/>
            <a:miter lim="800000"/>
            <a:headEnd/>
            <a:tailEnd/>
          </a:ln>
        </p:spPr>
        <p:txBody>
          <a:bodyPr wrap="square">
            <a:spAutoFit/>
          </a:bodyPr>
          <a:lstStyle/>
          <a:p>
            <a:pPr algn="ctr" eaLnBrk="0" hangingPunct="0"/>
            <a:r>
              <a:rPr lang="en-US" sz="3200" b="1" dirty="0" smtClean="0">
                <a:solidFill>
                  <a:schemeClr val="tx1"/>
                </a:solidFill>
              </a:rPr>
              <a:t>MACRA Proposed Rule</a:t>
            </a:r>
            <a:r>
              <a:rPr lang="en-US" sz="3200" dirty="0" smtClean="0"/>
              <a:t>: </a:t>
            </a:r>
          </a:p>
          <a:p>
            <a:pPr algn="ctr" eaLnBrk="0" hangingPunct="0"/>
            <a:r>
              <a:rPr lang="en-US" sz="3200" dirty="0" smtClean="0"/>
              <a:t>What You Need to Know</a:t>
            </a:r>
          </a:p>
          <a:p>
            <a:pPr algn="ctr" eaLnBrk="0" hangingPunct="0"/>
            <a:r>
              <a:rPr lang="en-US" sz="2800" b="1" dirty="0">
                <a:solidFill>
                  <a:schemeClr val="tx1"/>
                </a:solidFill>
              </a:rPr>
              <a:t/>
            </a:r>
            <a:br>
              <a:rPr lang="en-US" sz="2800" b="1" dirty="0">
                <a:solidFill>
                  <a:schemeClr val="tx1"/>
                </a:solidFill>
              </a:rPr>
            </a:br>
            <a:endParaRPr lang="en-US" sz="1800" b="1" dirty="0">
              <a:solidFill>
                <a:schemeClr val="tx1"/>
              </a:solidFill>
            </a:endParaRPr>
          </a:p>
        </p:txBody>
      </p:sp>
    </p:spTree>
    <p:extLst>
      <p:ext uri="{BB962C8B-B14F-4D97-AF65-F5344CB8AC3E}">
        <p14:creationId xmlns:p14="http://schemas.microsoft.com/office/powerpoint/2010/main" val="8516320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MIPS: Quality Measure Requirements</a:t>
            </a:r>
            <a:endParaRPr lang="en-US" b="1" i="1" dirty="0"/>
          </a:p>
        </p:txBody>
      </p:sp>
      <p:sp>
        <p:nvSpPr>
          <p:cNvPr id="3" name="Content Placeholder 2"/>
          <p:cNvSpPr>
            <a:spLocks noGrp="1"/>
          </p:cNvSpPr>
          <p:nvPr>
            <p:ph idx="1"/>
          </p:nvPr>
        </p:nvSpPr>
        <p:spPr>
          <a:xfrm>
            <a:off x="1066800" y="1219200"/>
            <a:ext cx="6096000" cy="4278313"/>
          </a:xfrm>
        </p:spPr>
        <p:txBody>
          <a:bodyPr/>
          <a:lstStyle/>
          <a:p>
            <a:r>
              <a:rPr lang="en-US" dirty="0" smtClean="0">
                <a:solidFill>
                  <a:schemeClr val="tx1"/>
                </a:solidFill>
              </a:rPr>
              <a:t>For most reporting mechanisms, clinicians and groups would report at least 6 measures. Of the 6:</a:t>
            </a:r>
          </a:p>
          <a:p>
            <a:pPr lvl="1"/>
            <a:r>
              <a:rPr lang="en-US" b="1" dirty="0" smtClean="0">
                <a:solidFill>
                  <a:schemeClr val="tx1"/>
                </a:solidFill>
              </a:rPr>
              <a:t>Must report 1 </a:t>
            </a:r>
            <a:r>
              <a:rPr lang="en-US" b="1" dirty="0">
                <a:solidFill>
                  <a:schemeClr val="tx1"/>
                </a:solidFill>
              </a:rPr>
              <a:t>cross-cutting </a:t>
            </a:r>
            <a:r>
              <a:rPr lang="en-US" b="1" dirty="0" smtClean="0">
                <a:solidFill>
                  <a:schemeClr val="tx1"/>
                </a:solidFill>
              </a:rPr>
              <a:t>measure</a:t>
            </a:r>
          </a:p>
          <a:p>
            <a:pPr lvl="1"/>
            <a:r>
              <a:rPr lang="en-US" b="1" dirty="0" smtClean="0">
                <a:solidFill>
                  <a:schemeClr val="tx1"/>
                </a:solidFill>
              </a:rPr>
              <a:t>1 </a:t>
            </a:r>
            <a:r>
              <a:rPr lang="en-US" b="1" dirty="0">
                <a:solidFill>
                  <a:schemeClr val="tx1"/>
                </a:solidFill>
              </a:rPr>
              <a:t>outcome </a:t>
            </a:r>
            <a:r>
              <a:rPr lang="en-US" b="1" dirty="0" smtClean="0">
                <a:solidFill>
                  <a:schemeClr val="tx1"/>
                </a:solidFill>
              </a:rPr>
              <a:t>measure (or </a:t>
            </a:r>
            <a:r>
              <a:rPr lang="en-US" b="1" dirty="0">
                <a:solidFill>
                  <a:schemeClr val="tx1"/>
                </a:solidFill>
              </a:rPr>
              <a:t>another </a:t>
            </a:r>
            <a:r>
              <a:rPr lang="en-US" b="1" dirty="0" smtClean="0">
                <a:solidFill>
                  <a:schemeClr val="tx1"/>
                </a:solidFill>
              </a:rPr>
              <a:t>high priority </a:t>
            </a:r>
            <a:r>
              <a:rPr lang="en-US" b="1" dirty="0">
                <a:solidFill>
                  <a:schemeClr val="tx1"/>
                </a:solidFill>
              </a:rPr>
              <a:t>measure if outcome is </a:t>
            </a:r>
            <a:r>
              <a:rPr lang="en-US" b="1" dirty="0" smtClean="0">
                <a:solidFill>
                  <a:schemeClr val="tx1"/>
                </a:solidFill>
              </a:rPr>
              <a:t>unavailable)</a:t>
            </a:r>
            <a:endParaRPr lang="en-US" dirty="0">
              <a:solidFill>
                <a:schemeClr val="tx1"/>
              </a:solidFill>
            </a:endParaRPr>
          </a:p>
          <a:p>
            <a:endParaRPr lang="en-US" dirty="0" smtClean="0">
              <a:solidFill>
                <a:schemeClr val="tx1"/>
              </a:solidFill>
            </a:endParaRPr>
          </a:p>
          <a:p>
            <a:r>
              <a:rPr lang="en-US" dirty="0" smtClean="0">
                <a:solidFill>
                  <a:schemeClr val="tx1"/>
                </a:solidFill>
              </a:rPr>
              <a:t>Can choose any 6 from list of available measures</a:t>
            </a:r>
          </a:p>
          <a:p>
            <a:pPr lvl="1"/>
            <a:r>
              <a:rPr lang="en-US" dirty="0" smtClean="0">
                <a:solidFill>
                  <a:schemeClr val="tx1"/>
                </a:solidFill>
              </a:rPr>
              <a:t>Specialty measure sets also available</a:t>
            </a:r>
          </a:p>
          <a:p>
            <a:pPr lvl="1"/>
            <a:endParaRPr lang="en-US" dirty="0">
              <a:solidFill>
                <a:schemeClr val="tx1"/>
              </a:solidFill>
            </a:endParaRPr>
          </a:p>
          <a:p>
            <a:r>
              <a:rPr lang="en-US" dirty="0" smtClean="0">
                <a:solidFill>
                  <a:schemeClr val="tx1"/>
                </a:solidFill>
              </a:rPr>
              <a:t>For groups of 10 or more clinicians, CMS also would calculate claims-based “population measures”</a:t>
            </a:r>
          </a:p>
          <a:p>
            <a:pPr lvl="1"/>
            <a:r>
              <a:rPr lang="en-US" dirty="0" smtClean="0">
                <a:solidFill>
                  <a:schemeClr val="tx1"/>
                </a:solidFill>
              </a:rPr>
              <a:t>Reflect avoidable admissions and readmissions</a:t>
            </a:r>
          </a:p>
          <a:p>
            <a:pPr marL="0" indent="0">
              <a:buNone/>
            </a:pPr>
            <a:endParaRPr lang="en-US" dirty="0">
              <a:solidFill>
                <a:schemeClr val="tx1"/>
              </a:solidFill>
            </a:endParaRPr>
          </a:p>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243940"/>
            <a:ext cx="1709381" cy="1423060"/>
          </a:xfrm>
          <a:prstGeom prst="rect">
            <a:avLst/>
          </a:prstGeom>
        </p:spPr>
      </p:pic>
    </p:spTree>
    <p:extLst>
      <p:ext uri="{BB962C8B-B14F-4D97-AF65-F5344CB8AC3E}">
        <p14:creationId xmlns:p14="http://schemas.microsoft.com/office/powerpoint/2010/main" val="26040771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MIPS – Resource Use Measures</a:t>
            </a:r>
            <a:endParaRPr lang="en-US" b="1" i="1" dirty="0"/>
          </a:p>
        </p:txBody>
      </p:sp>
      <p:sp>
        <p:nvSpPr>
          <p:cNvPr id="3" name="Content Placeholder 2"/>
          <p:cNvSpPr>
            <a:spLocks noGrp="1"/>
          </p:cNvSpPr>
          <p:nvPr>
            <p:ph idx="1"/>
          </p:nvPr>
        </p:nvSpPr>
        <p:spPr>
          <a:xfrm>
            <a:off x="1066800" y="1219200"/>
            <a:ext cx="6248400" cy="4278313"/>
          </a:xfrm>
        </p:spPr>
        <p:txBody>
          <a:bodyPr/>
          <a:lstStyle/>
          <a:p>
            <a:r>
              <a:rPr lang="en-US" dirty="0" smtClean="0">
                <a:solidFill>
                  <a:schemeClr val="tx1"/>
                </a:solidFill>
              </a:rPr>
              <a:t>CMS would continue using 2 all-condition resource use measures used in value-modifier program</a:t>
            </a:r>
          </a:p>
          <a:p>
            <a:pPr lvl="1"/>
            <a:r>
              <a:rPr lang="en-US" dirty="0" smtClean="0">
                <a:solidFill>
                  <a:schemeClr val="tx1"/>
                </a:solidFill>
              </a:rPr>
              <a:t>Total costs per capita</a:t>
            </a:r>
          </a:p>
          <a:p>
            <a:pPr lvl="1"/>
            <a:r>
              <a:rPr lang="en-US" dirty="0" smtClean="0">
                <a:solidFill>
                  <a:schemeClr val="tx1"/>
                </a:solidFill>
              </a:rPr>
              <a:t>Medicare spending per beneficiary for physicians</a:t>
            </a:r>
          </a:p>
          <a:p>
            <a:pPr marL="457200" lvl="1" indent="0">
              <a:buNone/>
            </a:pPr>
            <a:endParaRPr lang="en-US" dirty="0" smtClean="0">
              <a:solidFill>
                <a:schemeClr val="tx1"/>
              </a:solidFill>
            </a:endParaRPr>
          </a:p>
          <a:p>
            <a:r>
              <a:rPr lang="en-US" dirty="0" smtClean="0">
                <a:solidFill>
                  <a:schemeClr val="tx1"/>
                </a:solidFill>
              </a:rPr>
              <a:t>CMS also proposes to use clinical condition and procedure episode cost measures from a list of 40+ measures</a:t>
            </a:r>
          </a:p>
          <a:p>
            <a:endParaRPr lang="en-US" dirty="0">
              <a:solidFill>
                <a:schemeClr val="tx1"/>
              </a:solidFill>
            </a:endParaRPr>
          </a:p>
          <a:p>
            <a:r>
              <a:rPr lang="en-US" dirty="0" smtClean="0">
                <a:solidFill>
                  <a:schemeClr val="tx1"/>
                </a:solidFill>
              </a:rPr>
              <a:t>Cost score  = average score of all the measures that can be attributed to clinician / group </a:t>
            </a:r>
          </a:p>
          <a:p>
            <a:pPr lvl="1"/>
            <a:r>
              <a:rPr lang="en-US" dirty="0" smtClean="0">
                <a:solidFill>
                  <a:schemeClr val="tx1"/>
                </a:solidFill>
              </a:rPr>
              <a:t>Various attribution methodologies</a:t>
            </a:r>
            <a:endParaRPr lang="en-US" dirty="0">
              <a:solidFill>
                <a:schemeClr val="tx1"/>
              </a:solidFill>
            </a:endParaRPr>
          </a:p>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39000" y="1066800"/>
            <a:ext cx="1810417" cy="1489714"/>
          </a:xfrm>
          <a:prstGeom prst="rect">
            <a:avLst/>
          </a:prstGeom>
        </p:spPr>
      </p:pic>
    </p:spTree>
    <p:extLst>
      <p:ext uri="{BB962C8B-B14F-4D97-AF65-F5344CB8AC3E}">
        <p14:creationId xmlns:p14="http://schemas.microsoft.com/office/powerpoint/2010/main" val="33434964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MIPS – Clinical Practice Improvement Activities (CPIAs)</a:t>
            </a:r>
            <a:endParaRPr lang="en-US" b="1" i="1" dirty="0"/>
          </a:p>
        </p:txBody>
      </p:sp>
      <p:sp>
        <p:nvSpPr>
          <p:cNvPr id="3" name="Content Placeholder 2"/>
          <p:cNvSpPr>
            <a:spLocks noGrp="1"/>
          </p:cNvSpPr>
          <p:nvPr>
            <p:ph idx="1"/>
          </p:nvPr>
        </p:nvSpPr>
        <p:spPr>
          <a:xfrm>
            <a:off x="1066800" y="1219200"/>
            <a:ext cx="6858000" cy="4278313"/>
          </a:xfrm>
        </p:spPr>
        <p:txBody>
          <a:bodyPr/>
          <a:lstStyle/>
          <a:p>
            <a:r>
              <a:rPr lang="en-US" dirty="0" smtClean="0">
                <a:solidFill>
                  <a:schemeClr val="tx1"/>
                </a:solidFill>
              </a:rPr>
              <a:t>Category intended to recognize physicians for participation in care coordination, patient safety and patient engagement activities</a:t>
            </a:r>
          </a:p>
          <a:p>
            <a:endParaRPr lang="en-US" dirty="0">
              <a:solidFill>
                <a:schemeClr val="tx1"/>
              </a:solidFill>
            </a:endParaRPr>
          </a:p>
          <a:p>
            <a:r>
              <a:rPr lang="en-US" dirty="0" smtClean="0">
                <a:solidFill>
                  <a:schemeClr val="tx1"/>
                </a:solidFill>
              </a:rPr>
              <a:t>CMS proposes a list of over 90 CPIAs from which clinicians can choose</a:t>
            </a:r>
          </a:p>
          <a:p>
            <a:endParaRPr lang="en-US" dirty="0">
              <a:solidFill>
                <a:schemeClr val="tx1"/>
              </a:solidFill>
            </a:endParaRPr>
          </a:p>
          <a:p>
            <a:r>
              <a:rPr lang="en-US" dirty="0" smtClean="0">
                <a:solidFill>
                  <a:schemeClr val="tx1"/>
                </a:solidFill>
              </a:rPr>
              <a:t>Each CPIA assigned a weight towards score</a:t>
            </a:r>
          </a:p>
          <a:p>
            <a:endParaRPr lang="en-US" dirty="0">
              <a:solidFill>
                <a:schemeClr val="tx1"/>
              </a:solidFill>
            </a:endParaRPr>
          </a:p>
          <a:p>
            <a:r>
              <a:rPr lang="en-US" dirty="0" smtClean="0">
                <a:solidFill>
                  <a:schemeClr val="tx1"/>
                </a:solidFill>
              </a:rPr>
              <a:t>Participation in certified PCMH receives highest score, participation in MIPS APM receives half the highest score</a:t>
            </a:r>
          </a:p>
          <a:p>
            <a:endParaRPr lang="en-US" dirty="0">
              <a:solidFill>
                <a:schemeClr val="tx1"/>
              </a:solidFill>
            </a:endParaRPr>
          </a:p>
          <a:p>
            <a:r>
              <a:rPr lang="en-US" dirty="0" smtClean="0">
                <a:solidFill>
                  <a:schemeClr val="tx1"/>
                </a:solidFill>
              </a:rPr>
              <a:t>To receive full credit, generally need to participate in more than one CPIA</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1338988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algn="ctr"/>
            <a:r>
              <a:rPr lang="en-US" b="1" i="1" dirty="0" smtClean="0"/>
              <a:t>       ACI Performance Category</a:t>
            </a:r>
            <a:endParaRPr lang="en-US" b="1" i="1" dirty="0"/>
          </a:p>
        </p:txBody>
      </p:sp>
      <p:sp>
        <p:nvSpPr>
          <p:cNvPr id="10" name="Text Placeholder 9"/>
          <p:cNvSpPr>
            <a:spLocks noGrp="1"/>
          </p:cNvSpPr>
          <p:nvPr>
            <p:ph type="body" idx="1"/>
          </p:nvPr>
        </p:nvSpPr>
        <p:spPr>
          <a:xfrm>
            <a:off x="760412" y="1770211"/>
            <a:ext cx="4040188" cy="639762"/>
          </a:xfrm>
        </p:spPr>
        <p:txBody>
          <a:bodyPr/>
          <a:lstStyle/>
          <a:p>
            <a:r>
              <a:rPr lang="en-US" sz="2000" dirty="0" smtClean="0">
                <a:solidFill>
                  <a:schemeClr val="tx1"/>
                </a:solidFill>
                <a:latin typeface="+mj-lt"/>
              </a:rPr>
              <a:t>Base Score: a score for participation and reporting</a:t>
            </a:r>
            <a:endParaRPr lang="en-US" sz="2000" dirty="0">
              <a:solidFill>
                <a:schemeClr val="tx1"/>
              </a:solidFill>
              <a:latin typeface="+mj-lt"/>
            </a:endParaRPr>
          </a:p>
        </p:txBody>
      </p:sp>
      <p:sp>
        <p:nvSpPr>
          <p:cNvPr id="11" name="Text Placeholder 10"/>
          <p:cNvSpPr>
            <a:spLocks noGrp="1"/>
          </p:cNvSpPr>
          <p:nvPr>
            <p:ph type="body" sz="quarter" idx="3"/>
          </p:nvPr>
        </p:nvSpPr>
        <p:spPr>
          <a:xfrm>
            <a:off x="4645025" y="2149205"/>
            <a:ext cx="4041775" cy="521537"/>
          </a:xfrm>
        </p:spPr>
        <p:txBody>
          <a:bodyPr/>
          <a:lstStyle/>
          <a:p>
            <a:r>
              <a:rPr lang="en-US" sz="2000" dirty="0" smtClean="0">
                <a:solidFill>
                  <a:schemeClr val="tx1"/>
                </a:solidFill>
                <a:latin typeface="+mj-lt"/>
              </a:rPr>
              <a:t>Performance Score: a score for performance at varying levels above the base</a:t>
            </a:r>
            <a:endParaRPr lang="en-US" sz="2000" dirty="0">
              <a:solidFill>
                <a:schemeClr val="tx1"/>
              </a:solidFill>
              <a:latin typeface="+mj-lt"/>
            </a:endParaRPr>
          </a:p>
        </p:txBody>
      </p:sp>
      <p:sp>
        <p:nvSpPr>
          <p:cNvPr id="13" name="Content Placeholder 12"/>
          <p:cNvSpPr>
            <a:spLocks noGrp="1"/>
          </p:cNvSpPr>
          <p:nvPr>
            <p:ph sz="quarter" idx="4"/>
          </p:nvPr>
        </p:nvSpPr>
        <p:spPr>
          <a:xfrm>
            <a:off x="4645025" y="2717202"/>
            <a:ext cx="4041775" cy="2886662"/>
          </a:xfrm>
        </p:spPr>
        <p:txBody>
          <a:bodyPr/>
          <a:lstStyle/>
          <a:p>
            <a:r>
              <a:rPr lang="en-US" sz="1700" dirty="0" smtClean="0">
                <a:solidFill>
                  <a:schemeClr val="tx1"/>
                </a:solidFill>
                <a:latin typeface="+mj-lt"/>
              </a:rPr>
              <a:t>Maximum of 80 points toward the total composite score based upon three objectives and 8 measures </a:t>
            </a:r>
          </a:p>
          <a:p>
            <a:pPr lvl="1"/>
            <a:r>
              <a:rPr lang="en-US" sz="1700" dirty="0" smtClean="0">
                <a:solidFill>
                  <a:schemeClr val="tx1"/>
                </a:solidFill>
                <a:latin typeface="+mj-lt"/>
              </a:rPr>
              <a:t>Patient Electronic Access</a:t>
            </a:r>
          </a:p>
          <a:p>
            <a:pPr lvl="1"/>
            <a:r>
              <a:rPr lang="en-US" sz="1700" dirty="0" smtClean="0">
                <a:solidFill>
                  <a:schemeClr val="tx1"/>
                </a:solidFill>
                <a:latin typeface="+mj-lt"/>
              </a:rPr>
              <a:t>Coordination of Care Through Patient Engagement</a:t>
            </a:r>
          </a:p>
          <a:p>
            <a:pPr lvl="1"/>
            <a:r>
              <a:rPr lang="en-US" sz="1700" dirty="0" smtClean="0">
                <a:solidFill>
                  <a:schemeClr val="tx1"/>
                </a:solidFill>
                <a:latin typeface="+mj-lt"/>
              </a:rPr>
              <a:t>Health Information Exchange</a:t>
            </a:r>
            <a:endParaRPr lang="en-US" sz="1700" dirty="0">
              <a:solidFill>
                <a:schemeClr val="tx1"/>
              </a:solidFill>
              <a:latin typeface="+mj-lt"/>
            </a:endParaRPr>
          </a:p>
        </p:txBody>
      </p:sp>
      <p:sp>
        <p:nvSpPr>
          <p:cNvPr id="6" name="TextBox 5"/>
          <p:cNvSpPr txBox="1"/>
          <p:nvPr/>
        </p:nvSpPr>
        <p:spPr>
          <a:xfrm>
            <a:off x="119743" y="6492875"/>
            <a:ext cx="685800" cy="307777"/>
          </a:xfrm>
          <a:prstGeom prst="rect">
            <a:avLst/>
          </a:prstGeom>
          <a:noFill/>
        </p:spPr>
        <p:txBody>
          <a:bodyPr wrap="square" rtlCol="0">
            <a:spAutoFit/>
          </a:bodyPr>
          <a:lstStyle/>
          <a:p>
            <a:pPr algn="ctr"/>
            <a:r>
              <a:rPr lang="en-US" sz="1400" dirty="0" smtClean="0">
                <a:solidFill>
                  <a:srgbClr val="000000"/>
                </a:solidFill>
              </a:rPr>
              <a:t>2</a:t>
            </a:r>
          </a:p>
        </p:txBody>
      </p:sp>
      <p:pic>
        <p:nvPicPr>
          <p:cNvPr id="14" name="Content Placeholder 6"/>
          <p:cNvPicPr>
            <a:picLocks noChangeAspect="1"/>
          </p:cNvPicPr>
          <p:nvPr/>
        </p:nvPicPr>
        <p:blipFill>
          <a:blip r:embed="rId3"/>
          <a:stretch>
            <a:fillRect/>
          </a:stretch>
        </p:blipFill>
        <p:spPr bwMode="auto">
          <a:xfrm>
            <a:off x="685800" y="1126186"/>
            <a:ext cx="8229600" cy="383656"/>
          </a:xfrm>
          <a:prstGeom prst="rect">
            <a:avLst/>
          </a:prstGeom>
          <a:noFill/>
          <a:ln w="9525">
            <a:noFill/>
            <a:miter lim="800000"/>
            <a:headEnd/>
            <a:tailEnd/>
          </a:ln>
        </p:spPr>
      </p:pic>
      <p:sp>
        <p:nvSpPr>
          <p:cNvPr id="15" name="Content Placeholder 14"/>
          <p:cNvSpPr>
            <a:spLocks noGrp="1"/>
          </p:cNvSpPr>
          <p:nvPr>
            <p:ph sz="half" idx="2"/>
          </p:nvPr>
        </p:nvSpPr>
        <p:spPr>
          <a:xfrm>
            <a:off x="685800" y="2735784"/>
            <a:ext cx="4040188" cy="2868882"/>
          </a:xfrm>
        </p:spPr>
        <p:txBody>
          <a:bodyPr/>
          <a:lstStyle/>
          <a:p>
            <a:r>
              <a:rPr lang="en-US" sz="1700" dirty="0" smtClean="0">
                <a:solidFill>
                  <a:schemeClr val="tx1"/>
                </a:solidFill>
                <a:latin typeface="+mj-lt"/>
              </a:rPr>
              <a:t>Maximum of 50 points toward the total composite score with two proposals </a:t>
            </a:r>
          </a:p>
          <a:p>
            <a:pPr lvl="1"/>
            <a:r>
              <a:rPr lang="en-US" sz="1700" dirty="0" smtClean="0">
                <a:solidFill>
                  <a:schemeClr val="tx1"/>
                </a:solidFill>
                <a:latin typeface="+mj-lt"/>
              </a:rPr>
              <a:t>Primary Proposal: based on 6 objectives and 11 of 15 measures derived from Stage 3 </a:t>
            </a:r>
          </a:p>
          <a:p>
            <a:pPr lvl="1"/>
            <a:r>
              <a:rPr lang="en-US" sz="1700" dirty="0" smtClean="0">
                <a:solidFill>
                  <a:schemeClr val="tx1"/>
                </a:solidFill>
                <a:latin typeface="+mj-lt"/>
              </a:rPr>
              <a:t>Alternate Proposal: based on 8 measures and 16 of 20 measures</a:t>
            </a:r>
          </a:p>
          <a:p>
            <a:pPr lvl="1"/>
            <a:r>
              <a:rPr lang="en-US" sz="1700" dirty="0" smtClean="0">
                <a:solidFill>
                  <a:schemeClr val="tx1"/>
                </a:solidFill>
                <a:latin typeface="+mj-lt"/>
              </a:rPr>
              <a:t>Modified Primary and Alternate Proposal: based on 10 objectives and 16 measures derived from Modified Stage 2</a:t>
            </a:r>
          </a:p>
          <a:p>
            <a:pPr lvl="1"/>
            <a:endParaRPr lang="en-US" sz="1700" dirty="0">
              <a:solidFill>
                <a:schemeClr val="tx1"/>
              </a:solidFill>
              <a:latin typeface="+mj-lt"/>
            </a:endParaRPr>
          </a:p>
        </p:txBody>
      </p:sp>
    </p:spTree>
    <p:extLst>
      <p:ext uri="{BB962C8B-B14F-4D97-AF65-F5344CB8AC3E}">
        <p14:creationId xmlns:p14="http://schemas.microsoft.com/office/powerpoint/2010/main" val="2179093127"/>
      </p:ext>
    </p:extLst>
  </p:cSld>
  <p:clrMapOvr>
    <a:masterClrMapping/>
  </p:clrMapOvr>
  <p:transition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MIPS Alternative Payment Models</a:t>
            </a:r>
            <a:endParaRPr lang="en-US" b="1" i="1" dirty="0"/>
          </a:p>
        </p:txBody>
      </p:sp>
      <p:sp>
        <p:nvSpPr>
          <p:cNvPr id="3" name="Content Placeholder 2"/>
          <p:cNvSpPr>
            <a:spLocks noGrp="1"/>
          </p:cNvSpPr>
          <p:nvPr>
            <p:ph idx="1"/>
          </p:nvPr>
        </p:nvSpPr>
        <p:spPr>
          <a:xfrm>
            <a:off x="1066800" y="1219201"/>
            <a:ext cx="7188200" cy="3581400"/>
          </a:xfrm>
        </p:spPr>
        <p:txBody>
          <a:bodyPr/>
          <a:lstStyle/>
          <a:p>
            <a:r>
              <a:rPr lang="en-US" dirty="0" smtClean="0">
                <a:solidFill>
                  <a:schemeClr val="tx1"/>
                </a:solidFill>
              </a:rPr>
              <a:t>CMS proposes to adopt alternative scoring approach for participants in “MIPS APMs”</a:t>
            </a:r>
          </a:p>
          <a:p>
            <a:endParaRPr lang="en-US" dirty="0">
              <a:solidFill>
                <a:schemeClr val="tx1"/>
              </a:solidFill>
            </a:endParaRPr>
          </a:p>
          <a:p>
            <a:r>
              <a:rPr lang="en-US" dirty="0" smtClean="0">
                <a:solidFill>
                  <a:schemeClr val="tx1"/>
                </a:solidFill>
              </a:rPr>
              <a:t>Defined as APM with:</a:t>
            </a:r>
          </a:p>
          <a:p>
            <a:pPr lvl="1"/>
            <a:r>
              <a:rPr lang="en-US" dirty="0" smtClean="0">
                <a:solidFill>
                  <a:schemeClr val="tx1"/>
                </a:solidFill>
              </a:rPr>
              <a:t>Participation agreement with CMS</a:t>
            </a:r>
          </a:p>
          <a:p>
            <a:pPr lvl="1"/>
            <a:r>
              <a:rPr lang="en-US" dirty="0" smtClean="0">
                <a:solidFill>
                  <a:schemeClr val="tx1"/>
                </a:solidFill>
              </a:rPr>
              <a:t>One or more MIPS-eligible clinicians</a:t>
            </a:r>
          </a:p>
          <a:p>
            <a:pPr lvl="1"/>
            <a:r>
              <a:rPr lang="en-US" dirty="0" smtClean="0">
                <a:solidFill>
                  <a:schemeClr val="tx1"/>
                </a:solidFill>
              </a:rPr>
              <a:t>Payment incentives based on quality and cost</a:t>
            </a:r>
          </a:p>
          <a:p>
            <a:pPr lvl="1"/>
            <a:endParaRPr lang="en-US" dirty="0">
              <a:solidFill>
                <a:schemeClr val="tx1"/>
              </a:solidFill>
            </a:endParaRPr>
          </a:p>
          <a:p>
            <a:r>
              <a:rPr lang="en-US" dirty="0" smtClean="0">
                <a:solidFill>
                  <a:schemeClr val="tx1"/>
                </a:solidFill>
              </a:rPr>
              <a:t>Criteria mutually exclusive with those for Advanced APM Track</a:t>
            </a:r>
          </a:p>
        </p:txBody>
      </p:sp>
      <p:graphicFrame>
        <p:nvGraphicFramePr>
          <p:cNvPr id="4" name="Table 3"/>
          <p:cNvGraphicFramePr>
            <a:graphicFrameLocks noGrp="1"/>
          </p:cNvGraphicFramePr>
          <p:nvPr>
            <p:extLst>
              <p:ext uri="{D42A27DB-BD31-4B8C-83A1-F6EECF244321}">
                <p14:modId xmlns:p14="http://schemas.microsoft.com/office/powerpoint/2010/main" val="2186865558"/>
              </p:ext>
            </p:extLst>
          </p:nvPr>
        </p:nvGraphicFramePr>
        <p:xfrm>
          <a:off x="1600200" y="4876800"/>
          <a:ext cx="5486400" cy="1706880"/>
        </p:xfrm>
        <a:graphic>
          <a:graphicData uri="http://schemas.openxmlformats.org/drawingml/2006/table">
            <a:tbl>
              <a:tblPr firstRow="1" firstCol="1" bandRow="1"/>
              <a:tblGrid>
                <a:gridCol w="1349472"/>
                <a:gridCol w="2335423"/>
                <a:gridCol w="1801505"/>
              </a:tblGrid>
              <a:tr h="228600">
                <a:tc>
                  <a:txBody>
                    <a:bodyPr/>
                    <a:lstStyle/>
                    <a:p>
                      <a:pPr marL="0" marR="0" algn="ctr">
                        <a:spcBef>
                          <a:spcPts val="0"/>
                        </a:spcBef>
                        <a:spcAft>
                          <a:spcPts val="0"/>
                        </a:spcAft>
                      </a:pPr>
                      <a:r>
                        <a:rPr lang="en-US" sz="1600" b="1" dirty="0">
                          <a:effectLst/>
                          <a:latin typeface="+mn-lt"/>
                          <a:ea typeface="Times" panose="02020603050405020304" pitchFamily="18" charset="0"/>
                          <a:cs typeface="Times New Roman" panose="02020603050405020304" pitchFamily="18" charset="0"/>
                        </a:rPr>
                        <a:t>MIPS Category</a:t>
                      </a:r>
                      <a:endParaRPr lang="en-US" sz="1600" dirty="0">
                        <a:effectLst/>
                        <a:latin typeface="+mn-lt"/>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600" b="1" dirty="0" smtClean="0">
                          <a:effectLst/>
                          <a:latin typeface="+mn-lt"/>
                          <a:ea typeface="Times" panose="02020603050405020304" pitchFamily="18" charset="0"/>
                          <a:cs typeface="Times New Roman" panose="02020603050405020304" pitchFamily="18" charset="0"/>
                        </a:rPr>
                        <a:t>Weight for</a:t>
                      </a:r>
                      <a:r>
                        <a:rPr lang="en-US" sz="1600" b="1" baseline="0" dirty="0" smtClean="0">
                          <a:effectLst/>
                          <a:latin typeface="+mn-lt"/>
                          <a:ea typeface="Times" panose="02020603050405020304" pitchFamily="18" charset="0"/>
                          <a:cs typeface="Times New Roman" panose="02020603050405020304" pitchFamily="18" charset="0"/>
                        </a:rPr>
                        <a:t> MSSP and Next Gen ACO</a:t>
                      </a:r>
                      <a:endParaRPr lang="en-US" sz="1600" dirty="0">
                        <a:effectLst/>
                        <a:latin typeface="+mn-lt"/>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600" b="1" dirty="0" smtClean="0">
                          <a:effectLst/>
                          <a:latin typeface="+mn-lt"/>
                          <a:ea typeface="Times" panose="02020603050405020304" pitchFamily="18" charset="0"/>
                          <a:cs typeface="Times New Roman" panose="02020603050405020304" pitchFamily="18" charset="0"/>
                        </a:rPr>
                        <a:t>Weight</a:t>
                      </a:r>
                      <a:r>
                        <a:rPr lang="en-US" sz="1600" b="1" baseline="0" dirty="0" smtClean="0">
                          <a:effectLst/>
                          <a:latin typeface="+mn-lt"/>
                          <a:ea typeface="Times" panose="02020603050405020304" pitchFamily="18" charset="0"/>
                          <a:cs typeface="Times New Roman" panose="02020603050405020304" pitchFamily="18" charset="0"/>
                        </a:rPr>
                        <a:t> for other MIPS APMs</a:t>
                      </a:r>
                      <a:endParaRPr lang="en-US" sz="1600" b="1" dirty="0">
                        <a:effectLst/>
                        <a:latin typeface="+mn-lt"/>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28600">
                <a:tc>
                  <a:txBody>
                    <a:bodyPr/>
                    <a:lstStyle/>
                    <a:p>
                      <a:pPr marL="0" marR="0" algn="ctr">
                        <a:spcBef>
                          <a:spcPts val="0"/>
                        </a:spcBef>
                        <a:spcAft>
                          <a:spcPts val="0"/>
                        </a:spcAft>
                      </a:pPr>
                      <a:r>
                        <a:rPr lang="en-US" sz="1600">
                          <a:effectLst/>
                          <a:latin typeface="+mn-lt"/>
                          <a:ea typeface="Times" panose="02020603050405020304" pitchFamily="18" charset="0"/>
                          <a:cs typeface="Times New Roman" panose="02020603050405020304" pitchFamily="18" charset="0"/>
                        </a:rPr>
                        <a:t>Quality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Times" panose="02020603050405020304" pitchFamily="18"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latin typeface="+mn-lt"/>
                          <a:ea typeface="Times" panose="02020603050405020304" pitchFamily="18" charset="0"/>
                          <a:cs typeface="Times New Roman" panose="02020603050405020304" pitchFamily="18" charset="0"/>
                        </a:rPr>
                        <a:t>0%</a:t>
                      </a:r>
                      <a:endParaRPr lang="en-US" sz="1600" dirty="0">
                        <a:effectLst/>
                        <a:latin typeface="+mn-lt"/>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600" dirty="0">
                          <a:effectLst/>
                          <a:latin typeface="+mn-lt"/>
                          <a:ea typeface="Times" panose="02020603050405020304" pitchFamily="18" charset="0"/>
                          <a:cs typeface="Times New Roman" panose="02020603050405020304" pitchFamily="18" charset="0"/>
                        </a:rPr>
                        <a:t>Resource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Times"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latin typeface="+mn-lt"/>
                          <a:ea typeface="Times" panose="02020603050405020304" pitchFamily="18" charset="0"/>
                          <a:cs typeface="Times New Roman" panose="02020603050405020304" pitchFamily="18" charset="0"/>
                        </a:rPr>
                        <a:t>0%</a:t>
                      </a:r>
                      <a:endParaRPr lang="en-US" sz="1600" dirty="0">
                        <a:effectLst/>
                        <a:latin typeface="+mn-lt"/>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600">
                          <a:effectLst/>
                          <a:latin typeface="+mn-lt"/>
                          <a:ea typeface="Times" panose="02020603050405020304" pitchFamily="18" charset="0"/>
                          <a:cs typeface="Times New Roman" panose="02020603050405020304" pitchFamily="18" charset="0"/>
                        </a:rPr>
                        <a:t>CPIA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mn-lt"/>
                          <a:ea typeface="Times"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latin typeface="+mn-lt"/>
                          <a:ea typeface="Times" panose="02020603050405020304" pitchFamily="18" charset="0"/>
                          <a:cs typeface="Times New Roman" panose="02020603050405020304" pitchFamily="18" charset="0"/>
                        </a:rPr>
                        <a:t>25%</a:t>
                      </a:r>
                      <a:endParaRPr lang="en-US" sz="1600" dirty="0">
                        <a:effectLst/>
                        <a:latin typeface="+mn-lt"/>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US" sz="1600">
                          <a:effectLst/>
                          <a:latin typeface="+mn-lt"/>
                          <a:ea typeface="Times" panose="02020603050405020304" pitchFamily="18" charset="0"/>
                          <a:cs typeface="Times New Roman" panose="02020603050405020304" pitchFamily="18" charset="0"/>
                        </a:rPr>
                        <a:t>ACI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Times"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latin typeface="+mn-lt"/>
                          <a:ea typeface="Times" panose="02020603050405020304" pitchFamily="18" charset="0"/>
                          <a:cs typeface="Times New Roman" panose="02020603050405020304" pitchFamily="18" charset="0"/>
                        </a:rPr>
                        <a:t>75%</a:t>
                      </a:r>
                      <a:endParaRPr lang="en-US" sz="1600" dirty="0">
                        <a:effectLst/>
                        <a:latin typeface="+mn-lt"/>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48889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477125" cy="609600"/>
          </a:xfrm>
        </p:spPr>
        <p:txBody>
          <a:bodyPr anchor="ctr" anchorCtr="0"/>
          <a:lstStyle/>
          <a:p>
            <a:pPr algn="ctr"/>
            <a:r>
              <a:rPr lang="en-US" sz="2800" b="1" i="1" dirty="0" smtClean="0"/>
              <a:t>Translating the MIPS Composite into Incentives and Penalties</a:t>
            </a:r>
            <a:endParaRPr lang="en-US" sz="2800" b="1" i="1" dirty="0"/>
          </a:p>
        </p:txBody>
      </p:sp>
      <p:cxnSp>
        <p:nvCxnSpPr>
          <p:cNvPr id="4" name="Straight Connector 3"/>
          <p:cNvCxnSpPr/>
          <p:nvPr/>
        </p:nvCxnSpPr>
        <p:spPr>
          <a:xfrm>
            <a:off x="3352800" y="3657600"/>
            <a:ext cx="3124200" cy="0"/>
          </a:xfrm>
          <a:prstGeom prst="line">
            <a:avLst/>
          </a:prstGeom>
          <a:ln w="92075">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9600" y="3352800"/>
            <a:ext cx="2895600" cy="646331"/>
          </a:xfrm>
          <a:prstGeom prst="rect">
            <a:avLst/>
          </a:prstGeom>
          <a:noFill/>
        </p:spPr>
        <p:txBody>
          <a:bodyPr wrap="square" rtlCol="0">
            <a:spAutoFit/>
          </a:bodyPr>
          <a:lstStyle/>
          <a:p>
            <a:r>
              <a:rPr lang="en-US" b="1" i="1" dirty="0" smtClean="0"/>
              <a:t>Performance Threshold </a:t>
            </a:r>
          </a:p>
          <a:p>
            <a:r>
              <a:rPr lang="en-US" b="1" i="1" dirty="0" smtClean="0"/>
              <a:t>(Determined annually)</a:t>
            </a:r>
            <a:endParaRPr lang="en-US" b="1" i="1" dirty="0"/>
          </a:p>
        </p:txBody>
      </p:sp>
      <p:sp>
        <p:nvSpPr>
          <p:cNvPr id="8" name="Rectangle 7"/>
          <p:cNvSpPr/>
          <p:nvPr/>
        </p:nvSpPr>
        <p:spPr>
          <a:xfrm>
            <a:off x="3505200" y="2209800"/>
            <a:ext cx="1905000" cy="1295400"/>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Positive adjustment on sliding scale</a:t>
            </a:r>
            <a:endParaRPr lang="en-US" b="1" dirty="0">
              <a:solidFill>
                <a:srgbClr val="000000"/>
              </a:solidFill>
            </a:endParaRPr>
          </a:p>
        </p:txBody>
      </p:sp>
      <p:sp>
        <p:nvSpPr>
          <p:cNvPr id="24" name="Rectangle 23"/>
          <p:cNvSpPr/>
          <p:nvPr/>
        </p:nvSpPr>
        <p:spPr>
          <a:xfrm>
            <a:off x="3505200" y="3810000"/>
            <a:ext cx="1981200" cy="1219200"/>
          </a:xfrm>
          <a:prstGeom prst="rect">
            <a:avLst/>
          </a:prstGeom>
          <a:solidFill>
            <a:srgbClr val="FF6F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Negative adjustment on sliding scale</a:t>
            </a:r>
            <a:endParaRPr lang="en-US" b="1" dirty="0">
              <a:solidFill>
                <a:srgbClr val="000000"/>
              </a:solidFill>
            </a:endParaRPr>
          </a:p>
        </p:txBody>
      </p:sp>
      <p:cxnSp>
        <p:nvCxnSpPr>
          <p:cNvPr id="25" name="Straight Connector 24"/>
          <p:cNvCxnSpPr/>
          <p:nvPr/>
        </p:nvCxnSpPr>
        <p:spPr>
          <a:xfrm>
            <a:off x="3352800" y="2057400"/>
            <a:ext cx="3124200" cy="0"/>
          </a:xfrm>
          <a:prstGeom prst="line">
            <a:avLst/>
          </a:prstGeom>
          <a:ln w="92075">
            <a:solidFill>
              <a:srgbClr val="008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85800" y="1752600"/>
            <a:ext cx="2895600" cy="923330"/>
          </a:xfrm>
          <a:prstGeom prst="rect">
            <a:avLst/>
          </a:prstGeom>
          <a:noFill/>
        </p:spPr>
        <p:txBody>
          <a:bodyPr wrap="square" rtlCol="0">
            <a:spAutoFit/>
          </a:bodyPr>
          <a:lstStyle/>
          <a:p>
            <a:r>
              <a:rPr lang="en-US" i="1" dirty="0" smtClean="0"/>
              <a:t>Exceptional performance threshold (2019 – 2024 only)</a:t>
            </a:r>
            <a:endParaRPr lang="en-US" i="1" dirty="0"/>
          </a:p>
        </p:txBody>
      </p:sp>
      <p:cxnSp>
        <p:nvCxnSpPr>
          <p:cNvPr id="28" name="Straight Connector 27"/>
          <p:cNvCxnSpPr/>
          <p:nvPr/>
        </p:nvCxnSpPr>
        <p:spPr>
          <a:xfrm>
            <a:off x="3429000" y="5181600"/>
            <a:ext cx="2971800" cy="0"/>
          </a:xfrm>
          <a:prstGeom prst="line">
            <a:avLst/>
          </a:prstGeom>
          <a:ln w="92075">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09600" y="4953000"/>
            <a:ext cx="2590800" cy="584775"/>
          </a:xfrm>
          <a:prstGeom prst="rect">
            <a:avLst/>
          </a:prstGeom>
          <a:noFill/>
        </p:spPr>
        <p:txBody>
          <a:bodyPr wrap="square" rtlCol="0">
            <a:spAutoFit/>
          </a:bodyPr>
          <a:lstStyle/>
          <a:p>
            <a:r>
              <a:rPr lang="en-US" i="1" dirty="0" smtClean="0"/>
              <a:t>25 percent of performance threshold</a:t>
            </a:r>
            <a:endParaRPr lang="en-US" i="1" dirty="0"/>
          </a:p>
        </p:txBody>
      </p:sp>
      <p:sp>
        <p:nvSpPr>
          <p:cNvPr id="31" name="Rectangle 30"/>
          <p:cNvSpPr/>
          <p:nvPr/>
        </p:nvSpPr>
        <p:spPr>
          <a:xfrm>
            <a:off x="3505200" y="5334000"/>
            <a:ext cx="1981200" cy="9144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Maximum Negative Adjustment</a:t>
            </a:r>
            <a:endParaRPr lang="en-US" b="1" dirty="0"/>
          </a:p>
        </p:txBody>
      </p:sp>
      <p:sp>
        <p:nvSpPr>
          <p:cNvPr id="36" name="Rectangle 35"/>
          <p:cNvSpPr/>
          <p:nvPr/>
        </p:nvSpPr>
        <p:spPr>
          <a:xfrm>
            <a:off x="3429000" y="990600"/>
            <a:ext cx="2514600" cy="914400"/>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Exceptional performance bonus (up to 1 percent)</a:t>
            </a:r>
            <a:endParaRPr lang="en-US" b="1" dirty="0"/>
          </a:p>
        </p:txBody>
      </p:sp>
      <p:sp>
        <p:nvSpPr>
          <p:cNvPr id="3" name="Up Arrow 2"/>
          <p:cNvSpPr/>
          <p:nvPr/>
        </p:nvSpPr>
        <p:spPr>
          <a:xfrm>
            <a:off x="6324600" y="990600"/>
            <a:ext cx="838200" cy="5410200"/>
          </a:xfrm>
          <a:prstGeom prst="up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dirty="0">
              <a:solidFill>
                <a:srgbClr val="000000"/>
              </a:solidFill>
            </a:endParaRPr>
          </a:p>
        </p:txBody>
      </p:sp>
      <p:sp>
        <p:nvSpPr>
          <p:cNvPr id="5" name="TextBox 4"/>
          <p:cNvSpPr txBox="1"/>
          <p:nvPr/>
        </p:nvSpPr>
        <p:spPr>
          <a:xfrm>
            <a:off x="6934200" y="3200400"/>
            <a:ext cx="1524000" cy="923330"/>
          </a:xfrm>
          <a:prstGeom prst="rect">
            <a:avLst/>
          </a:prstGeom>
          <a:noFill/>
        </p:spPr>
        <p:txBody>
          <a:bodyPr wrap="square" rtlCol="0">
            <a:spAutoFit/>
          </a:bodyPr>
          <a:lstStyle/>
          <a:p>
            <a:r>
              <a:rPr lang="en-US" i="1" dirty="0" smtClean="0"/>
              <a:t>MIPS Composite Score</a:t>
            </a:r>
            <a:endParaRPr lang="en-US" i="1" dirty="0"/>
          </a:p>
        </p:txBody>
      </p:sp>
      <p:sp>
        <p:nvSpPr>
          <p:cNvPr id="15" name="TextBox 14"/>
          <p:cNvSpPr txBox="1"/>
          <p:nvPr/>
        </p:nvSpPr>
        <p:spPr>
          <a:xfrm>
            <a:off x="6934200" y="6096000"/>
            <a:ext cx="457200" cy="381000"/>
          </a:xfrm>
          <a:prstGeom prst="rect">
            <a:avLst/>
          </a:prstGeom>
          <a:noFill/>
        </p:spPr>
        <p:txBody>
          <a:bodyPr wrap="square" rtlCol="0">
            <a:spAutoFit/>
          </a:bodyPr>
          <a:lstStyle/>
          <a:p>
            <a:r>
              <a:rPr lang="en-US" dirty="0" smtClean="0"/>
              <a:t>0</a:t>
            </a:r>
            <a:endParaRPr lang="en-US" dirty="0"/>
          </a:p>
        </p:txBody>
      </p:sp>
      <p:sp>
        <p:nvSpPr>
          <p:cNvPr id="16" name="TextBox 15"/>
          <p:cNvSpPr txBox="1"/>
          <p:nvPr/>
        </p:nvSpPr>
        <p:spPr>
          <a:xfrm>
            <a:off x="7086600" y="990600"/>
            <a:ext cx="609600" cy="369332"/>
          </a:xfrm>
          <a:prstGeom prst="rect">
            <a:avLst/>
          </a:prstGeom>
          <a:noFill/>
        </p:spPr>
        <p:txBody>
          <a:bodyPr wrap="square" rtlCol="0">
            <a:spAutoFit/>
          </a:bodyPr>
          <a:lstStyle/>
          <a:p>
            <a:r>
              <a:rPr lang="en-US" dirty="0" smtClean="0"/>
              <a:t>100</a:t>
            </a:r>
            <a:endParaRPr lang="en-US" dirty="0"/>
          </a:p>
        </p:txBody>
      </p:sp>
    </p:spTree>
    <p:extLst>
      <p:ext uri="{BB962C8B-B14F-4D97-AF65-F5344CB8AC3E}">
        <p14:creationId xmlns:p14="http://schemas.microsoft.com/office/powerpoint/2010/main" val="999015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par>
                                <p:cTn id="44" presetID="9"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dissolv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4" grpId="0" animBg="1"/>
      <p:bldP spid="26" grpId="0"/>
      <p:bldP spid="30" grpId="0"/>
      <p:bldP spid="31" grpId="0" animBg="1"/>
      <p:bldP spid="36" grpId="0" animBg="1"/>
      <p:bldP spid="3" grpId="0" animBg="1"/>
      <p:bldP spid="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2192000" cy="914400"/>
          </a:xfrm>
        </p:spPr>
        <p:txBody>
          <a:bodyPr/>
          <a:lstStyle/>
          <a:p>
            <a:r>
              <a:rPr lang="en-US" dirty="0" smtClean="0"/>
              <a:t>Alternative Payment Model Incentives </a:t>
            </a:r>
            <a:endParaRPr lang="en-US" dirty="0"/>
          </a:p>
        </p:txBody>
      </p:sp>
      <p:sp>
        <p:nvSpPr>
          <p:cNvPr id="3" name="Content Placeholder 2"/>
          <p:cNvSpPr>
            <a:spLocks noGrp="1"/>
          </p:cNvSpPr>
          <p:nvPr>
            <p:ph idx="1"/>
          </p:nvPr>
        </p:nvSpPr>
        <p:spPr>
          <a:xfrm>
            <a:off x="762000" y="1066800"/>
            <a:ext cx="7315200" cy="4343400"/>
          </a:xfrm>
        </p:spPr>
        <p:txBody>
          <a:bodyPr/>
          <a:lstStyle/>
          <a:p>
            <a:r>
              <a:rPr lang="en-US" sz="2600" b="1" dirty="0" smtClean="0"/>
              <a:t>MACRA provides incentives for physicians who meet designated thresholds of APM participation</a:t>
            </a:r>
          </a:p>
          <a:p>
            <a:pPr lvl="1"/>
            <a:r>
              <a:rPr lang="en-US" sz="2400" dirty="0"/>
              <a:t>Lump-sum bonus payment of 5% of Part B payments for professional services</a:t>
            </a:r>
          </a:p>
          <a:p>
            <a:pPr lvl="1"/>
            <a:r>
              <a:rPr lang="en-US" sz="2400" dirty="0"/>
              <a:t>Exemption from MIPS reporting requirements and payment adjustments</a:t>
            </a:r>
          </a:p>
          <a:p>
            <a:pPr lvl="1">
              <a:spcAft>
                <a:spcPts val="600"/>
              </a:spcAft>
            </a:pPr>
            <a:r>
              <a:rPr lang="en-US" sz="2400" dirty="0"/>
              <a:t>Higher base rates beginning in 2026</a:t>
            </a:r>
          </a:p>
          <a:p>
            <a:r>
              <a:rPr lang="en-US" sz="2600" b="1" dirty="0" smtClean="0"/>
              <a:t>Incentives in 2019 based on 2017 APM participation </a:t>
            </a:r>
          </a:p>
          <a:p>
            <a:r>
              <a:rPr lang="en-US" sz="2600" b="1" dirty="0" smtClean="0"/>
              <a:t>Only Medicare APMs count in 2017-2018; all-payer option begins in 2019</a:t>
            </a:r>
          </a:p>
        </p:txBody>
      </p:sp>
    </p:spTree>
    <p:extLst>
      <p:ext uri="{BB962C8B-B14F-4D97-AF65-F5344CB8AC3E}">
        <p14:creationId xmlns:p14="http://schemas.microsoft.com/office/powerpoint/2010/main" val="3306218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2192000" cy="914400"/>
          </a:xfrm>
        </p:spPr>
        <p:txBody>
          <a:bodyPr/>
          <a:lstStyle/>
          <a:p>
            <a:r>
              <a:rPr lang="en-US" dirty="0" smtClean="0"/>
              <a:t>Qualified Professional Determination</a:t>
            </a:r>
            <a:endParaRPr lang="en-US" dirty="0"/>
          </a:p>
        </p:txBody>
      </p:sp>
      <p:sp>
        <p:nvSpPr>
          <p:cNvPr id="3" name="Content Placeholder 2"/>
          <p:cNvSpPr>
            <a:spLocks noGrp="1"/>
          </p:cNvSpPr>
          <p:nvPr>
            <p:ph idx="1"/>
          </p:nvPr>
        </p:nvSpPr>
        <p:spPr>
          <a:xfrm>
            <a:off x="762000" y="1066800"/>
            <a:ext cx="6096000" cy="5181600"/>
          </a:xfrm>
        </p:spPr>
        <p:txBody>
          <a:bodyPr/>
          <a:lstStyle/>
          <a:p>
            <a:r>
              <a:rPr lang="en-US" sz="2600" b="1" dirty="0" smtClean="0"/>
              <a:t>Qualified professional </a:t>
            </a:r>
            <a:r>
              <a:rPr lang="en-US" sz="2600" dirty="0" smtClean="0"/>
              <a:t>= meets the criteria to qualify for APM incentives based on participation in </a:t>
            </a:r>
            <a:r>
              <a:rPr lang="en-US" sz="2600" b="1" dirty="0" smtClean="0"/>
              <a:t>advanced APMs</a:t>
            </a:r>
            <a:endParaRPr lang="en-US" sz="2600" dirty="0" smtClean="0"/>
          </a:p>
          <a:p>
            <a:r>
              <a:rPr lang="en-US" sz="2600" dirty="0" smtClean="0"/>
              <a:t>CMS proposes following general process:</a:t>
            </a:r>
          </a:p>
          <a:p>
            <a:pPr lvl="1"/>
            <a:r>
              <a:rPr lang="en-US" sz="2600" dirty="0" smtClean="0"/>
              <a:t>Determine whether the APM meets the advanced APM criteria</a:t>
            </a:r>
          </a:p>
          <a:p>
            <a:pPr lvl="1"/>
            <a:r>
              <a:rPr lang="en-US" sz="2600" dirty="0" smtClean="0"/>
              <a:t>Identify the APM entity</a:t>
            </a:r>
          </a:p>
          <a:p>
            <a:pPr lvl="1"/>
            <a:r>
              <a:rPr lang="en-US" sz="2600" dirty="0" smtClean="0"/>
              <a:t>Determine whether eligible clinicians in APM entity collectively meet threshold for APM participation</a:t>
            </a:r>
          </a:p>
        </p:txBody>
      </p:sp>
      <p:pic>
        <p:nvPicPr>
          <p:cNvPr id="4" name="Picture 2" descr="https://www.odu.edu/life/housing/off-campus-housing/landlord-relations/_jcr_content/par/float/image.img.270.jpg/1354893920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5000"/>
            <a:ext cx="224073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431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2192000" cy="914400"/>
          </a:xfrm>
        </p:spPr>
        <p:txBody>
          <a:bodyPr/>
          <a:lstStyle/>
          <a:p>
            <a:r>
              <a:rPr lang="en-US" dirty="0" smtClean="0"/>
              <a:t>Qualified Professional Determination</a:t>
            </a:r>
            <a:endParaRPr lang="en-US" dirty="0"/>
          </a:p>
        </p:txBody>
      </p:sp>
      <p:sp>
        <p:nvSpPr>
          <p:cNvPr id="3" name="Content Placeholder 2"/>
          <p:cNvSpPr>
            <a:spLocks noGrp="1"/>
          </p:cNvSpPr>
          <p:nvPr>
            <p:ph idx="1"/>
          </p:nvPr>
        </p:nvSpPr>
        <p:spPr>
          <a:xfrm>
            <a:off x="762000" y="1066800"/>
            <a:ext cx="6096000" cy="5181600"/>
          </a:xfrm>
        </p:spPr>
        <p:txBody>
          <a:bodyPr/>
          <a:lstStyle/>
          <a:p>
            <a:r>
              <a:rPr lang="en-US" sz="2600" dirty="0" smtClean="0"/>
              <a:t>Qualified professional = meets the criteria to qualify for APM incentives based on participation in advanced APMs</a:t>
            </a:r>
          </a:p>
          <a:p>
            <a:r>
              <a:rPr lang="en-US" sz="2600" dirty="0" smtClean="0"/>
              <a:t>CMS proposes following general process:</a:t>
            </a:r>
          </a:p>
          <a:p>
            <a:pPr lvl="1"/>
            <a:r>
              <a:rPr lang="en-US" sz="2600" dirty="0" smtClean="0">
                <a:solidFill>
                  <a:srgbClr val="FF0000"/>
                </a:solidFill>
              </a:rPr>
              <a:t>Determine whether the APM meets the advanced APM criteria</a:t>
            </a:r>
          </a:p>
          <a:p>
            <a:pPr lvl="1"/>
            <a:r>
              <a:rPr lang="en-US" sz="2600" dirty="0" smtClean="0"/>
              <a:t>Identify the APM entity</a:t>
            </a:r>
          </a:p>
          <a:p>
            <a:pPr lvl="1"/>
            <a:r>
              <a:rPr lang="en-US" sz="2600" dirty="0" smtClean="0"/>
              <a:t>Determine whether eligible clinicians in APM entity collectively meet threshold for APM participation</a:t>
            </a:r>
          </a:p>
        </p:txBody>
      </p:sp>
      <p:pic>
        <p:nvPicPr>
          <p:cNvPr id="4" name="Picture 2" descr="https://www.odu.edu/life/housing/off-campus-housing/landlord-relations/_jcr_content/par/float/image.img.270.jpg/1354893920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224073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4000" b="1" i="1" kern="1200" dirty="0" smtClean="0">
                <a:solidFill>
                  <a:srgbClr val="FFFFFF"/>
                </a:solidFill>
                <a:latin typeface="Arial" pitchFamily="34" charset="0"/>
                <a:ea typeface="+mn-ea"/>
                <a:cs typeface="Arial" charset="0"/>
              </a:rPr>
              <a:t>Medicare APMs</a:t>
            </a:r>
            <a:endParaRPr lang="en-US" dirty="0"/>
          </a:p>
        </p:txBody>
      </p:sp>
      <p:sp>
        <p:nvSpPr>
          <p:cNvPr id="3" name="Content Placeholder 2"/>
          <p:cNvSpPr>
            <a:spLocks noGrp="1"/>
          </p:cNvSpPr>
          <p:nvPr>
            <p:ph idx="1"/>
          </p:nvPr>
        </p:nvSpPr>
        <p:spPr>
          <a:xfrm>
            <a:off x="1066800" y="1219200"/>
            <a:ext cx="5123543" cy="4278313"/>
          </a:xfrm>
        </p:spPr>
        <p:txBody>
          <a:bodyPr/>
          <a:lstStyle/>
          <a:p>
            <a:pPr marL="0" indent="0">
              <a:spcBef>
                <a:spcPts val="1200"/>
              </a:spcBef>
              <a:buNone/>
            </a:pPr>
            <a:r>
              <a:rPr lang="en-US" dirty="0" smtClean="0">
                <a:solidFill>
                  <a:schemeClr val="tx1"/>
                </a:solidFill>
              </a:rPr>
              <a:t>Medicare APMs are defined as:</a:t>
            </a:r>
          </a:p>
          <a:p>
            <a:pPr>
              <a:spcBef>
                <a:spcPts val="1200"/>
              </a:spcBef>
            </a:pPr>
            <a:r>
              <a:rPr lang="en-US" dirty="0" smtClean="0">
                <a:solidFill>
                  <a:schemeClr val="tx1"/>
                </a:solidFill>
              </a:rPr>
              <a:t>A model tested by the CMMI, other than a health care innovation award</a:t>
            </a:r>
          </a:p>
          <a:p>
            <a:pPr>
              <a:spcBef>
                <a:spcPts val="1200"/>
              </a:spcBef>
            </a:pPr>
            <a:r>
              <a:rPr lang="en-US" dirty="0" smtClean="0">
                <a:solidFill>
                  <a:schemeClr val="tx1"/>
                </a:solidFill>
              </a:rPr>
              <a:t>An ACO under the Medicare Shared Savings Program</a:t>
            </a:r>
          </a:p>
          <a:p>
            <a:pPr>
              <a:spcBef>
                <a:spcPts val="1200"/>
              </a:spcBef>
            </a:pPr>
            <a:r>
              <a:rPr lang="en-US" dirty="0" smtClean="0">
                <a:solidFill>
                  <a:schemeClr val="tx1"/>
                </a:solidFill>
              </a:rPr>
              <a:t>Certain other demonstrations under federal law</a:t>
            </a:r>
          </a:p>
          <a:p>
            <a:pPr marL="457176" lvl="1" indent="0">
              <a:spcBef>
                <a:spcPts val="1200"/>
              </a:spcBef>
              <a:buNone/>
            </a:pPr>
            <a:endParaRPr lang="en-US" sz="2400" dirty="0">
              <a:solidFill>
                <a:schemeClr val="tx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784" t="35913" r="22806" b="32043"/>
          <a:stretch/>
        </p:blipFill>
        <p:spPr bwMode="auto">
          <a:xfrm>
            <a:off x="6190343" y="2075543"/>
            <a:ext cx="2525486" cy="234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45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t>Why Does This Matter?</a:t>
            </a:r>
            <a:endParaRPr lang="en-US" sz="3600" b="1" i="1" dirty="0"/>
          </a:p>
        </p:txBody>
      </p:sp>
      <p:sp>
        <p:nvSpPr>
          <p:cNvPr id="8" name="Content Placeholder 7"/>
          <p:cNvSpPr>
            <a:spLocks noGrp="1"/>
          </p:cNvSpPr>
          <p:nvPr>
            <p:ph idx="1"/>
          </p:nvPr>
        </p:nvSpPr>
        <p:spPr>
          <a:xfrm>
            <a:off x="1091499" y="762000"/>
            <a:ext cx="7188200" cy="4278313"/>
          </a:xfrm>
        </p:spPr>
        <p:txBody>
          <a:bodyPr/>
          <a:lstStyle/>
          <a:p>
            <a:pPr marL="0" indent="0">
              <a:spcBef>
                <a:spcPts val="1200"/>
              </a:spcBef>
              <a:buNone/>
            </a:pPr>
            <a:endParaRPr lang="en-US" sz="2400" dirty="0" smtClean="0">
              <a:solidFill>
                <a:schemeClr val="tx1"/>
              </a:solidFill>
            </a:endParaRPr>
          </a:p>
          <a:p>
            <a:pPr>
              <a:spcBef>
                <a:spcPts val="1200"/>
              </a:spcBef>
            </a:pPr>
            <a:r>
              <a:rPr lang="en-US" sz="2400" dirty="0" smtClean="0">
                <a:solidFill>
                  <a:schemeClr val="tx1"/>
                </a:solidFill>
              </a:rPr>
              <a:t>Physicians: Impact on payment, performance measurement requirements</a:t>
            </a:r>
          </a:p>
          <a:p>
            <a:pPr>
              <a:spcBef>
                <a:spcPts val="1200"/>
              </a:spcBef>
            </a:pPr>
            <a:r>
              <a:rPr lang="en-US" sz="2400" dirty="0" smtClean="0">
                <a:solidFill>
                  <a:schemeClr val="tx1"/>
                </a:solidFill>
              </a:rPr>
              <a:t>Hospitals: May bear cost of implementation and compliance with new payment and performance measurement system by employed physicians</a:t>
            </a:r>
          </a:p>
          <a:p>
            <a:pPr>
              <a:spcBef>
                <a:spcPts val="1200"/>
              </a:spcBef>
            </a:pPr>
            <a:r>
              <a:rPr lang="en-US" sz="2400" dirty="0" smtClean="0">
                <a:solidFill>
                  <a:schemeClr val="tx1"/>
                </a:solidFill>
              </a:rPr>
              <a:t>Continued shift in hospital-physician relationships</a:t>
            </a:r>
          </a:p>
          <a:p>
            <a:pPr>
              <a:spcBef>
                <a:spcPts val="1200"/>
              </a:spcBef>
            </a:pPr>
            <a:r>
              <a:rPr lang="en-US" sz="2400" dirty="0" smtClean="0">
                <a:solidFill>
                  <a:schemeClr val="tx1"/>
                </a:solidFill>
              </a:rPr>
              <a:t>Incentives to participate in alternative payment arrangements increasing interest in risk-bearing arrangements </a:t>
            </a:r>
            <a:endParaRPr lang="en-US" sz="2400" dirty="0">
              <a:solidFill>
                <a:schemeClr val="tx1"/>
              </a:solidFill>
            </a:endParaRPr>
          </a:p>
          <a:p>
            <a:pPr marL="0" indent="0">
              <a:buNone/>
            </a:pPr>
            <a:endParaRPr lang="en-US" dirty="0"/>
          </a:p>
        </p:txBody>
      </p:sp>
    </p:spTree>
    <p:extLst>
      <p:ext uri="{BB962C8B-B14F-4D97-AF65-F5344CB8AC3E}">
        <p14:creationId xmlns:p14="http://schemas.microsoft.com/office/powerpoint/2010/main" val="29799803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2192000" cy="914400"/>
          </a:xfrm>
        </p:spPr>
        <p:txBody>
          <a:bodyPr/>
          <a:lstStyle/>
          <a:p>
            <a:r>
              <a:rPr lang="en-US" dirty="0" smtClean="0"/>
              <a:t>Criteria for Advanced APMs </a:t>
            </a:r>
            <a:endParaRPr lang="en-US" dirty="0"/>
          </a:p>
        </p:txBody>
      </p:sp>
      <p:sp>
        <p:nvSpPr>
          <p:cNvPr id="3" name="Content Placeholder 2"/>
          <p:cNvSpPr>
            <a:spLocks noGrp="1"/>
          </p:cNvSpPr>
          <p:nvPr>
            <p:ph idx="1"/>
          </p:nvPr>
        </p:nvSpPr>
        <p:spPr>
          <a:xfrm>
            <a:off x="914401" y="1143000"/>
            <a:ext cx="7721600" cy="4800600"/>
          </a:xfrm>
        </p:spPr>
        <p:txBody>
          <a:bodyPr/>
          <a:lstStyle/>
          <a:p>
            <a:pPr marL="0" indent="0">
              <a:buNone/>
            </a:pPr>
            <a:r>
              <a:rPr lang="en-US" b="1" dirty="0" smtClean="0"/>
              <a:t>MACRA requires advanced APM to meet certain criteria:</a:t>
            </a:r>
          </a:p>
        </p:txBody>
      </p:sp>
      <p:graphicFrame>
        <p:nvGraphicFramePr>
          <p:cNvPr id="4" name="Table 3"/>
          <p:cNvGraphicFramePr>
            <a:graphicFrameLocks noGrp="1"/>
          </p:cNvGraphicFramePr>
          <p:nvPr>
            <p:extLst/>
          </p:nvPr>
        </p:nvGraphicFramePr>
        <p:xfrm>
          <a:off x="914400" y="2209800"/>
          <a:ext cx="7721600" cy="3093720"/>
        </p:xfrm>
        <a:graphic>
          <a:graphicData uri="http://schemas.openxmlformats.org/drawingml/2006/table">
            <a:tbl>
              <a:tblPr firstRow="1" bandRow="1">
                <a:tableStyleId>{5C22544A-7EE6-4342-B048-85BDC9FD1C3A}</a:tableStyleId>
              </a:tblPr>
              <a:tblGrid>
                <a:gridCol w="5598160"/>
                <a:gridCol w="2123440"/>
              </a:tblGrid>
              <a:tr h="9136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b="0" baseline="0" dirty="0" smtClean="0">
                          <a:solidFill>
                            <a:schemeClr val="tx1"/>
                          </a:solidFill>
                          <a:latin typeface="Arial" panose="020B0604020202020204" pitchFamily="34" charset="0"/>
                          <a:cs typeface="Arial" panose="020B0604020202020204" pitchFamily="34" charset="0"/>
                        </a:rPr>
                        <a:t>Require use of certified EHR technology</a:t>
                      </a:r>
                    </a:p>
                  </a:txBody>
                  <a:tcPr/>
                </a:tc>
                <a:tc>
                  <a:txBody>
                    <a:bodyPr/>
                    <a:lstStyle/>
                    <a:p>
                      <a:endParaRPr lang="en-US" sz="1900" dirty="0"/>
                    </a:p>
                  </a:txBody>
                  <a:tcPr/>
                </a:tc>
              </a:tr>
              <a:tr h="114207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b="0" baseline="0" dirty="0" smtClean="0">
                          <a:latin typeface="Arial" panose="020B0604020202020204" pitchFamily="34" charset="0"/>
                          <a:cs typeface="Arial" panose="020B0604020202020204" pitchFamily="34" charset="0"/>
                        </a:rPr>
                        <a:t>Condition some amount of payment on quality measures comparable to those in the MIPS quality category</a:t>
                      </a:r>
                      <a:endParaRPr lang="en-US" sz="1900" dirty="0"/>
                    </a:p>
                  </a:txBody>
                  <a:tcPr/>
                </a:tc>
                <a:tc>
                  <a:txBody>
                    <a:bodyPr/>
                    <a:lstStyle/>
                    <a:p>
                      <a:endParaRPr lang="en-US" sz="1900" dirty="0"/>
                    </a:p>
                  </a:txBody>
                  <a:tcPr/>
                </a:tc>
              </a:tr>
              <a:tr h="10379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b="0" baseline="0" dirty="0" smtClean="0">
                          <a:latin typeface="Arial" panose="020B0604020202020204" pitchFamily="34" charset="0"/>
                          <a:cs typeface="Arial" panose="020B0604020202020204" pitchFamily="34" charset="0"/>
                        </a:rPr>
                        <a:t>Participating entities must bear risk for monetary losses of more than a nominal amount</a:t>
                      </a:r>
                      <a:r>
                        <a:rPr lang="en-US" sz="1900" b="0" baseline="0" dirty="0" smtClean="0">
                          <a:latin typeface="+mn-lt"/>
                          <a:cs typeface="+mn-cs"/>
                        </a:rPr>
                        <a:t>, </a:t>
                      </a:r>
                      <a:r>
                        <a:rPr lang="en-US" sz="1900" b="1" baseline="0" dirty="0" smtClean="0">
                          <a:latin typeface="+mn-lt"/>
                          <a:cs typeface="+mn-cs"/>
                        </a:rPr>
                        <a:t>OR</a:t>
                      </a:r>
                      <a:r>
                        <a:rPr lang="en-US" sz="1900" b="0" baseline="0" dirty="0" smtClean="0">
                          <a:latin typeface="+mn-lt"/>
                          <a:cs typeface="+mn-cs"/>
                        </a:rPr>
                        <a:t> be a medical home in a model expanded by CMMI</a:t>
                      </a:r>
                      <a:endParaRPr lang="en-US" sz="1900" b="0" baseline="0" dirty="0" smtClean="0">
                        <a:latin typeface="Arial" panose="020B0604020202020204" pitchFamily="34" charset="0"/>
                        <a:cs typeface="Arial" panose="020B0604020202020204" pitchFamily="34" charset="0"/>
                      </a:endParaRPr>
                    </a:p>
                  </a:txBody>
                  <a:tcPr/>
                </a:tc>
                <a:tc>
                  <a:txBody>
                    <a:bodyPr/>
                    <a:lstStyle/>
                    <a:p>
                      <a:endParaRPr lang="en-US" sz="1900" dirty="0"/>
                    </a:p>
                  </a:txBody>
                  <a:tcPr/>
                </a:tc>
              </a:tr>
            </a:tbl>
          </a:graphicData>
        </a:graphic>
      </p:graphicFrame>
      <p:sp>
        <p:nvSpPr>
          <p:cNvPr id="6" name="Down Arrow 5"/>
          <p:cNvSpPr/>
          <p:nvPr/>
        </p:nvSpPr>
        <p:spPr>
          <a:xfrm>
            <a:off x="7315200" y="4419600"/>
            <a:ext cx="457200" cy="685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7" name="Down Arrow 6"/>
          <p:cNvSpPr/>
          <p:nvPr/>
        </p:nvSpPr>
        <p:spPr>
          <a:xfrm rot="10800000">
            <a:off x="7311189" y="3318711"/>
            <a:ext cx="457200" cy="685800"/>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Down Arrow 7"/>
          <p:cNvSpPr/>
          <p:nvPr/>
        </p:nvSpPr>
        <p:spPr>
          <a:xfrm rot="10800000">
            <a:off x="7311188" y="2324902"/>
            <a:ext cx="457200" cy="685800"/>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187412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APM Financial Risk Standard</a:t>
            </a:r>
            <a:endParaRPr lang="en-US" sz="3600" dirty="0"/>
          </a:p>
        </p:txBody>
      </p:sp>
      <p:sp>
        <p:nvSpPr>
          <p:cNvPr id="3" name="Content Placeholder 2"/>
          <p:cNvSpPr>
            <a:spLocks noGrp="1"/>
          </p:cNvSpPr>
          <p:nvPr>
            <p:ph idx="1"/>
          </p:nvPr>
        </p:nvSpPr>
        <p:spPr>
          <a:xfrm>
            <a:off x="685801" y="1371600"/>
            <a:ext cx="5333999" cy="4724400"/>
          </a:xfrm>
        </p:spPr>
        <p:txBody>
          <a:bodyPr/>
          <a:lstStyle/>
          <a:p>
            <a:pPr>
              <a:spcAft>
                <a:spcPts val="1800"/>
              </a:spcAft>
            </a:pPr>
            <a:r>
              <a:rPr lang="en-US" b="1" dirty="0" smtClean="0"/>
              <a:t>Generally applicable standard </a:t>
            </a:r>
            <a:r>
              <a:rPr lang="en-US" dirty="0" smtClean="0"/>
              <a:t>= downside risk (APM entity owes CMS if spending &gt; projections)</a:t>
            </a:r>
          </a:p>
          <a:p>
            <a:pPr>
              <a:spcAft>
                <a:spcPts val="1800"/>
              </a:spcAft>
            </a:pPr>
            <a:r>
              <a:rPr lang="en-US" b="1" dirty="0" smtClean="0"/>
              <a:t>Relaxed standard for medical homes </a:t>
            </a:r>
            <a:r>
              <a:rPr lang="en-US" dirty="0" smtClean="0"/>
              <a:t>= no downside risk required; would not apply if organization that “owns” medical home has &gt; </a:t>
            </a:r>
            <a:r>
              <a:rPr lang="en-US" smtClean="0"/>
              <a:t>50 clinicians</a:t>
            </a:r>
            <a:endParaRPr lang="en-US" dirty="0"/>
          </a:p>
        </p:txBody>
      </p:sp>
      <p:pic>
        <p:nvPicPr>
          <p:cNvPr id="1026" name="Picture 2" descr="http://www.paramounthealthcare.com/images/Thumbnails/medical-home-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66800"/>
            <a:ext cx="3210957" cy="321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54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Risk is Enough?</a:t>
            </a:r>
            <a:endParaRPr lang="en-US" dirty="0"/>
          </a:p>
        </p:txBody>
      </p:sp>
      <p:sp>
        <p:nvSpPr>
          <p:cNvPr id="3" name="Content Placeholder 2"/>
          <p:cNvSpPr>
            <a:spLocks noGrp="1"/>
          </p:cNvSpPr>
          <p:nvPr>
            <p:ph idx="1"/>
          </p:nvPr>
        </p:nvSpPr>
        <p:spPr>
          <a:xfrm>
            <a:off x="842864" y="1708896"/>
            <a:ext cx="5253135" cy="4667250"/>
          </a:xfrm>
        </p:spPr>
        <p:txBody>
          <a:bodyPr/>
          <a:lstStyle/>
          <a:p>
            <a:pPr marL="0" indent="0">
              <a:spcAft>
                <a:spcPts val="1800"/>
              </a:spcAft>
              <a:buNone/>
            </a:pPr>
            <a:r>
              <a:rPr lang="en-US" b="1" dirty="0" smtClean="0"/>
              <a:t>Standard for “nominal risk”:</a:t>
            </a:r>
          </a:p>
          <a:p>
            <a:pPr>
              <a:spcAft>
                <a:spcPts val="1800"/>
              </a:spcAft>
            </a:pPr>
            <a:r>
              <a:rPr lang="en-US" dirty="0" smtClean="0"/>
              <a:t>Minimum loss ratio ≥ 4%</a:t>
            </a:r>
          </a:p>
          <a:p>
            <a:pPr>
              <a:spcAft>
                <a:spcPts val="1800"/>
              </a:spcAft>
            </a:pPr>
            <a:r>
              <a:rPr lang="en-US" dirty="0" smtClean="0"/>
              <a:t>Potential marginal losses (e.g. shared losses) </a:t>
            </a:r>
            <a:r>
              <a:rPr lang="en-US" dirty="0"/>
              <a:t>≥ </a:t>
            </a:r>
            <a:r>
              <a:rPr lang="en-US" dirty="0" smtClean="0"/>
              <a:t>30%</a:t>
            </a:r>
          </a:p>
          <a:p>
            <a:pPr>
              <a:spcAft>
                <a:spcPts val="1800"/>
              </a:spcAft>
            </a:pPr>
            <a:r>
              <a:rPr lang="en-US" dirty="0" smtClean="0"/>
              <a:t>Potential loss </a:t>
            </a:r>
            <a:r>
              <a:rPr lang="en-US" dirty="0"/>
              <a:t>≥ 4</a:t>
            </a:r>
            <a:r>
              <a:rPr lang="en-US" dirty="0" smtClean="0"/>
              <a:t>%</a:t>
            </a:r>
          </a:p>
          <a:p>
            <a:pPr marL="0" indent="0">
              <a:spcAft>
                <a:spcPts val="1800"/>
              </a:spcAft>
              <a:buNone/>
            </a:pPr>
            <a:r>
              <a:rPr lang="en-US" b="1" dirty="0"/>
              <a:t>Fully capitated arrangements qualify</a:t>
            </a:r>
          </a:p>
          <a:p>
            <a:pPr marL="0" indent="0">
              <a:spcAft>
                <a:spcPts val="1800"/>
              </a:spcAft>
              <a:buNone/>
            </a:pPr>
            <a:endParaRPr lang="en-US" dirty="0" smtClean="0"/>
          </a:p>
          <a:p>
            <a:pPr marL="0" indent="0">
              <a:spcAft>
                <a:spcPts val="1800"/>
              </a:spcAft>
              <a:buNone/>
            </a:pPr>
            <a:endParaRPr lang="en-US" b="1" dirty="0" smtClean="0"/>
          </a:p>
          <a:p>
            <a:pPr>
              <a:spcAft>
                <a:spcPts val="1800"/>
              </a:spcAft>
            </a:pPr>
            <a:endParaRPr lang="en-US" dirty="0"/>
          </a:p>
          <a:p>
            <a:pPr marL="0" indent="0">
              <a:spcAft>
                <a:spcPts val="1800"/>
              </a:spcAft>
              <a:buNone/>
            </a:pPr>
            <a:endParaRPr lang="en-US" dirty="0"/>
          </a:p>
          <a:p>
            <a:pPr>
              <a:spcAft>
                <a:spcPts val="1800"/>
              </a:spcAft>
            </a:pPr>
            <a:endParaRPr lang="en-US" dirty="0" smtClean="0"/>
          </a:p>
        </p:txBody>
      </p:sp>
      <p:sp>
        <p:nvSpPr>
          <p:cNvPr id="5" name="AutoShape 4" descr="Image result for risk"/>
          <p:cNvSpPr>
            <a:spLocks noChangeAspect="1" noChangeArrowheads="1"/>
          </p:cNvSpPr>
          <p:nvPr/>
        </p:nvSpPr>
        <p:spPr bwMode="auto">
          <a:xfrm>
            <a:off x="155574" y="-144463"/>
            <a:ext cx="2816225" cy="28162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riskmanagementmonitor.com/wp-content/uploads/2011/03/balancing-ri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073" y="1676400"/>
            <a:ext cx="267797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99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Medicare Models Available</a:t>
            </a:r>
            <a:endParaRPr lang="en-US" dirty="0"/>
          </a:p>
        </p:txBody>
      </p:sp>
      <p:graphicFrame>
        <p:nvGraphicFramePr>
          <p:cNvPr id="5" name="Table 4"/>
          <p:cNvGraphicFramePr>
            <a:graphicFrameLocks noGrp="1"/>
          </p:cNvGraphicFramePr>
          <p:nvPr>
            <p:extLst/>
          </p:nvPr>
        </p:nvGraphicFramePr>
        <p:xfrm>
          <a:off x="838200" y="1138616"/>
          <a:ext cx="7899400" cy="4720449"/>
        </p:xfrm>
        <a:graphic>
          <a:graphicData uri="http://schemas.openxmlformats.org/drawingml/2006/table">
            <a:tbl>
              <a:tblPr firstRow="1" bandRow="1">
                <a:tableStyleId>{5C22544A-7EE6-4342-B048-85BDC9FD1C3A}</a:tableStyleId>
              </a:tblPr>
              <a:tblGrid>
                <a:gridCol w="5785149"/>
                <a:gridCol w="2114251"/>
              </a:tblGrid>
              <a:tr h="510047">
                <a:tc>
                  <a:txBody>
                    <a:bodyPr/>
                    <a:lstStyle/>
                    <a:p>
                      <a:r>
                        <a:rPr lang="en-US" sz="1800" dirty="0" smtClean="0">
                          <a:solidFill>
                            <a:schemeClr val="tx1"/>
                          </a:solidFill>
                        </a:rPr>
                        <a:t>MSSP Track 1</a:t>
                      </a:r>
                      <a:endParaRPr lang="en-US" sz="1800" dirty="0">
                        <a:solidFill>
                          <a:schemeClr val="tx1"/>
                        </a:solidFill>
                      </a:endParaRPr>
                    </a:p>
                  </a:txBody>
                  <a:tcPr anchor="ctr"/>
                </a:tc>
                <a:tc>
                  <a:txBody>
                    <a:bodyPr/>
                    <a:lstStyle/>
                    <a:p>
                      <a:pPr algn="ctr"/>
                      <a:endParaRPr lang="en-US" sz="1300" dirty="0">
                        <a:solidFill>
                          <a:schemeClr val="tx1"/>
                        </a:solidFill>
                      </a:endParaRPr>
                    </a:p>
                  </a:txBody>
                  <a:tcPr anchor="ctr"/>
                </a:tc>
              </a:tr>
              <a:tr h="510046">
                <a:tc>
                  <a:txBody>
                    <a:bodyPr/>
                    <a:lstStyle/>
                    <a:p>
                      <a:r>
                        <a:rPr lang="en-US" sz="1800" b="1" dirty="0" smtClean="0"/>
                        <a:t>MSSP Track 2</a:t>
                      </a:r>
                      <a:endParaRPr lang="en-US" sz="1800" b="1" dirty="0"/>
                    </a:p>
                  </a:txBody>
                  <a:tcPr anchor="ctr"/>
                </a:tc>
                <a:tc>
                  <a:txBody>
                    <a:bodyPr/>
                    <a:lstStyle/>
                    <a:p>
                      <a:pPr algn="ctr"/>
                      <a:endParaRPr lang="en-US" sz="1300" b="0" dirty="0"/>
                    </a:p>
                  </a:txBody>
                  <a:tcPr anchor="ctr"/>
                </a:tc>
              </a:tr>
              <a:tr h="510046">
                <a:tc>
                  <a:txBody>
                    <a:bodyPr/>
                    <a:lstStyle/>
                    <a:p>
                      <a:r>
                        <a:rPr lang="en-US" sz="1800" b="1" dirty="0" smtClean="0"/>
                        <a:t>MSSP Track 3</a:t>
                      </a:r>
                      <a:endParaRPr lang="en-US" sz="1800" b="1" dirty="0"/>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US" sz="1300" b="1" dirty="0" smtClean="0"/>
                    </a:p>
                  </a:txBody>
                  <a:tcPr anchor="ctr"/>
                </a:tc>
              </a:tr>
              <a:tr h="510046">
                <a:tc>
                  <a:txBody>
                    <a:bodyPr/>
                    <a:lstStyle/>
                    <a:p>
                      <a:r>
                        <a:rPr lang="en-US" sz="1800" b="1" dirty="0" smtClean="0"/>
                        <a:t>Next Generation ACO</a:t>
                      </a:r>
                      <a:endParaRPr lang="en-US" sz="1800" b="1" dirty="0"/>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US" sz="1300" b="1" dirty="0" smtClean="0"/>
                    </a:p>
                  </a:txBody>
                  <a:tcPr anchor="ctr"/>
                </a:tc>
              </a:tr>
              <a:tr h="510046">
                <a:tc>
                  <a:txBody>
                    <a:bodyPr/>
                    <a:lstStyle/>
                    <a:p>
                      <a:r>
                        <a:rPr lang="en-US" sz="1800" b="1" dirty="0" smtClean="0"/>
                        <a:t>Comprehensive</a:t>
                      </a:r>
                      <a:r>
                        <a:rPr lang="en-US" sz="1800" b="1" baseline="0" dirty="0" smtClean="0"/>
                        <a:t> ESRD Care</a:t>
                      </a:r>
                      <a:endParaRPr lang="en-US" sz="1800" b="1" dirty="0"/>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US" sz="1300" b="1" dirty="0" smtClean="0"/>
                    </a:p>
                  </a:txBody>
                  <a:tcPr anchor="ctr"/>
                </a:tc>
              </a:tr>
              <a:tr h="510046">
                <a:tc>
                  <a:txBody>
                    <a:bodyPr/>
                    <a:lstStyle/>
                    <a:p>
                      <a:r>
                        <a:rPr lang="en-US" sz="1800" b="1" dirty="0" smtClean="0"/>
                        <a:t>Oncology</a:t>
                      </a:r>
                      <a:r>
                        <a:rPr lang="en-US" sz="1800" b="1" baseline="0" dirty="0" smtClean="0"/>
                        <a:t> Care Model (two-sided track)*</a:t>
                      </a:r>
                      <a:endParaRPr lang="en-US" sz="1800" b="1" dirty="0"/>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US" sz="1300" b="1" dirty="0" smtClean="0"/>
                    </a:p>
                  </a:txBody>
                  <a:tcPr anchor="ctr"/>
                </a:tc>
              </a:tr>
              <a:tr h="510046">
                <a:tc>
                  <a:txBody>
                    <a:bodyPr/>
                    <a:lstStyle/>
                    <a:p>
                      <a:r>
                        <a:rPr lang="en-US" sz="1800" b="1" dirty="0" smtClean="0"/>
                        <a:t>Bundled</a:t>
                      </a:r>
                      <a:r>
                        <a:rPr lang="en-US" sz="1800" b="1" baseline="0" dirty="0" smtClean="0"/>
                        <a:t> Payments for Care Initiative </a:t>
                      </a:r>
                      <a:endParaRPr lang="en-US" sz="1800" b="1" dirty="0"/>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endParaRPr>
                    </a:p>
                  </a:txBody>
                  <a:tcPr anchor="ctr"/>
                </a:tc>
              </a:tr>
              <a:tr h="510046">
                <a:tc>
                  <a:txBody>
                    <a:bodyPr/>
                    <a:lstStyle/>
                    <a:p>
                      <a:r>
                        <a:rPr lang="en-US" sz="1800" b="1" dirty="0" smtClean="0"/>
                        <a:t>Comprehensive Care for</a:t>
                      </a:r>
                      <a:r>
                        <a:rPr lang="en-US" sz="1800" b="1" baseline="0" dirty="0" smtClean="0"/>
                        <a:t> Joint Replacement</a:t>
                      </a:r>
                      <a:endParaRPr lang="en-US" sz="1800" b="1" dirty="0"/>
                    </a:p>
                  </a:txBody>
                  <a:tcPr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endParaRPr>
                    </a:p>
                  </a:txBody>
                  <a:tcPr anchor="ctr"/>
                </a:tc>
              </a:tr>
              <a:tr h="510046">
                <a:tc>
                  <a:txBody>
                    <a:bodyPr/>
                    <a:lstStyle/>
                    <a:p>
                      <a:r>
                        <a:rPr lang="en-US" sz="1800" b="1" dirty="0" smtClean="0"/>
                        <a:t>Comprehensive</a:t>
                      </a:r>
                      <a:r>
                        <a:rPr lang="en-US" sz="1800" b="1" baseline="0" dirty="0" smtClean="0"/>
                        <a:t> Primary Care Plus (as medical home)*</a:t>
                      </a:r>
                      <a:endParaRPr lang="en-US" sz="1800" b="1" dirty="0"/>
                    </a:p>
                  </a:txBody>
                  <a:tcPr anchor="ctr"/>
                </a:tc>
                <a:tc>
                  <a:txBody>
                    <a:bodyPr/>
                    <a:lstStyle/>
                    <a:p>
                      <a:pPr algn="ctr"/>
                      <a:endParaRPr lang="en-US" sz="1300" b="1" dirty="0"/>
                    </a:p>
                  </a:txBody>
                  <a:tcPr anchor="ctr"/>
                </a:tc>
              </a:tr>
            </a:tbl>
          </a:graphicData>
        </a:graphic>
      </p:graphicFrame>
      <p:pic>
        <p:nvPicPr>
          <p:cNvPr id="2050" name="Picture 2" descr="http://www.iconsdb.com/icons/preview/green/checkmark-x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190" y="1718034"/>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consdb.com/icons/preview/green/checkmark-x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3237" y="222172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consdb.com/icons/preview/green/checkmark-x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158" y="2725424"/>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consdb.com/icons/preview/green/checkmark-x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8513" y="373108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iconsdb.com/icons/preview/green/checkmark-x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956" y="532577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01.deviantart.net/b5f3/i/2013/046/a/6/felt_x_by_fureox-d5v3il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7477" y="1191099"/>
            <a:ext cx="320437" cy="3761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img01.deviantart.net/b5f3/i/2013/046/a/6/felt_x_by_fureox-d5v3il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477" y="4292885"/>
            <a:ext cx="281729" cy="3307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img01.deviantart.net/b5f3/i/2013/046/a/6/felt_x_by_fureox-d5v3il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5498" y="4804386"/>
            <a:ext cx="290156" cy="340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2168" y="5919531"/>
            <a:ext cx="6248400" cy="338554"/>
          </a:xfrm>
          <a:prstGeom prst="rect">
            <a:avLst/>
          </a:prstGeom>
          <a:noFill/>
        </p:spPr>
        <p:txBody>
          <a:bodyPr wrap="square" rtlCol="0">
            <a:spAutoFit/>
          </a:bodyPr>
          <a:lstStyle/>
          <a:p>
            <a:pPr algn="ctr"/>
            <a:r>
              <a:rPr lang="en-US" dirty="0">
                <a:solidFill>
                  <a:srgbClr val="000000"/>
                </a:solidFill>
                <a:latin typeface="Arial" charset="0"/>
              </a:rPr>
              <a:t>* Not yet implemented</a:t>
            </a:r>
          </a:p>
        </p:txBody>
      </p:sp>
      <p:pic>
        <p:nvPicPr>
          <p:cNvPr id="19" name="Picture 2" descr="http://www.iconsdb.com/icons/preview/green/checkmark-x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956" y="3226465"/>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011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2192000" cy="914400"/>
          </a:xfrm>
        </p:spPr>
        <p:txBody>
          <a:bodyPr/>
          <a:lstStyle/>
          <a:p>
            <a:r>
              <a:rPr lang="en-US" dirty="0" smtClean="0"/>
              <a:t>Qualified Professional Determination</a:t>
            </a:r>
            <a:endParaRPr lang="en-US" dirty="0"/>
          </a:p>
        </p:txBody>
      </p:sp>
      <p:sp>
        <p:nvSpPr>
          <p:cNvPr id="3" name="Content Placeholder 2"/>
          <p:cNvSpPr>
            <a:spLocks noGrp="1"/>
          </p:cNvSpPr>
          <p:nvPr>
            <p:ph idx="1"/>
          </p:nvPr>
        </p:nvSpPr>
        <p:spPr>
          <a:xfrm>
            <a:off x="762000" y="1066800"/>
            <a:ext cx="6096000" cy="5181600"/>
          </a:xfrm>
        </p:spPr>
        <p:txBody>
          <a:bodyPr/>
          <a:lstStyle/>
          <a:p>
            <a:r>
              <a:rPr lang="en-US" sz="2600" dirty="0" smtClean="0"/>
              <a:t>Qualified professional = meets the criteria to qualify for APM incentives based on participation in advanced APMs</a:t>
            </a:r>
          </a:p>
          <a:p>
            <a:r>
              <a:rPr lang="en-US" sz="2600" dirty="0" smtClean="0"/>
              <a:t>CMS proposes following general process:</a:t>
            </a:r>
          </a:p>
          <a:p>
            <a:pPr lvl="1"/>
            <a:r>
              <a:rPr lang="en-US" sz="2600" dirty="0" smtClean="0"/>
              <a:t>Determine whether the APM meets the advanced APM criteria</a:t>
            </a:r>
          </a:p>
          <a:p>
            <a:pPr lvl="1"/>
            <a:r>
              <a:rPr lang="en-US" sz="2600" dirty="0" smtClean="0">
                <a:solidFill>
                  <a:srgbClr val="FF0000"/>
                </a:solidFill>
              </a:rPr>
              <a:t>Identify the APM entity</a:t>
            </a:r>
          </a:p>
          <a:p>
            <a:pPr lvl="1"/>
            <a:r>
              <a:rPr lang="en-US" sz="2600" dirty="0" smtClean="0"/>
              <a:t>Determine whether eligible clinicians in APM entity collectively meet threshold for APM participation</a:t>
            </a:r>
          </a:p>
        </p:txBody>
      </p:sp>
      <p:pic>
        <p:nvPicPr>
          <p:cNvPr id="4" name="Picture 2" descr="https://www.odu.edu/life/housing/off-campus-housing/landlord-relations/_jcr_content/par/float/image.img.270.jpg/1354893920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224073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APM Entity</a:t>
            </a:r>
            <a:endParaRPr lang="en-US" dirty="0"/>
          </a:p>
        </p:txBody>
      </p:sp>
      <p:sp>
        <p:nvSpPr>
          <p:cNvPr id="3" name="Content Placeholder 2"/>
          <p:cNvSpPr>
            <a:spLocks noGrp="1"/>
          </p:cNvSpPr>
          <p:nvPr>
            <p:ph idx="1"/>
          </p:nvPr>
        </p:nvSpPr>
        <p:spPr>
          <a:xfrm>
            <a:off x="838200" y="1066800"/>
            <a:ext cx="5715000" cy="4278313"/>
          </a:xfrm>
        </p:spPr>
        <p:txBody>
          <a:bodyPr/>
          <a:lstStyle/>
          <a:p>
            <a:pPr>
              <a:spcAft>
                <a:spcPts val="1800"/>
              </a:spcAft>
            </a:pPr>
            <a:r>
              <a:rPr lang="en-US" sz="2400" b="1" dirty="0" smtClean="0"/>
              <a:t>APM entity </a:t>
            </a:r>
            <a:r>
              <a:rPr lang="en-US" sz="2400" dirty="0" smtClean="0"/>
              <a:t>= entity that participates in an APM through a direct agreement with CMS or a non-Medicare payer</a:t>
            </a:r>
          </a:p>
          <a:p>
            <a:pPr lvl="1">
              <a:spcAft>
                <a:spcPts val="1800"/>
              </a:spcAft>
            </a:pPr>
            <a:r>
              <a:rPr lang="en-US" sz="2400" dirty="0" smtClean="0"/>
              <a:t>Primarily responsible for cost and quality of care</a:t>
            </a:r>
          </a:p>
          <a:p>
            <a:pPr>
              <a:spcAft>
                <a:spcPts val="1800"/>
              </a:spcAft>
            </a:pPr>
            <a:r>
              <a:rPr lang="en-US" sz="2400" b="1" dirty="0" smtClean="0"/>
              <a:t>APM entity group </a:t>
            </a:r>
            <a:r>
              <a:rPr lang="en-US" sz="2400" dirty="0" smtClean="0"/>
              <a:t>= the group of clinicians participating in an APM entity</a:t>
            </a:r>
          </a:p>
          <a:p>
            <a:pPr lvl="1">
              <a:spcAft>
                <a:spcPts val="1800"/>
              </a:spcAft>
            </a:pPr>
            <a:r>
              <a:rPr lang="en-US" sz="2400" dirty="0" smtClean="0"/>
              <a:t>CMS to identify through combination of APM identifier, APM entity identifier, TIN and NPI</a:t>
            </a:r>
          </a:p>
        </p:txBody>
      </p:sp>
      <p:pic>
        <p:nvPicPr>
          <p:cNvPr id="1026" name="Picture 2" descr="http://www.mpgdocs.com/wp-content/uploads/2012/03/physici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134704"/>
            <a:ext cx="2984500" cy="189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06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2192000" cy="914400"/>
          </a:xfrm>
        </p:spPr>
        <p:txBody>
          <a:bodyPr/>
          <a:lstStyle/>
          <a:p>
            <a:r>
              <a:rPr lang="en-US" dirty="0" smtClean="0"/>
              <a:t>Qualified Professional Determination</a:t>
            </a:r>
            <a:endParaRPr lang="en-US" dirty="0"/>
          </a:p>
        </p:txBody>
      </p:sp>
      <p:sp>
        <p:nvSpPr>
          <p:cNvPr id="3" name="Content Placeholder 2"/>
          <p:cNvSpPr>
            <a:spLocks noGrp="1"/>
          </p:cNvSpPr>
          <p:nvPr>
            <p:ph idx="1"/>
          </p:nvPr>
        </p:nvSpPr>
        <p:spPr>
          <a:xfrm>
            <a:off x="762000" y="1066800"/>
            <a:ext cx="6096000" cy="5181600"/>
          </a:xfrm>
        </p:spPr>
        <p:txBody>
          <a:bodyPr/>
          <a:lstStyle/>
          <a:p>
            <a:r>
              <a:rPr lang="en-US" sz="2600" dirty="0" smtClean="0"/>
              <a:t>Qualified professional = meets the criteria to qualify for APM incentives based on participation in advanced APMs</a:t>
            </a:r>
          </a:p>
          <a:p>
            <a:r>
              <a:rPr lang="en-US" sz="2600" dirty="0" smtClean="0"/>
              <a:t>CMS proposes following general process:</a:t>
            </a:r>
          </a:p>
          <a:p>
            <a:pPr lvl="1"/>
            <a:r>
              <a:rPr lang="en-US" sz="2600" dirty="0" smtClean="0"/>
              <a:t>Determine whether the APM meets the advanced APM criteria</a:t>
            </a:r>
          </a:p>
          <a:p>
            <a:pPr lvl="1"/>
            <a:r>
              <a:rPr lang="en-US" sz="2600" dirty="0" smtClean="0"/>
              <a:t>Identify the APM entity</a:t>
            </a:r>
          </a:p>
          <a:p>
            <a:pPr lvl="1"/>
            <a:r>
              <a:rPr lang="en-US" sz="2600" dirty="0" smtClean="0">
                <a:solidFill>
                  <a:srgbClr val="FF0000"/>
                </a:solidFill>
              </a:rPr>
              <a:t>Determine whether eligible clinicians in APM entity collectively meet threshold for APM participation</a:t>
            </a:r>
          </a:p>
        </p:txBody>
      </p:sp>
      <p:pic>
        <p:nvPicPr>
          <p:cNvPr id="4" name="Picture 2" descr="https://www.odu.edu/life/housing/off-campus-housing/landlord-relations/_jcr_content/par/float/image.img.270.jpg/1354893920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224073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99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of Advanced APM Participation</a:t>
            </a:r>
            <a:endParaRPr lang="en-US" dirty="0"/>
          </a:p>
        </p:txBody>
      </p:sp>
      <p:sp>
        <p:nvSpPr>
          <p:cNvPr id="3" name="Content Placeholder 2"/>
          <p:cNvSpPr>
            <a:spLocks noGrp="1"/>
          </p:cNvSpPr>
          <p:nvPr>
            <p:ph idx="1"/>
          </p:nvPr>
        </p:nvSpPr>
        <p:spPr>
          <a:xfrm>
            <a:off x="838200" y="1066800"/>
            <a:ext cx="7188200" cy="4278313"/>
          </a:xfrm>
        </p:spPr>
        <p:txBody>
          <a:bodyPr/>
          <a:lstStyle/>
          <a:p>
            <a:pPr>
              <a:spcAft>
                <a:spcPts val="1800"/>
              </a:spcAft>
            </a:pPr>
            <a:r>
              <a:rPr lang="en-US" dirty="0" smtClean="0"/>
              <a:t>CMS would consider payment amounts and patient counts when calculating advanced APM participation, use most advantageous</a:t>
            </a:r>
          </a:p>
          <a:p>
            <a:pPr>
              <a:spcAft>
                <a:spcPts val="1800"/>
              </a:spcAft>
            </a:pPr>
            <a:r>
              <a:rPr lang="en-US" dirty="0" smtClean="0"/>
              <a:t>Determinations would be made at group level by aggregating payments/patients</a:t>
            </a:r>
          </a:p>
          <a:p>
            <a:pPr>
              <a:spcAft>
                <a:spcPts val="1800"/>
              </a:spcAft>
            </a:pPr>
            <a:r>
              <a:rPr lang="en-US" dirty="0" smtClean="0"/>
              <a:t>Beginning in 2019 (for 2021PY), CMS would calculate Medicare advanced APM participation first; if QP status not reached, would consider all payer APMs</a:t>
            </a:r>
          </a:p>
          <a:p>
            <a:pPr>
              <a:spcAft>
                <a:spcPts val="1800"/>
              </a:spcAft>
            </a:pPr>
            <a:endParaRPr lang="en-US" dirty="0" smtClean="0"/>
          </a:p>
        </p:txBody>
      </p:sp>
    </p:spTree>
    <p:extLst>
      <p:ext uri="{BB962C8B-B14F-4D97-AF65-F5344CB8AC3E}">
        <p14:creationId xmlns:p14="http://schemas.microsoft.com/office/powerpoint/2010/main" val="948656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APM </a:t>
            </a:r>
            <a:r>
              <a:rPr lang="en-US" smtClean="0"/>
              <a:t>Participation Thresholds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71169682"/>
              </p:ext>
            </p:extLst>
          </p:nvPr>
        </p:nvGraphicFramePr>
        <p:xfrm>
          <a:off x="1199406" y="1405536"/>
          <a:ext cx="7655668" cy="2257857"/>
        </p:xfrm>
        <a:graphic>
          <a:graphicData uri="http://schemas.openxmlformats.org/drawingml/2006/table">
            <a:tbl>
              <a:tblPr firstRow="1" firstCol="1" bandRow="1">
                <a:tableStyleId>{5C22544A-7EE6-4342-B048-85BDC9FD1C3A}</a:tableStyleId>
              </a:tblPr>
              <a:tblGrid>
                <a:gridCol w="955987"/>
                <a:gridCol w="1023605"/>
                <a:gridCol w="1133195"/>
                <a:gridCol w="1133195"/>
                <a:gridCol w="1182159"/>
                <a:gridCol w="1182159"/>
                <a:gridCol w="1045368"/>
              </a:tblGrid>
              <a:tr h="631017">
                <a:tc>
                  <a:txBody>
                    <a:bodyPr/>
                    <a:lstStyle/>
                    <a:p>
                      <a:pPr marL="0" marR="0" algn="ctr">
                        <a:spcBef>
                          <a:spcPts val="0"/>
                        </a:spcBef>
                        <a:spcAft>
                          <a:spcPts val="0"/>
                        </a:spcAft>
                      </a:pPr>
                      <a:r>
                        <a:rPr lang="en-US" sz="1100" dirty="0">
                          <a:effectLst/>
                        </a:rPr>
                        <a:t> </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tx1"/>
                          </a:solidFill>
                          <a:effectLst/>
                        </a:rPr>
                        <a:t>2019-2020</a:t>
                      </a:r>
                      <a:endParaRPr lang="en-US" sz="12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100" dirty="0">
                          <a:solidFill>
                            <a:schemeClr val="tx1"/>
                          </a:solidFill>
                          <a:effectLst/>
                        </a:rPr>
                        <a:t>2021-2022</a:t>
                      </a:r>
                      <a:endParaRPr lang="en-US" sz="12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100" dirty="0">
                          <a:solidFill>
                            <a:schemeClr val="tx1"/>
                          </a:solidFill>
                          <a:effectLst/>
                        </a:rPr>
                        <a:t>2023 and beyond</a:t>
                      </a:r>
                      <a:endParaRPr lang="en-US" sz="12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325368">
                <a:tc rowSpan="2">
                  <a:txBody>
                    <a:bodyPr/>
                    <a:lstStyle/>
                    <a:p>
                      <a:pPr marL="0" marR="0" algn="ctr">
                        <a:spcBef>
                          <a:spcPts val="0"/>
                        </a:spcBef>
                        <a:spcAft>
                          <a:spcPts val="0"/>
                        </a:spcAft>
                      </a:pPr>
                      <a:r>
                        <a:rPr lang="en-US" sz="1100">
                          <a:solidFill>
                            <a:schemeClr val="tx1"/>
                          </a:solidFill>
                          <a:effectLst/>
                        </a:rPr>
                        <a:t>Medicare Option</a:t>
                      </a:r>
                      <a:endParaRPr lang="en-US" sz="120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QP</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100">
                          <a:effectLst/>
                        </a:rPr>
                        <a:t>50%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100">
                          <a:effectLst/>
                        </a:rPr>
                        <a:t>75%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325368">
                <a:tc vMerge="1">
                  <a:txBody>
                    <a:bodyPr/>
                    <a:lstStyle/>
                    <a:p>
                      <a:endParaRPr lang="en-US"/>
                    </a:p>
                  </a:txBody>
                  <a:tcPr/>
                </a:tc>
                <a:tc>
                  <a:txBody>
                    <a:bodyPr/>
                    <a:lstStyle/>
                    <a:p>
                      <a:pPr marL="0" marR="0" algn="ctr">
                        <a:spcBef>
                          <a:spcPts val="0"/>
                        </a:spcBef>
                        <a:spcAft>
                          <a:spcPts val="0"/>
                        </a:spcAft>
                      </a:pPr>
                      <a:r>
                        <a:rPr lang="en-US" sz="1100">
                          <a:effectLst/>
                        </a:rPr>
                        <a:t>Partial QP</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20%</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100">
                          <a:effectLst/>
                        </a:rPr>
                        <a:t>40%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100">
                          <a:effectLst/>
                        </a:rPr>
                        <a:t>50%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325368">
                <a:tc rowSpan="2">
                  <a:txBody>
                    <a:bodyPr/>
                    <a:lstStyle/>
                    <a:p>
                      <a:pPr marL="0" marR="0" algn="ctr">
                        <a:spcBef>
                          <a:spcPts val="0"/>
                        </a:spcBef>
                        <a:spcAft>
                          <a:spcPts val="0"/>
                        </a:spcAft>
                      </a:pPr>
                      <a:r>
                        <a:rPr lang="en-US" sz="1100" dirty="0">
                          <a:solidFill>
                            <a:schemeClr val="tx1"/>
                          </a:solidFill>
                          <a:effectLst/>
                        </a:rPr>
                        <a:t>All-payer Option</a:t>
                      </a:r>
                      <a:endParaRPr lang="en-US" sz="12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QP</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r>
              <a:tr h="325368">
                <a:tc vMerge="1">
                  <a:txBody>
                    <a:bodyPr/>
                    <a:lstStyle/>
                    <a:p>
                      <a:endParaRPr lang="en-US"/>
                    </a:p>
                  </a:txBody>
                  <a:tcPr/>
                </a:tc>
                <a:tc>
                  <a:txBody>
                    <a:bodyPr/>
                    <a:lstStyle/>
                    <a:p>
                      <a:pPr marL="0" marR="0" algn="ctr">
                        <a:spcBef>
                          <a:spcPts val="0"/>
                        </a:spcBef>
                        <a:spcAft>
                          <a:spcPts val="0"/>
                        </a:spcAft>
                      </a:pPr>
                      <a:r>
                        <a:rPr lang="en-US" sz="1100">
                          <a:effectLst/>
                        </a:rPr>
                        <a:t>Partial QP</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40%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r>
              <a:tr h="325368">
                <a:tc>
                  <a:txBody>
                    <a:bodyPr/>
                    <a:lstStyle/>
                    <a:p>
                      <a:pPr marL="0" marR="0" algn="ctr">
                        <a:spcBef>
                          <a:spcPts val="0"/>
                        </a:spcBef>
                        <a:spcAft>
                          <a:spcPts val="0"/>
                        </a:spcAft>
                      </a:pPr>
                      <a:r>
                        <a:rPr lang="en-US" sz="1100">
                          <a:effectLst/>
                        </a:rPr>
                        <a:t> </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Medicare</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Total</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Medicare</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Total</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r>
            </a:tbl>
          </a:graphicData>
        </a:graphic>
      </p:graphicFrame>
      <p:sp>
        <p:nvSpPr>
          <p:cNvPr id="9" name="Rectangle 8"/>
          <p:cNvSpPr/>
          <p:nvPr/>
        </p:nvSpPr>
        <p:spPr>
          <a:xfrm>
            <a:off x="3124199" y="1030042"/>
            <a:ext cx="3376117" cy="338554"/>
          </a:xfrm>
          <a:prstGeom prst="rect">
            <a:avLst/>
          </a:prstGeom>
        </p:spPr>
        <p:txBody>
          <a:bodyPr wrap="none">
            <a:spAutoFit/>
          </a:bodyPr>
          <a:lstStyle/>
          <a:p>
            <a:r>
              <a:rPr lang="en-US" dirty="0">
                <a:ea typeface="Calibri" panose="020F0502020204030204" pitchFamily="34" charset="0"/>
              </a:rPr>
              <a:t>QP </a:t>
            </a:r>
            <a:r>
              <a:rPr lang="en-US" dirty="0">
                <a:solidFill>
                  <a:srgbClr val="C00000"/>
                </a:solidFill>
                <a:ea typeface="Calibri" panose="020F0502020204030204" pitchFamily="34" charset="0"/>
              </a:rPr>
              <a:t>Payment Amount </a:t>
            </a:r>
            <a:r>
              <a:rPr lang="en-US" dirty="0">
                <a:ea typeface="Calibri" panose="020F0502020204030204" pitchFamily="34" charset="0"/>
              </a:rPr>
              <a:t>Thresholds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420428572"/>
              </p:ext>
            </p:extLst>
          </p:nvPr>
        </p:nvGraphicFramePr>
        <p:xfrm>
          <a:off x="1219198" y="4343400"/>
          <a:ext cx="7635876" cy="2187420"/>
        </p:xfrm>
        <a:graphic>
          <a:graphicData uri="http://schemas.openxmlformats.org/drawingml/2006/table">
            <a:tbl>
              <a:tblPr firstRow="1" firstCol="1" bandRow="1">
                <a:tableStyleId>{5C22544A-7EE6-4342-B048-85BDC9FD1C3A}</a:tableStyleId>
              </a:tblPr>
              <a:tblGrid>
                <a:gridCol w="953516"/>
                <a:gridCol w="1020959"/>
                <a:gridCol w="1130265"/>
                <a:gridCol w="1130265"/>
                <a:gridCol w="1179103"/>
                <a:gridCol w="1179103"/>
                <a:gridCol w="1042665"/>
              </a:tblGrid>
              <a:tr h="611330">
                <a:tc>
                  <a:txBody>
                    <a:bodyPr/>
                    <a:lstStyle/>
                    <a:p>
                      <a:pPr marL="0" marR="0" algn="ctr">
                        <a:spcBef>
                          <a:spcPts val="0"/>
                        </a:spcBef>
                        <a:spcAft>
                          <a:spcPts val="0"/>
                        </a:spcAft>
                      </a:pPr>
                      <a:r>
                        <a:rPr lang="en-US" sz="1100" dirty="0">
                          <a:effectLst/>
                        </a:rPr>
                        <a:t> </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tx1"/>
                          </a:solidFill>
                          <a:effectLst/>
                        </a:rPr>
                        <a:t>2019-2020</a:t>
                      </a:r>
                      <a:endParaRPr lang="en-US" sz="12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100" dirty="0">
                          <a:solidFill>
                            <a:schemeClr val="tx1"/>
                          </a:solidFill>
                          <a:effectLst/>
                        </a:rPr>
                        <a:t>2021-2022</a:t>
                      </a:r>
                      <a:endParaRPr lang="en-US" sz="12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100" dirty="0">
                          <a:solidFill>
                            <a:schemeClr val="tx1"/>
                          </a:solidFill>
                          <a:effectLst/>
                        </a:rPr>
                        <a:t>2023 and beyond</a:t>
                      </a:r>
                      <a:endParaRPr lang="en-US" sz="12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315218">
                <a:tc rowSpan="2">
                  <a:txBody>
                    <a:bodyPr/>
                    <a:lstStyle/>
                    <a:p>
                      <a:pPr marL="0" marR="0" algn="ctr">
                        <a:spcBef>
                          <a:spcPts val="0"/>
                        </a:spcBef>
                        <a:spcAft>
                          <a:spcPts val="0"/>
                        </a:spcAft>
                      </a:pPr>
                      <a:r>
                        <a:rPr lang="en-US" sz="1100">
                          <a:solidFill>
                            <a:schemeClr val="tx1"/>
                          </a:solidFill>
                          <a:effectLst/>
                        </a:rPr>
                        <a:t>Medicare Option</a:t>
                      </a:r>
                      <a:endParaRPr lang="en-US" sz="120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QP</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100">
                          <a:effectLst/>
                        </a:rPr>
                        <a:t>35%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100">
                          <a:effectLst/>
                        </a:rPr>
                        <a:t>50%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315218">
                <a:tc vMerge="1">
                  <a:txBody>
                    <a:bodyPr/>
                    <a:lstStyle/>
                    <a:p>
                      <a:endParaRPr lang="en-US"/>
                    </a:p>
                  </a:txBody>
                  <a:tcPr/>
                </a:tc>
                <a:tc>
                  <a:txBody>
                    <a:bodyPr/>
                    <a:lstStyle/>
                    <a:p>
                      <a:pPr marL="0" marR="0" algn="ctr">
                        <a:spcBef>
                          <a:spcPts val="0"/>
                        </a:spcBef>
                        <a:spcAft>
                          <a:spcPts val="0"/>
                        </a:spcAft>
                      </a:pPr>
                      <a:r>
                        <a:rPr lang="en-US" sz="1100">
                          <a:effectLst/>
                        </a:rPr>
                        <a:t>Partial QP</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100">
                          <a:effectLst/>
                        </a:rPr>
                        <a:t>25%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100">
                          <a:effectLst/>
                        </a:rPr>
                        <a:t>35%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315218">
                <a:tc rowSpan="2">
                  <a:txBody>
                    <a:bodyPr/>
                    <a:lstStyle/>
                    <a:p>
                      <a:pPr marL="0" marR="0" algn="ctr">
                        <a:spcBef>
                          <a:spcPts val="0"/>
                        </a:spcBef>
                        <a:spcAft>
                          <a:spcPts val="0"/>
                        </a:spcAft>
                      </a:pPr>
                      <a:r>
                        <a:rPr lang="en-US" sz="1100" dirty="0">
                          <a:solidFill>
                            <a:schemeClr val="tx1"/>
                          </a:solidFill>
                          <a:effectLst/>
                        </a:rPr>
                        <a:t>All-payer Option</a:t>
                      </a:r>
                      <a:endParaRPr lang="en-US" sz="12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QP</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r>
              <a:tr h="315218">
                <a:tc vMerge="1">
                  <a:txBody>
                    <a:bodyPr/>
                    <a:lstStyle/>
                    <a:p>
                      <a:endParaRPr lang="en-US"/>
                    </a:p>
                  </a:txBody>
                  <a:tcPr/>
                </a:tc>
                <a:tc>
                  <a:txBody>
                    <a:bodyPr/>
                    <a:lstStyle/>
                    <a:p>
                      <a:pPr marL="0" marR="0" algn="ctr">
                        <a:spcBef>
                          <a:spcPts val="0"/>
                        </a:spcBef>
                        <a:spcAft>
                          <a:spcPts val="0"/>
                        </a:spcAft>
                      </a:pPr>
                      <a:r>
                        <a:rPr lang="en-US" sz="1100">
                          <a:effectLst/>
                        </a:rPr>
                        <a:t>Partial QP</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r>
              <a:tr h="315218">
                <a:tc>
                  <a:txBody>
                    <a:bodyPr/>
                    <a:lstStyle/>
                    <a:p>
                      <a:pPr marL="0" marR="0" algn="ctr">
                        <a:spcBef>
                          <a:spcPts val="0"/>
                        </a:spcBef>
                        <a:spcAft>
                          <a:spcPts val="0"/>
                        </a:spcAft>
                      </a:pPr>
                      <a:r>
                        <a:rPr lang="en-US" sz="1100">
                          <a:effectLst/>
                        </a:rPr>
                        <a:t> </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Medicare</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Total</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Medicare</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Total</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r>
            </a:tbl>
          </a:graphicData>
        </a:graphic>
      </p:graphicFrame>
      <p:sp>
        <p:nvSpPr>
          <p:cNvPr id="11" name="Rectangle 10"/>
          <p:cNvSpPr/>
          <p:nvPr/>
        </p:nvSpPr>
        <p:spPr>
          <a:xfrm>
            <a:off x="3296714" y="3985252"/>
            <a:ext cx="3031086" cy="338554"/>
          </a:xfrm>
          <a:prstGeom prst="rect">
            <a:avLst/>
          </a:prstGeom>
        </p:spPr>
        <p:txBody>
          <a:bodyPr wrap="none">
            <a:spAutoFit/>
          </a:bodyPr>
          <a:lstStyle/>
          <a:p>
            <a:r>
              <a:rPr lang="en-US" dirty="0">
                <a:ea typeface="Calibri" panose="020F0502020204030204" pitchFamily="34" charset="0"/>
              </a:rPr>
              <a:t>QP </a:t>
            </a:r>
            <a:r>
              <a:rPr lang="en-US" dirty="0">
                <a:solidFill>
                  <a:srgbClr val="C00000"/>
                </a:solidFill>
                <a:ea typeface="Calibri" panose="020F0502020204030204" pitchFamily="34" charset="0"/>
              </a:rPr>
              <a:t>Patient Count </a:t>
            </a:r>
            <a:r>
              <a:rPr lang="en-US" dirty="0">
                <a:ea typeface="Calibri" panose="020F0502020204030204" pitchFamily="34" charset="0"/>
              </a:rPr>
              <a:t>Thresholds</a:t>
            </a:r>
            <a:endParaRPr lang="en-US" dirty="0"/>
          </a:p>
        </p:txBody>
      </p:sp>
    </p:spTree>
    <p:extLst>
      <p:ext uri="{BB962C8B-B14F-4D97-AF65-F5344CB8AC3E}">
        <p14:creationId xmlns:p14="http://schemas.microsoft.com/office/powerpoint/2010/main" val="980192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Payer APMs</a:t>
            </a:r>
            <a:endParaRPr lang="en-US" dirty="0"/>
          </a:p>
        </p:txBody>
      </p:sp>
      <p:sp>
        <p:nvSpPr>
          <p:cNvPr id="3" name="Content Placeholder 2"/>
          <p:cNvSpPr>
            <a:spLocks noGrp="1"/>
          </p:cNvSpPr>
          <p:nvPr>
            <p:ph idx="1"/>
          </p:nvPr>
        </p:nvSpPr>
        <p:spPr>
          <a:xfrm>
            <a:off x="838200" y="1066800"/>
            <a:ext cx="7188200" cy="4278313"/>
          </a:xfrm>
        </p:spPr>
        <p:txBody>
          <a:bodyPr/>
          <a:lstStyle/>
          <a:p>
            <a:pPr>
              <a:spcAft>
                <a:spcPts val="1800"/>
              </a:spcAft>
            </a:pPr>
            <a:r>
              <a:rPr lang="en-US" b="1" dirty="0" smtClean="0"/>
              <a:t>Other payer APMs</a:t>
            </a:r>
            <a:r>
              <a:rPr lang="en-US" dirty="0" smtClean="0"/>
              <a:t> = Medicare Advantage, Medicaid, private payer arrangements</a:t>
            </a:r>
          </a:p>
          <a:p>
            <a:pPr>
              <a:spcAft>
                <a:spcPts val="1800"/>
              </a:spcAft>
            </a:pPr>
            <a:r>
              <a:rPr lang="en-US" dirty="0" smtClean="0"/>
              <a:t>Advanced APM criteria parallel to those for Medicare advanced APMs</a:t>
            </a:r>
          </a:p>
          <a:p>
            <a:pPr>
              <a:spcAft>
                <a:spcPts val="1800"/>
              </a:spcAft>
            </a:pPr>
            <a:r>
              <a:rPr lang="en-US" dirty="0" smtClean="0"/>
              <a:t>CMS would require clinicians to submit information to verify eligibility of arrangements</a:t>
            </a:r>
          </a:p>
          <a:p>
            <a:pPr>
              <a:spcAft>
                <a:spcPts val="1800"/>
              </a:spcAft>
            </a:pPr>
            <a:endParaRPr lang="en-US" dirty="0" smtClean="0"/>
          </a:p>
        </p:txBody>
      </p:sp>
    </p:spTree>
    <p:extLst>
      <p:ext uri="{BB962C8B-B14F-4D97-AF65-F5344CB8AC3E}">
        <p14:creationId xmlns:p14="http://schemas.microsoft.com/office/powerpoint/2010/main" val="3614977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t>MACRA Proposed Rule</a:t>
            </a:r>
            <a:endParaRPr lang="en-US" sz="3600" b="1" i="1" dirty="0"/>
          </a:p>
        </p:txBody>
      </p:sp>
      <p:sp>
        <p:nvSpPr>
          <p:cNvPr id="3" name="Content Placeholder 2"/>
          <p:cNvSpPr>
            <a:spLocks noGrp="1"/>
          </p:cNvSpPr>
          <p:nvPr>
            <p:ph idx="1"/>
          </p:nvPr>
        </p:nvSpPr>
        <p:spPr>
          <a:xfrm>
            <a:off x="1066800" y="1219200"/>
            <a:ext cx="4572000" cy="4278313"/>
          </a:xfrm>
        </p:spPr>
        <p:txBody>
          <a:bodyPr/>
          <a:lstStyle/>
          <a:p>
            <a:r>
              <a:rPr lang="en-US" sz="2200" dirty="0">
                <a:solidFill>
                  <a:schemeClr val="tx1"/>
                </a:solidFill>
              </a:rPr>
              <a:t>Released on Apr. 27</a:t>
            </a:r>
          </a:p>
          <a:p>
            <a:endParaRPr lang="en-US" sz="2200" dirty="0">
              <a:solidFill>
                <a:schemeClr val="tx1"/>
              </a:solidFill>
            </a:endParaRPr>
          </a:p>
          <a:p>
            <a:r>
              <a:rPr lang="en-US" sz="2200" dirty="0">
                <a:solidFill>
                  <a:schemeClr val="tx1"/>
                </a:solidFill>
              </a:rPr>
              <a:t>Proposes </a:t>
            </a:r>
            <a:r>
              <a:rPr lang="en-US" sz="2200" dirty="0" smtClean="0">
                <a:solidFill>
                  <a:schemeClr val="tx1"/>
                </a:solidFill>
              </a:rPr>
              <a:t>policies implementing new Physician Quality Payment Program mandated by MACRA</a:t>
            </a:r>
            <a:endParaRPr lang="en-US" sz="2200" dirty="0">
              <a:solidFill>
                <a:schemeClr val="tx1"/>
              </a:solidFill>
            </a:endParaRPr>
          </a:p>
          <a:p>
            <a:pPr lvl="1"/>
            <a:endParaRPr lang="en-US" sz="2200" dirty="0" smtClean="0">
              <a:solidFill>
                <a:schemeClr val="tx1"/>
              </a:solidFill>
            </a:endParaRPr>
          </a:p>
          <a:p>
            <a:r>
              <a:rPr lang="en-US" sz="2200" dirty="0" smtClean="0">
                <a:solidFill>
                  <a:schemeClr val="tx1"/>
                </a:solidFill>
              </a:rPr>
              <a:t>Affects payment in CY 2019</a:t>
            </a:r>
          </a:p>
          <a:p>
            <a:pPr lvl="1"/>
            <a:r>
              <a:rPr lang="en-US" sz="2200" dirty="0" smtClean="0">
                <a:solidFill>
                  <a:schemeClr val="tx1"/>
                </a:solidFill>
              </a:rPr>
              <a:t>Performance period of CY 2017</a:t>
            </a:r>
            <a:endParaRPr lang="en-US" sz="2200" dirty="0">
              <a:solidFill>
                <a:schemeClr val="tx1"/>
              </a:solidFill>
            </a:endParaRPr>
          </a:p>
          <a:p>
            <a:pPr lvl="1"/>
            <a:endParaRPr lang="en-US" sz="2200" dirty="0" smtClean="0">
              <a:solidFill>
                <a:schemeClr val="tx1"/>
              </a:solidFill>
            </a:endParaRPr>
          </a:p>
          <a:p>
            <a:r>
              <a:rPr lang="en-US" sz="2200" dirty="0" smtClean="0">
                <a:solidFill>
                  <a:schemeClr val="tx1"/>
                </a:solidFill>
              </a:rPr>
              <a:t>Final rule expected by Nov. 1, 2016</a:t>
            </a:r>
            <a:endParaRPr lang="en-US" sz="2200" dirty="0"/>
          </a:p>
        </p:txBody>
      </p:sp>
      <p:pic>
        <p:nvPicPr>
          <p:cNvPr id="4" name="Picture 3"/>
          <p:cNvPicPr>
            <a:picLocks noChangeAspect="1"/>
          </p:cNvPicPr>
          <p:nvPr/>
        </p:nvPicPr>
        <p:blipFill>
          <a:blip r:embed="rId3"/>
          <a:stretch>
            <a:fillRect/>
          </a:stretch>
        </p:blipFill>
        <p:spPr>
          <a:xfrm>
            <a:off x="5735276" y="1027406"/>
            <a:ext cx="3253044" cy="4306594"/>
          </a:xfrm>
          <a:prstGeom prst="rect">
            <a:avLst/>
          </a:prstGeom>
        </p:spPr>
      </p:pic>
    </p:spTree>
    <p:extLst>
      <p:ext uri="{BB962C8B-B14F-4D97-AF65-F5344CB8AC3E}">
        <p14:creationId xmlns:p14="http://schemas.microsoft.com/office/powerpoint/2010/main" val="331303738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APM Incentive Payment</a:t>
            </a:r>
            <a:endParaRPr lang="en-US" dirty="0"/>
          </a:p>
        </p:txBody>
      </p:sp>
      <p:sp>
        <p:nvSpPr>
          <p:cNvPr id="4" name="Content Placeholder 3"/>
          <p:cNvSpPr>
            <a:spLocks noGrp="1"/>
          </p:cNvSpPr>
          <p:nvPr>
            <p:ph idx="1"/>
          </p:nvPr>
        </p:nvSpPr>
        <p:spPr>
          <a:xfrm>
            <a:off x="1066801" y="1219208"/>
            <a:ext cx="6781799" cy="4278313"/>
          </a:xfrm>
        </p:spPr>
        <p:txBody>
          <a:bodyPr/>
          <a:lstStyle/>
          <a:p>
            <a:r>
              <a:rPr lang="en-US" sz="2400" dirty="0" smtClean="0"/>
              <a:t>Lump-sum payment = 5% of Part B professional service payments across all TINs</a:t>
            </a:r>
          </a:p>
          <a:p>
            <a:r>
              <a:rPr lang="en-US" sz="2400" dirty="0" smtClean="0"/>
              <a:t>Based on calendar year prior to payment year</a:t>
            </a:r>
          </a:p>
        </p:txBody>
      </p:sp>
      <p:pic>
        <p:nvPicPr>
          <p:cNvPr id="3074" name="Picture 2" descr="http://www.riversidedentalnerang.com/uploads/1/2/8/6/12867757/540994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25590"/>
            <a:ext cx="3457575" cy="22907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1" y="2514600"/>
            <a:ext cx="4267200" cy="2628412"/>
          </a:xfrm>
          <a:prstGeom prst="rect">
            <a:avLst/>
          </a:prstGeom>
          <a:noFill/>
        </p:spPr>
        <p:txBody>
          <a:bodyPr wrap="square" rtlCol="0">
            <a:spAutoFit/>
          </a:bodyPr>
          <a:lstStyle/>
          <a:p>
            <a:pPr marL="342882" lvl="0" indent="-342882" eaLnBrk="0" hangingPunct="0">
              <a:spcBef>
                <a:spcPct val="20000"/>
              </a:spcBef>
              <a:buFontTx/>
              <a:buChar char="•"/>
            </a:pPr>
            <a:r>
              <a:rPr lang="en-US" sz="2400" b="0" kern="0" dirty="0">
                <a:solidFill>
                  <a:srgbClr val="000000"/>
                </a:solidFill>
                <a:latin typeface="Arial"/>
              </a:rPr>
              <a:t>Would exclude adjustments for MIPS, VM, MU and PQRS, plus financial risk payments</a:t>
            </a:r>
          </a:p>
          <a:p>
            <a:pPr marL="342882" lvl="0" indent="-342882" eaLnBrk="0" hangingPunct="0">
              <a:spcBef>
                <a:spcPct val="20000"/>
              </a:spcBef>
              <a:buFontTx/>
              <a:buChar char="•"/>
            </a:pPr>
            <a:r>
              <a:rPr lang="en-US" sz="2400" b="0" kern="0" dirty="0">
                <a:solidFill>
                  <a:srgbClr val="000000"/>
                </a:solidFill>
                <a:latin typeface="Arial"/>
              </a:rPr>
              <a:t>Payment would be made to APM entity TIN</a:t>
            </a:r>
          </a:p>
          <a:p>
            <a:endParaRPr lang="en-US" dirty="0"/>
          </a:p>
        </p:txBody>
      </p:sp>
    </p:spTree>
    <p:extLst>
      <p:ext uri="{BB962C8B-B14F-4D97-AF65-F5344CB8AC3E}">
        <p14:creationId xmlns:p14="http://schemas.microsoft.com/office/powerpoint/2010/main" val="1142655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Hospitals and Health Systems</a:t>
            </a:r>
            <a:endParaRPr lang="en-US" dirty="0"/>
          </a:p>
        </p:txBody>
      </p:sp>
      <p:sp>
        <p:nvSpPr>
          <p:cNvPr id="3" name="Content Placeholder 2"/>
          <p:cNvSpPr>
            <a:spLocks noGrp="1"/>
          </p:cNvSpPr>
          <p:nvPr>
            <p:ph idx="1"/>
          </p:nvPr>
        </p:nvSpPr>
        <p:spPr>
          <a:xfrm>
            <a:off x="838200" y="1524000"/>
            <a:ext cx="7188200" cy="4278313"/>
          </a:xfrm>
        </p:spPr>
        <p:txBody>
          <a:bodyPr/>
          <a:lstStyle/>
          <a:p>
            <a:pPr>
              <a:spcAft>
                <a:spcPts val="1800"/>
              </a:spcAft>
            </a:pPr>
            <a:r>
              <a:rPr lang="en-US" dirty="0" smtClean="0"/>
              <a:t>Physicians will not receive credit for participation in most hospital-driven APMs</a:t>
            </a:r>
          </a:p>
          <a:p>
            <a:pPr>
              <a:spcAft>
                <a:spcPts val="1800"/>
              </a:spcAft>
            </a:pPr>
            <a:r>
              <a:rPr lang="en-US" dirty="0" smtClean="0"/>
              <a:t>Interested physicians will seek two-sided risk models</a:t>
            </a:r>
          </a:p>
          <a:p>
            <a:pPr>
              <a:spcAft>
                <a:spcPts val="1800"/>
              </a:spcAft>
            </a:pPr>
            <a:r>
              <a:rPr lang="en-US" b="1" dirty="0"/>
              <a:t>Potential erosion of the glide path that allows </a:t>
            </a:r>
            <a:r>
              <a:rPr lang="en-US" b="1" dirty="0" smtClean="0"/>
              <a:t>hospitals </a:t>
            </a:r>
            <a:r>
              <a:rPr lang="en-US" b="1" dirty="0"/>
              <a:t>to experiment before moving into risk bearing </a:t>
            </a:r>
            <a:r>
              <a:rPr lang="en-US" b="1" dirty="0" smtClean="0"/>
              <a:t>arrangements</a:t>
            </a:r>
            <a:endParaRPr lang="en-US" b="1" dirty="0"/>
          </a:p>
        </p:txBody>
      </p:sp>
    </p:spTree>
    <p:extLst>
      <p:ext uri="{BB962C8B-B14F-4D97-AF65-F5344CB8AC3E}">
        <p14:creationId xmlns:p14="http://schemas.microsoft.com/office/powerpoint/2010/main" val="4004758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dirty="0" smtClean="0"/>
              <a:t>Initial Impressions</a:t>
            </a:r>
            <a:endParaRPr lang="en-US" sz="3600" b="1" i="1" dirty="0"/>
          </a:p>
        </p:txBody>
      </p:sp>
      <p:sp>
        <p:nvSpPr>
          <p:cNvPr id="4" name="Rounded Rectangle 3"/>
          <p:cNvSpPr/>
          <p:nvPr/>
        </p:nvSpPr>
        <p:spPr bwMode="auto">
          <a:xfrm>
            <a:off x="800100" y="1524000"/>
            <a:ext cx="2590800" cy="5215244"/>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US" sz="1800" b="0" dirty="0" smtClean="0">
                <a:solidFill>
                  <a:srgbClr val="000000"/>
                </a:solidFill>
                <a:latin typeface="Arial" charset="0"/>
              </a:rPr>
              <a:t>Fewer required MIPS measures</a:t>
            </a:r>
          </a:p>
          <a:p>
            <a:pPr marL="285750" indent="-285750">
              <a:buFont typeface="Arial" panose="020B0604020202020204" pitchFamily="34" charset="0"/>
              <a:buChar char="•"/>
            </a:pPr>
            <a:endParaRPr lang="en-US" sz="1800" b="0" dirty="0">
              <a:solidFill>
                <a:srgbClr val="000000"/>
              </a:solidFill>
              <a:latin typeface="Arial" charset="0"/>
            </a:endParaRPr>
          </a:p>
          <a:p>
            <a:pPr marL="285750" indent="-285750">
              <a:buFont typeface="Arial" panose="020B0604020202020204" pitchFamily="34" charset="0"/>
              <a:buChar char="•"/>
            </a:pPr>
            <a:r>
              <a:rPr lang="en-US" sz="1800" b="0" dirty="0" smtClean="0">
                <a:solidFill>
                  <a:srgbClr val="000000"/>
                </a:solidFill>
                <a:latin typeface="Arial" charset="0"/>
              </a:rPr>
              <a:t>Steps to align public/private measures</a:t>
            </a:r>
          </a:p>
          <a:p>
            <a:pPr marL="285750" indent="-285750">
              <a:buFont typeface="Arial" panose="020B0604020202020204" pitchFamily="34" charset="0"/>
              <a:buChar char="•"/>
            </a:pPr>
            <a:endParaRPr lang="en-US" sz="1800" b="0" dirty="0">
              <a:solidFill>
                <a:srgbClr val="000000"/>
              </a:solidFill>
              <a:latin typeface="Arial" charset="0"/>
            </a:endParaRPr>
          </a:p>
          <a:p>
            <a:pPr marL="285750" indent="-285750">
              <a:buFont typeface="Arial" panose="020B0604020202020204" pitchFamily="34" charset="0"/>
              <a:buChar char="•"/>
            </a:pPr>
            <a:r>
              <a:rPr lang="en-US" sz="1800" b="0" dirty="0" smtClean="0">
                <a:solidFill>
                  <a:srgbClr val="000000"/>
                </a:solidFill>
                <a:latin typeface="Arial" charset="0"/>
              </a:rPr>
              <a:t>Moving away from all-or-none scoring in Advancing Care Information</a:t>
            </a:r>
          </a:p>
          <a:p>
            <a:pPr marL="285750" indent="-285750">
              <a:buFont typeface="Arial" panose="020B0604020202020204" pitchFamily="34" charset="0"/>
              <a:buChar char="•"/>
            </a:pPr>
            <a:endParaRPr lang="en-US" sz="1800" b="0" dirty="0">
              <a:solidFill>
                <a:srgbClr val="000000"/>
              </a:solidFill>
              <a:latin typeface="Arial" charset="0"/>
            </a:endParaRPr>
          </a:p>
          <a:p>
            <a:pPr marL="285750" indent="-285750">
              <a:buFont typeface="Arial" panose="020B0604020202020204" pitchFamily="34" charset="0"/>
              <a:buChar char="•"/>
            </a:pPr>
            <a:r>
              <a:rPr lang="en-US" sz="1800" b="0" dirty="0" smtClean="0">
                <a:solidFill>
                  <a:srgbClr val="000000"/>
                </a:solidFill>
                <a:latin typeface="Arial" charset="0"/>
              </a:rPr>
              <a:t>Generally flexible approach to CPIAs</a:t>
            </a:r>
          </a:p>
        </p:txBody>
      </p:sp>
      <p:sp>
        <p:nvSpPr>
          <p:cNvPr id="5" name="TextBox 4"/>
          <p:cNvSpPr txBox="1"/>
          <p:nvPr/>
        </p:nvSpPr>
        <p:spPr>
          <a:xfrm>
            <a:off x="838200" y="990600"/>
            <a:ext cx="2514600" cy="461665"/>
          </a:xfrm>
          <a:prstGeom prst="rect">
            <a:avLst/>
          </a:prstGeom>
          <a:noFill/>
        </p:spPr>
        <p:txBody>
          <a:bodyPr wrap="square" rtlCol="0">
            <a:spAutoFit/>
          </a:bodyPr>
          <a:lstStyle/>
          <a:p>
            <a:pPr algn="ctr"/>
            <a:r>
              <a:rPr lang="en-US" sz="2400" dirty="0" smtClean="0">
                <a:solidFill>
                  <a:srgbClr val="000000"/>
                </a:solidFill>
              </a:rPr>
              <a:t>Right Direction</a:t>
            </a:r>
            <a:endParaRPr lang="en-US" sz="2400" dirty="0">
              <a:solidFill>
                <a:srgbClr val="000000"/>
              </a:solidFill>
            </a:endParaRPr>
          </a:p>
        </p:txBody>
      </p:sp>
      <p:sp>
        <p:nvSpPr>
          <p:cNvPr id="6" name="Rounded Rectangle 5"/>
          <p:cNvSpPr/>
          <p:nvPr/>
        </p:nvSpPr>
        <p:spPr bwMode="auto">
          <a:xfrm>
            <a:off x="3461534" y="1528463"/>
            <a:ext cx="2743200" cy="521078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US" sz="1800" b="0" dirty="0" smtClean="0">
                <a:solidFill>
                  <a:srgbClr val="000000"/>
                </a:solidFill>
                <a:latin typeface="Arial" charset="0"/>
              </a:rPr>
              <a:t>No MIPS hospital measure reporting option yet (but CMS considering it)</a:t>
            </a:r>
          </a:p>
          <a:p>
            <a:pPr marL="285750" indent="-285750">
              <a:buFont typeface="Arial" panose="020B0604020202020204" pitchFamily="34" charset="0"/>
              <a:buChar char="•"/>
            </a:pPr>
            <a:endParaRPr lang="en-US" sz="1800" b="0" dirty="0">
              <a:solidFill>
                <a:srgbClr val="000000"/>
              </a:solidFill>
              <a:latin typeface="Arial" charset="0"/>
            </a:endParaRPr>
          </a:p>
          <a:p>
            <a:pPr marL="285750" indent="-285750">
              <a:buFont typeface="Arial" panose="020B0604020202020204" pitchFamily="34" charset="0"/>
              <a:buChar char="•"/>
            </a:pPr>
            <a:r>
              <a:rPr lang="en-US" sz="1800" b="0" dirty="0">
                <a:solidFill>
                  <a:srgbClr val="000000"/>
                </a:solidFill>
                <a:latin typeface="Arial" charset="0"/>
              </a:rPr>
              <a:t>Need more alignment and focus of </a:t>
            </a:r>
            <a:r>
              <a:rPr lang="en-US" sz="1800" b="0" dirty="0" smtClean="0">
                <a:solidFill>
                  <a:srgbClr val="000000"/>
                </a:solidFill>
                <a:latin typeface="Arial" charset="0"/>
              </a:rPr>
              <a:t>measures across continuum </a:t>
            </a:r>
          </a:p>
          <a:p>
            <a:pPr marL="285750" indent="-285750">
              <a:buFont typeface="Arial" panose="020B0604020202020204" pitchFamily="34" charset="0"/>
              <a:buChar char="•"/>
            </a:pPr>
            <a:endParaRPr lang="en-US" sz="1800" b="0" dirty="0" smtClean="0">
              <a:solidFill>
                <a:srgbClr val="000000"/>
              </a:solidFill>
              <a:latin typeface="Arial" charset="0"/>
            </a:endParaRPr>
          </a:p>
          <a:p>
            <a:pPr marL="285750" indent="-285750">
              <a:buFont typeface="Arial" panose="020B0604020202020204" pitchFamily="34" charset="0"/>
              <a:buChar char="•"/>
            </a:pPr>
            <a:r>
              <a:rPr lang="en-US" sz="1800" b="0" dirty="0" smtClean="0">
                <a:solidFill>
                  <a:srgbClr val="000000"/>
                </a:solidFill>
                <a:latin typeface="Arial" charset="0"/>
              </a:rPr>
              <a:t>Is Advancing Care Information category flexible enough?</a:t>
            </a:r>
          </a:p>
          <a:p>
            <a:pPr marL="285750" indent="-285750">
              <a:buFont typeface="Arial" panose="020B0604020202020204" pitchFamily="34" charset="0"/>
              <a:buChar char="•"/>
            </a:pPr>
            <a:endParaRPr lang="en-US" b="0" dirty="0">
              <a:solidFill>
                <a:srgbClr val="000000"/>
              </a:solidFill>
              <a:latin typeface="Arial" charset="0"/>
            </a:endParaRPr>
          </a:p>
        </p:txBody>
      </p:sp>
      <p:sp>
        <p:nvSpPr>
          <p:cNvPr id="8" name="Rounded Rectangle 7"/>
          <p:cNvSpPr/>
          <p:nvPr/>
        </p:nvSpPr>
        <p:spPr bwMode="auto">
          <a:xfrm>
            <a:off x="6324600" y="1524001"/>
            <a:ext cx="2738994" cy="5215244"/>
          </a:xfrm>
          <a:prstGeom prst="roundRect">
            <a:avLst/>
          </a:prstGeom>
          <a:solidFill>
            <a:srgbClr val="FF898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pPr>
            <a:r>
              <a:rPr lang="en-US" sz="2000" b="0" dirty="0" smtClean="0">
                <a:solidFill>
                  <a:srgbClr val="000000"/>
                </a:solidFill>
                <a:latin typeface="Arial" charset="0"/>
              </a:rPr>
              <a:t>Narrow definition of financial risk for APMs</a:t>
            </a:r>
          </a:p>
          <a:p>
            <a:pPr marL="285750" indent="-285750">
              <a:buFont typeface="Arial" panose="020B0604020202020204" pitchFamily="34" charset="0"/>
              <a:buChar char="•"/>
            </a:pPr>
            <a:endParaRPr lang="en-US" sz="2000" b="0" dirty="0">
              <a:solidFill>
                <a:srgbClr val="000000"/>
              </a:solidFill>
              <a:latin typeface="Arial" charset="0"/>
            </a:endParaRPr>
          </a:p>
          <a:p>
            <a:pPr marL="285750" indent="-285750">
              <a:buFont typeface="Arial" panose="020B0604020202020204" pitchFamily="34" charset="0"/>
              <a:buChar char="•"/>
            </a:pPr>
            <a:r>
              <a:rPr lang="en-US" sz="2000" b="0" dirty="0" smtClean="0">
                <a:solidFill>
                  <a:srgbClr val="000000"/>
                </a:solidFill>
                <a:latin typeface="Arial" charset="0"/>
              </a:rPr>
              <a:t>Misalignment of hospital Meaningful Use with Advancing Care Information</a:t>
            </a:r>
          </a:p>
          <a:p>
            <a:pPr marL="285750" indent="-285750">
              <a:buFont typeface="Arial" panose="020B0604020202020204" pitchFamily="34" charset="0"/>
              <a:buChar char="•"/>
            </a:pPr>
            <a:endParaRPr lang="en-US" sz="2000" b="0" dirty="0">
              <a:solidFill>
                <a:srgbClr val="000000"/>
              </a:solidFill>
              <a:latin typeface="Arial" charset="0"/>
            </a:endParaRPr>
          </a:p>
          <a:p>
            <a:pPr marL="285750" indent="-285750">
              <a:buFont typeface="Arial" panose="020B0604020202020204" pitchFamily="34" charset="0"/>
              <a:buChar char="•"/>
            </a:pPr>
            <a:r>
              <a:rPr lang="en-US" sz="2000" b="0" dirty="0" smtClean="0">
                <a:solidFill>
                  <a:srgbClr val="000000"/>
                </a:solidFill>
                <a:latin typeface="Arial" charset="0"/>
              </a:rPr>
              <a:t>No socioeconomic adjustment</a:t>
            </a:r>
          </a:p>
        </p:txBody>
      </p:sp>
      <p:sp>
        <p:nvSpPr>
          <p:cNvPr id="9" name="TextBox 8"/>
          <p:cNvSpPr txBox="1"/>
          <p:nvPr/>
        </p:nvSpPr>
        <p:spPr>
          <a:xfrm>
            <a:off x="6340867" y="990599"/>
            <a:ext cx="2706460" cy="461665"/>
          </a:xfrm>
          <a:prstGeom prst="rect">
            <a:avLst/>
          </a:prstGeom>
          <a:noFill/>
        </p:spPr>
        <p:txBody>
          <a:bodyPr wrap="square" rtlCol="0">
            <a:spAutoFit/>
          </a:bodyPr>
          <a:lstStyle/>
          <a:p>
            <a:pPr algn="ctr"/>
            <a:r>
              <a:rPr lang="en-US" sz="2400" dirty="0" smtClean="0">
                <a:solidFill>
                  <a:srgbClr val="000000"/>
                </a:solidFill>
              </a:rPr>
              <a:t>Concerned</a:t>
            </a:r>
            <a:endParaRPr lang="en-US" sz="2400" dirty="0">
              <a:solidFill>
                <a:srgbClr val="000000"/>
              </a:solidFill>
            </a:endParaRPr>
          </a:p>
        </p:txBody>
      </p:sp>
      <p:sp>
        <p:nvSpPr>
          <p:cNvPr id="10" name="TextBox 9"/>
          <p:cNvSpPr txBox="1"/>
          <p:nvPr/>
        </p:nvSpPr>
        <p:spPr>
          <a:xfrm>
            <a:off x="3469451" y="990599"/>
            <a:ext cx="2856139" cy="461665"/>
          </a:xfrm>
          <a:prstGeom prst="rect">
            <a:avLst/>
          </a:prstGeom>
          <a:noFill/>
        </p:spPr>
        <p:txBody>
          <a:bodyPr wrap="square" rtlCol="0">
            <a:spAutoFit/>
          </a:bodyPr>
          <a:lstStyle/>
          <a:p>
            <a:pPr algn="ctr"/>
            <a:r>
              <a:rPr lang="en-US" sz="2400" dirty="0" smtClean="0">
                <a:solidFill>
                  <a:srgbClr val="000000"/>
                </a:solidFill>
              </a:rPr>
              <a:t>Work in Progress</a:t>
            </a:r>
            <a:endParaRPr lang="en-US" sz="2400" dirty="0">
              <a:solidFill>
                <a:srgbClr val="000000"/>
              </a:solidFill>
            </a:endParaRPr>
          </a:p>
        </p:txBody>
      </p:sp>
    </p:spTree>
    <p:extLst>
      <p:ext uri="{BB962C8B-B14F-4D97-AF65-F5344CB8AC3E}">
        <p14:creationId xmlns:p14="http://schemas.microsoft.com/office/powerpoint/2010/main" val="2725104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g"/>
          <p:cNvPicPr>
            <a:picLocks noChangeAspect="1" noChangeArrowheads="1"/>
          </p:cNvPicPr>
          <p:nvPr/>
        </p:nvPicPr>
        <p:blipFill>
          <a:blip r:embed="rId3" cstate="print">
            <a:lum bright="20000" contrast="-20000"/>
          </a:blip>
          <a:srcRect r="3999"/>
          <a:stretch>
            <a:fillRect/>
          </a:stretch>
        </p:blipFill>
        <p:spPr bwMode="auto">
          <a:xfrm>
            <a:off x="1219200" y="914400"/>
            <a:ext cx="7339013" cy="4495800"/>
          </a:xfrm>
          <a:prstGeom prst="rect">
            <a:avLst/>
          </a:prstGeom>
          <a:noFill/>
          <a:ln w="9525">
            <a:noFill/>
            <a:miter lim="800000"/>
            <a:headEnd/>
            <a:tailEnd/>
          </a:ln>
        </p:spPr>
      </p:pic>
      <p:pic>
        <p:nvPicPr>
          <p:cNvPr id="3075" name="Picture 4" descr="nrpb99seal"/>
          <p:cNvPicPr>
            <a:picLocks noChangeAspect="1" noChangeArrowheads="1"/>
          </p:cNvPicPr>
          <p:nvPr/>
        </p:nvPicPr>
        <p:blipFill>
          <a:blip r:embed="rId4" cstate="print"/>
          <a:srcRect/>
          <a:stretch>
            <a:fillRect/>
          </a:stretch>
        </p:blipFill>
        <p:spPr bwMode="auto">
          <a:xfrm>
            <a:off x="838200" y="5630863"/>
            <a:ext cx="1143000" cy="1022350"/>
          </a:xfrm>
          <a:prstGeom prst="rect">
            <a:avLst/>
          </a:prstGeom>
          <a:noFill/>
          <a:ln w="9525">
            <a:noFill/>
            <a:miter lim="800000"/>
            <a:headEnd/>
            <a:tailEnd/>
          </a:ln>
        </p:spPr>
      </p:pic>
      <p:sp>
        <p:nvSpPr>
          <p:cNvPr id="3076" name="Text Box 5"/>
          <p:cNvSpPr txBox="1">
            <a:spLocks noChangeArrowheads="1"/>
          </p:cNvSpPr>
          <p:nvPr/>
        </p:nvSpPr>
        <p:spPr bwMode="auto">
          <a:xfrm>
            <a:off x="759031" y="4492089"/>
            <a:ext cx="8382000" cy="1785104"/>
          </a:xfrm>
          <a:prstGeom prst="rect">
            <a:avLst/>
          </a:prstGeom>
          <a:noFill/>
          <a:ln w="9525">
            <a:noFill/>
            <a:miter lim="800000"/>
            <a:headEnd/>
            <a:tailEnd/>
          </a:ln>
        </p:spPr>
        <p:txBody>
          <a:bodyPr wrap="square">
            <a:spAutoFit/>
          </a:bodyPr>
          <a:lstStyle/>
          <a:p>
            <a:pPr algn="ctr" eaLnBrk="0" hangingPunct="0"/>
            <a:r>
              <a:rPr lang="en-US" sz="3200" b="1" dirty="0" smtClean="0">
                <a:solidFill>
                  <a:schemeClr val="tx1"/>
                </a:solidFill>
              </a:rPr>
              <a:t>MACRA Proposed Rule</a:t>
            </a:r>
            <a:r>
              <a:rPr lang="en-US" sz="3200" dirty="0" smtClean="0"/>
              <a:t>: </a:t>
            </a:r>
          </a:p>
          <a:p>
            <a:pPr algn="ctr" eaLnBrk="0" hangingPunct="0"/>
            <a:r>
              <a:rPr lang="en-US" sz="3200" dirty="0" smtClean="0"/>
              <a:t>What You Need to Know</a:t>
            </a:r>
          </a:p>
          <a:p>
            <a:pPr algn="ctr" eaLnBrk="0" hangingPunct="0"/>
            <a:r>
              <a:rPr lang="en-US" sz="2800" b="1" dirty="0">
                <a:solidFill>
                  <a:schemeClr val="tx1"/>
                </a:solidFill>
              </a:rPr>
              <a:t/>
            </a:r>
            <a:br>
              <a:rPr lang="en-US" sz="2800" b="1" dirty="0">
                <a:solidFill>
                  <a:schemeClr val="tx1"/>
                </a:solidFill>
              </a:rPr>
            </a:br>
            <a:endParaRPr lang="en-US" sz="1800" b="1" dirty="0">
              <a:solidFill>
                <a:schemeClr val="tx1"/>
              </a:solidFill>
            </a:endParaRPr>
          </a:p>
        </p:txBody>
      </p:sp>
      <p:sp>
        <p:nvSpPr>
          <p:cNvPr id="2" name="TextBox 1"/>
          <p:cNvSpPr txBox="1"/>
          <p:nvPr/>
        </p:nvSpPr>
        <p:spPr>
          <a:xfrm>
            <a:off x="4648200" y="6406992"/>
            <a:ext cx="1371600" cy="246221"/>
          </a:xfrm>
          <a:prstGeom prst="rect">
            <a:avLst/>
          </a:prstGeom>
          <a:noFill/>
        </p:spPr>
        <p:txBody>
          <a:bodyPr wrap="square" rtlCol="0">
            <a:spAutoFit/>
          </a:bodyPr>
          <a:lstStyle/>
          <a:p>
            <a:pPr algn="ctr"/>
            <a:r>
              <a:rPr lang="en-US" sz="1000" b="0" dirty="0" smtClean="0"/>
              <a:t>8/2016</a:t>
            </a:r>
            <a:endParaRPr lang="en-US" sz="1000" b="0" dirty="0"/>
          </a:p>
        </p:txBody>
      </p:sp>
    </p:spTree>
    <p:extLst>
      <p:ext uri="{BB962C8B-B14F-4D97-AF65-F5344CB8AC3E}">
        <p14:creationId xmlns:p14="http://schemas.microsoft.com/office/powerpoint/2010/main" val="17780522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77125" cy="914400"/>
          </a:xfrm>
        </p:spPr>
        <p:txBody>
          <a:bodyPr/>
          <a:lstStyle/>
          <a:p>
            <a:r>
              <a:rPr lang="en-US" b="1" i="1" dirty="0" smtClean="0"/>
              <a:t>Physician Quality Payment Program</a:t>
            </a:r>
            <a:endParaRPr lang="en-US" b="1" i="1" dirty="0"/>
          </a:p>
        </p:txBody>
      </p:sp>
      <p:graphicFrame>
        <p:nvGraphicFramePr>
          <p:cNvPr id="4" name="Content Placeholder 3"/>
          <p:cNvGraphicFramePr>
            <a:graphicFrameLocks noGrp="1"/>
          </p:cNvGraphicFramePr>
          <p:nvPr>
            <p:ph idx="1"/>
            <p:extLst/>
          </p:nvPr>
        </p:nvGraphicFramePr>
        <p:xfrm>
          <a:off x="2057400" y="1143007"/>
          <a:ext cx="50292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2500368" y="4967849"/>
            <a:ext cx="4267200" cy="1295399"/>
            <a:chOff x="123622" y="4876800"/>
            <a:chExt cx="5054633" cy="1447800"/>
          </a:xfrm>
        </p:grpSpPr>
        <p:cxnSp>
          <p:nvCxnSpPr>
            <p:cNvPr id="5" name="Straight Connector 4"/>
            <p:cNvCxnSpPr/>
            <p:nvPr/>
          </p:nvCxnSpPr>
          <p:spPr bwMode="auto">
            <a:xfrm>
              <a:off x="914400" y="5105400"/>
              <a:ext cx="3526692"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577536" y="4876800"/>
              <a:ext cx="0" cy="2286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914400" y="5105400"/>
              <a:ext cx="0" cy="30480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441092" y="5105400"/>
              <a:ext cx="0" cy="30480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9" name="Rectangle 8"/>
            <p:cNvSpPr/>
            <p:nvPr/>
          </p:nvSpPr>
          <p:spPr bwMode="auto">
            <a:xfrm>
              <a:off x="123622" y="5410200"/>
              <a:ext cx="1474326" cy="914400"/>
            </a:xfrm>
            <a:prstGeom prst="rect">
              <a:avLst/>
            </a:prstGeom>
            <a:solidFill>
              <a:srgbClr val="00B05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10" name="Rectangle 9"/>
            <p:cNvSpPr/>
            <p:nvPr/>
          </p:nvSpPr>
          <p:spPr bwMode="auto">
            <a:xfrm>
              <a:off x="3703929" y="5410200"/>
              <a:ext cx="1474326" cy="914400"/>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11" name="TextBox 10"/>
            <p:cNvSpPr txBox="1"/>
            <p:nvPr/>
          </p:nvSpPr>
          <p:spPr>
            <a:xfrm>
              <a:off x="289845" y="5575013"/>
              <a:ext cx="1251363" cy="584776"/>
            </a:xfrm>
            <a:prstGeom prst="rect">
              <a:avLst/>
            </a:prstGeom>
            <a:noFill/>
          </p:spPr>
          <p:txBody>
            <a:bodyPr wrap="square" rtlCol="0">
              <a:spAutoFit/>
            </a:bodyPr>
            <a:lstStyle/>
            <a:p>
              <a:r>
                <a:rPr lang="en-US" sz="2800" dirty="0">
                  <a:solidFill>
                    <a:srgbClr val="000000"/>
                  </a:solidFill>
                  <a:latin typeface="Arial" pitchFamily="34" charset="0"/>
                </a:rPr>
                <a:t>MIPS</a:t>
              </a:r>
              <a:endParaRPr lang="en-US" sz="1400" dirty="0">
                <a:solidFill>
                  <a:srgbClr val="000000"/>
                </a:solidFill>
                <a:latin typeface="Arial" pitchFamily="34" charset="0"/>
              </a:endParaRPr>
            </a:p>
          </p:txBody>
        </p:sp>
        <p:sp>
          <p:nvSpPr>
            <p:cNvPr id="12" name="TextBox 11"/>
            <p:cNvSpPr txBox="1"/>
            <p:nvPr/>
          </p:nvSpPr>
          <p:spPr>
            <a:xfrm>
              <a:off x="3815410" y="5575011"/>
              <a:ext cx="1251363" cy="584776"/>
            </a:xfrm>
            <a:prstGeom prst="rect">
              <a:avLst/>
            </a:prstGeom>
            <a:noFill/>
          </p:spPr>
          <p:txBody>
            <a:bodyPr wrap="square" rtlCol="0">
              <a:spAutoFit/>
            </a:bodyPr>
            <a:lstStyle/>
            <a:p>
              <a:r>
                <a:rPr lang="en-US" sz="2800" dirty="0">
                  <a:solidFill>
                    <a:srgbClr val="000000"/>
                  </a:solidFill>
                  <a:latin typeface="Arial" pitchFamily="34" charset="0"/>
                </a:rPr>
                <a:t>APM</a:t>
              </a:r>
              <a:endParaRPr lang="en-US" sz="1400" dirty="0">
                <a:solidFill>
                  <a:srgbClr val="000000"/>
                </a:solidFill>
                <a:latin typeface="Arial" pitchFamily="34" charset="0"/>
              </a:endParaRPr>
            </a:p>
          </p:txBody>
        </p:sp>
      </p:grpSp>
      <p:sp>
        <p:nvSpPr>
          <p:cNvPr id="3" name="TextBox 2"/>
          <p:cNvSpPr txBox="1"/>
          <p:nvPr/>
        </p:nvSpPr>
        <p:spPr>
          <a:xfrm>
            <a:off x="2500368" y="1143000"/>
            <a:ext cx="4586232" cy="523220"/>
          </a:xfrm>
          <a:prstGeom prst="rect">
            <a:avLst/>
          </a:prstGeom>
          <a:noFill/>
        </p:spPr>
        <p:txBody>
          <a:bodyPr wrap="square" rtlCol="0">
            <a:spAutoFit/>
          </a:bodyPr>
          <a:lstStyle/>
          <a:p>
            <a:pPr algn="ctr"/>
            <a:r>
              <a:rPr lang="en-US" sz="2800" dirty="0">
                <a:solidFill>
                  <a:srgbClr val="000000"/>
                </a:solidFill>
                <a:latin typeface="Arial" pitchFamily="34" charset="0"/>
              </a:rPr>
              <a:t>Starting in 2019….</a:t>
            </a:r>
          </a:p>
        </p:txBody>
      </p:sp>
    </p:spTree>
    <p:extLst>
      <p:ext uri="{BB962C8B-B14F-4D97-AF65-F5344CB8AC3E}">
        <p14:creationId xmlns:p14="http://schemas.microsoft.com/office/powerpoint/2010/main" val="925694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4000" b="1" i="1" kern="1200" dirty="0">
                <a:solidFill>
                  <a:srgbClr val="FFFFFF"/>
                </a:solidFill>
                <a:latin typeface="Arial" pitchFamily="34" charset="0"/>
                <a:ea typeface="+mn-ea"/>
                <a:cs typeface="Arial" charset="0"/>
              </a:rPr>
              <a:t>Payment Under MACRA</a:t>
            </a:r>
            <a:endParaRPr lang="en-US" dirty="0"/>
          </a:p>
        </p:txBody>
      </p:sp>
      <p:sp>
        <p:nvSpPr>
          <p:cNvPr id="25" name="TextBox 24"/>
          <p:cNvSpPr txBox="1"/>
          <p:nvPr/>
        </p:nvSpPr>
        <p:spPr>
          <a:xfrm>
            <a:off x="2177910" y="2493726"/>
            <a:ext cx="3557811" cy="523220"/>
          </a:xfrm>
          <a:prstGeom prst="rect">
            <a:avLst/>
          </a:prstGeom>
          <a:noFill/>
        </p:spPr>
        <p:txBody>
          <a:bodyPr wrap="square" rtlCol="0">
            <a:spAutoFit/>
          </a:bodyPr>
          <a:lstStyle/>
          <a:p>
            <a:pPr algn="l"/>
            <a:r>
              <a:rPr lang="en-US" sz="2800" dirty="0">
                <a:solidFill>
                  <a:srgbClr val="FF0000"/>
                </a:solidFill>
                <a:latin typeface="Arial" pitchFamily="34" charset="0"/>
              </a:rPr>
              <a:t>0.0% annual update</a:t>
            </a:r>
          </a:p>
        </p:txBody>
      </p:sp>
      <p:grpSp>
        <p:nvGrpSpPr>
          <p:cNvPr id="3" name="Group 2"/>
          <p:cNvGrpSpPr/>
          <p:nvPr/>
        </p:nvGrpSpPr>
        <p:grpSpPr>
          <a:xfrm>
            <a:off x="1225707" y="1444270"/>
            <a:ext cx="3797704" cy="870634"/>
            <a:chOff x="668842" y="4500019"/>
            <a:chExt cx="6245831" cy="518228"/>
          </a:xfrm>
        </p:grpSpPr>
        <p:sp>
          <p:nvSpPr>
            <p:cNvPr id="29" name="Rectangle 28"/>
            <p:cNvSpPr/>
            <p:nvPr/>
          </p:nvSpPr>
          <p:spPr bwMode="auto">
            <a:xfrm>
              <a:off x="668842" y="4500019"/>
              <a:ext cx="6245831" cy="518228"/>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30" name="TextBox 29"/>
            <p:cNvSpPr txBox="1"/>
            <p:nvPr/>
          </p:nvSpPr>
          <p:spPr>
            <a:xfrm>
              <a:off x="913333" y="4563091"/>
              <a:ext cx="5932129" cy="384716"/>
            </a:xfrm>
            <a:prstGeom prst="rect">
              <a:avLst/>
            </a:prstGeom>
            <a:noFill/>
          </p:spPr>
          <p:txBody>
            <a:bodyPr wrap="square" rtlCol="0">
              <a:spAutoFit/>
            </a:bodyPr>
            <a:lstStyle/>
            <a:p>
              <a:r>
                <a:rPr lang="en-US" u="sng" dirty="0" smtClean="0">
                  <a:solidFill>
                    <a:srgbClr val="000000"/>
                  </a:solidFill>
                  <a:latin typeface="Arial" pitchFamily="34" charset="0"/>
                </a:rPr>
                <a:t>APM</a:t>
              </a:r>
              <a:r>
                <a:rPr lang="en-US" dirty="0" smtClean="0">
                  <a:solidFill>
                    <a:srgbClr val="000000"/>
                  </a:solidFill>
                  <a:latin typeface="Arial" pitchFamily="34" charset="0"/>
                </a:rPr>
                <a:t>: Bonus of 5% of PFS payments annually</a:t>
              </a:r>
              <a:endParaRPr lang="en-US" dirty="0">
                <a:solidFill>
                  <a:srgbClr val="000000"/>
                </a:solidFill>
                <a:latin typeface="Arial" pitchFamily="34" charset="0"/>
              </a:endParaRPr>
            </a:p>
          </p:txBody>
        </p:sp>
      </p:grpSp>
      <p:cxnSp>
        <p:nvCxnSpPr>
          <p:cNvPr id="8" name="Straight Arrow Connector 7"/>
          <p:cNvCxnSpPr/>
          <p:nvPr/>
        </p:nvCxnSpPr>
        <p:spPr bwMode="auto">
          <a:xfrm>
            <a:off x="1047663" y="3191296"/>
            <a:ext cx="7867737" cy="9104"/>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9" name="Straight Connector 8"/>
          <p:cNvCxnSpPr/>
          <p:nvPr/>
        </p:nvCxnSpPr>
        <p:spPr bwMode="auto">
          <a:xfrm flipH="1">
            <a:off x="1683472" y="2602057"/>
            <a:ext cx="9253" cy="836181"/>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H="1">
            <a:off x="2400498" y="3028722"/>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13" name="TextBox 12"/>
          <p:cNvSpPr txBox="1"/>
          <p:nvPr/>
        </p:nvSpPr>
        <p:spPr>
          <a:xfrm>
            <a:off x="1345429" y="3435464"/>
            <a:ext cx="1005553" cy="400110"/>
          </a:xfrm>
          <a:prstGeom prst="rect">
            <a:avLst/>
          </a:prstGeom>
          <a:noFill/>
        </p:spPr>
        <p:txBody>
          <a:bodyPr wrap="square" rtlCol="0">
            <a:spAutoFit/>
          </a:bodyPr>
          <a:lstStyle/>
          <a:p>
            <a:pPr algn="l"/>
            <a:r>
              <a:rPr lang="en-US" sz="2000" dirty="0">
                <a:solidFill>
                  <a:srgbClr val="000000"/>
                </a:solidFill>
                <a:latin typeface="Arial" pitchFamily="34" charset="0"/>
              </a:rPr>
              <a:t>2020</a:t>
            </a:r>
          </a:p>
        </p:txBody>
      </p:sp>
      <p:sp>
        <p:nvSpPr>
          <p:cNvPr id="16" name="TextBox 15"/>
          <p:cNvSpPr txBox="1"/>
          <p:nvPr/>
        </p:nvSpPr>
        <p:spPr>
          <a:xfrm>
            <a:off x="5587633" y="3421541"/>
            <a:ext cx="1005553" cy="400110"/>
          </a:xfrm>
          <a:prstGeom prst="rect">
            <a:avLst/>
          </a:prstGeom>
          <a:noFill/>
        </p:spPr>
        <p:txBody>
          <a:bodyPr wrap="square" rtlCol="0">
            <a:spAutoFit/>
          </a:bodyPr>
          <a:lstStyle/>
          <a:p>
            <a:r>
              <a:rPr lang="en-US" sz="2000" dirty="0">
                <a:solidFill>
                  <a:srgbClr val="000000"/>
                </a:solidFill>
                <a:latin typeface="Arial" pitchFamily="34" charset="0"/>
              </a:rPr>
              <a:t>2026</a:t>
            </a:r>
          </a:p>
        </p:txBody>
      </p:sp>
      <p:sp>
        <p:nvSpPr>
          <p:cNvPr id="34" name="Rectangle 33"/>
          <p:cNvSpPr/>
          <p:nvPr/>
        </p:nvSpPr>
        <p:spPr bwMode="auto">
          <a:xfrm>
            <a:off x="6545747" y="3447932"/>
            <a:ext cx="2352490" cy="1522756"/>
          </a:xfrm>
          <a:prstGeom prst="rect">
            <a:avLst/>
          </a:prstGeom>
          <a:solidFill>
            <a:srgbClr val="00B05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u="sng" dirty="0" smtClean="0">
                <a:solidFill>
                  <a:srgbClr val="000000"/>
                </a:solidFill>
                <a:latin typeface="Arial" pitchFamily="34" charset="0"/>
              </a:rPr>
              <a:t>MIPS</a:t>
            </a:r>
            <a:r>
              <a:rPr lang="en-US" dirty="0" smtClean="0">
                <a:solidFill>
                  <a:srgbClr val="000000"/>
                </a:solidFill>
                <a:latin typeface="Arial" pitchFamily="34" charset="0"/>
              </a:rPr>
              <a:t/>
            </a:r>
            <a:br>
              <a:rPr lang="en-US" dirty="0" smtClean="0">
                <a:solidFill>
                  <a:srgbClr val="000000"/>
                </a:solidFill>
                <a:latin typeface="Arial" pitchFamily="34" charset="0"/>
              </a:rPr>
            </a:br>
            <a:r>
              <a:rPr lang="en-US" dirty="0" smtClean="0">
                <a:solidFill>
                  <a:srgbClr val="000000"/>
                </a:solidFill>
                <a:latin typeface="Arial" pitchFamily="34" charset="0"/>
              </a:rPr>
              <a:t>0.25% annually, PLUS penalties/bonus up to ± </a:t>
            </a:r>
            <a:r>
              <a:rPr lang="en-US" dirty="0">
                <a:solidFill>
                  <a:srgbClr val="000000"/>
                </a:solidFill>
                <a:latin typeface="Arial" pitchFamily="34" charset="0"/>
              </a:rPr>
              <a:t>9</a:t>
            </a:r>
            <a:r>
              <a:rPr lang="en-US" dirty="0" smtClean="0">
                <a:solidFill>
                  <a:srgbClr val="000000"/>
                </a:solidFill>
                <a:latin typeface="Arial" pitchFamily="34" charset="0"/>
              </a:rPr>
              <a:t>%</a:t>
            </a:r>
            <a:endParaRPr lang="en-US" sz="1600" dirty="0">
              <a:solidFill>
                <a:srgbClr val="000000"/>
              </a:solidFill>
            </a:endParaRPr>
          </a:p>
        </p:txBody>
      </p:sp>
      <p:sp>
        <p:nvSpPr>
          <p:cNvPr id="36" name="Rectangle 35"/>
          <p:cNvSpPr/>
          <p:nvPr/>
        </p:nvSpPr>
        <p:spPr bwMode="auto">
          <a:xfrm>
            <a:off x="6545747" y="1619924"/>
            <a:ext cx="2369653" cy="1318699"/>
          </a:xfrm>
          <a:prstGeom prst="rect">
            <a:avLst/>
          </a:prstGeom>
          <a:solidFill>
            <a:srgbClr val="0070C0">
              <a:alpha val="50000"/>
            </a:srgbClr>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u="sng" dirty="0" smtClean="0">
                <a:solidFill>
                  <a:srgbClr val="000000"/>
                </a:solidFill>
                <a:latin typeface="Arial" pitchFamily="34" charset="0"/>
              </a:rPr>
              <a:t> APM</a:t>
            </a:r>
            <a:r>
              <a:rPr lang="en-US" dirty="0" smtClean="0">
                <a:solidFill>
                  <a:srgbClr val="000000"/>
                </a:solidFill>
                <a:latin typeface="Arial" pitchFamily="34" charset="0"/>
              </a:rPr>
              <a:t/>
            </a:r>
            <a:br>
              <a:rPr lang="en-US" dirty="0" smtClean="0">
                <a:solidFill>
                  <a:srgbClr val="000000"/>
                </a:solidFill>
                <a:latin typeface="Arial" pitchFamily="34" charset="0"/>
              </a:rPr>
            </a:br>
            <a:r>
              <a:rPr lang="en-US" dirty="0" smtClean="0">
                <a:solidFill>
                  <a:srgbClr val="000000"/>
                </a:solidFill>
                <a:latin typeface="Arial" pitchFamily="34" charset="0"/>
              </a:rPr>
              <a:t>0.75</a:t>
            </a:r>
            <a:r>
              <a:rPr lang="en-US" dirty="0">
                <a:solidFill>
                  <a:srgbClr val="000000"/>
                </a:solidFill>
                <a:latin typeface="Arial" pitchFamily="34" charset="0"/>
              </a:rPr>
              <a:t>% annually;</a:t>
            </a:r>
            <a:br>
              <a:rPr lang="en-US" dirty="0">
                <a:solidFill>
                  <a:srgbClr val="000000"/>
                </a:solidFill>
                <a:latin typeface="Arial" pitchFamily="34" charset="0"/>
              </a:rPr>
            </a:br>
            <a:r>
              <a:rPr lang="en-US" dirty="0">
                <a:solidFill>
                  <a:srgbClr val="000000"/>
                </a:solidFill>
                <a:latin typeface="Arial" pitchFamily="34" charset="0"/>
              </a:rPr>
              <a:t> no bonus payments</a:t>
            </a:r>
          </a:p>
        </p:txBody>
      </p:sp>
      <p:sp>
        <p:nvSpPr>
          <p:cNvPr id="43" name="Down Arrow 42"/>
          <p:cNvSpPr/>
          <p:nvPr/>
        </p:nvSpPr>
        <p:spPr bwMode="auto">
          <a:xfrm rot="10800000">
            <a:off x="1343917" y="4278434"/>
            <a:ext cx="619812" cy="735951"/>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53" name="Down Arrow 52"/>
          <p:cNvSpPr/>
          <p:nvPr/>
        </p:nvSpPr>
        <p:spPr bwMode="auto">
          <a:xfrm rot="10800000">
            <a:off x="2074001" y="4116890"/>
            <a:ext cx="619812" cy="886457"/>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55" name="Down Arrow 54"/>
          <p:cNvSpPr/>
          <p:nvPr/>
        </p:nvSpPr>
        <p:spPr bwMode="auto">
          <a:xfrm rot="10800000">
            <a:off x="2717817" y="3885047"/>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58" name="Down Arrow 57"/>
          <p:cNvSpPr/>
          <p:nvPr/>
        </p:nvSpPr>
        <p:spPr bwMode="auto">
          <a:xfrm rot="10800000">
            <a:off x="3457313" y="3874257"/>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61" name="Down Arrow 60"/>
          <p:cNvSpPr/>
          <p:nvPr/>
        </p:nvSpPr>
        <p:spPr bwMode="auto">
          <a:xfrm rot="10800000">
            <a:off x="4235327" y="3885045"/>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64" name="Down Arrow 63"/>
          <p:cNvSpPr/>
          <p:nvPr/>
        </p:nvSpPr>
        <p:spPr bwMode="auto">
          <a:xfrm rot="10800000">
            <a:off x="4993447" y="3884669"/>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73" name="TextBox 72"/>
          <p:cNvSpPr txBox="1"/>
          <p:nvPr/>
        </p:nvSpPr>
        <p:spPr>
          <a:xfrm rot="16200000">
            <a:off x="-980192" y="2600802"/>
            <a:ext cx="2662845" cy="369332"/>
          </a:xfrm>
          <a:prstGeom prst="rect">
            <a:avLst/>
          </a:prstGeom>
          <a:noFill/>
        </p:spPr>
        <p:txBody>
          <a:bodyPr wrap="square" rtlCol="0">
            <a:spAutoFit/>
          </a:bodyPr>
          <a:lstStyle/>
          <a:p>
            <a:pPr algn="l"/>
            <a:r>
              <a:rPr lang="en-US" dirty="0">
                <a:solidFill>
                  <a:srgbClr val="008A3E"/>
                </a:solidFill>
                <a:latin typeface="Arial" pitchFamily="34" charset="0"/>
              </a:rPr>
              <a:t>MIPS</a:t>
            </a:r>
            <a:r>
              <a:rPr lang="en-US" dirty="0">
                <a:solidFill>
                  <a:srgbClr val="000000"/>
                </a:solidFill>
                <a:latin typeface="Arial" pitchFamily="34" charset="0"/>
              </a:rPr>
              <a:t>   OR   </a:t>
            </a:r>
            <a:r>
              <a:rPr lang="en-US" dirty="0">
                <a:solidFill>
                  <a:srgbClr val="0070C0"/>
                </a:solidFill>
                <a:latin typeface="Arial" pitchFamily="34" charset="0"/>
              </a:rPr>
              <a:t>APM</a:t>
            </a:r>
          </a:p>
        </p:txBody>
      </p:sp>
      <p:grpSp>
        <p:nvGrpSpPr>
          <p:cNvPr id="5" name="Group 4"/>
          <p:cNvGrpSpPr/>
          <p:nvPr/>
        </p:nvGrpSpPr>
        <p:grpSpPr>
          <a:xfrm>
            <a:off x="630135" y="3427613"/>
            <a:ext cx="5158215" cy="407969"/>
            <a:chOff x="630132" y="3427598"/>
            <a:chExt cx="5158215" cy="407968"/>
          </a:xfrm>
        </p:grpSpPr>
        <p:sp>
          <p:nvSpPr>
            <p:cNvPr id="14" name="TextBox 13"/>
            <p:cNvSpPr txBox="1"/>
            <p:nvPr/>
          </p:nvSpPr>
          <p:spPr>
            <a:xfrm>
              <a:off x="1989213" y="3427598"/>
              <a:ext cx="817105" cy="400110"/>
            </a:xfrm>
            <a:prstGeom prst="rect">
              <a:avLst/>
            </a:prstGeom>
            <a:noFill/>
          </p:spPr>
          <p:txBody>
            <a:bodyPr wrap="square" rtlCol="0">
              <a:spAutoFit/>
            </a:bodyPr>
            <a:lstStyle/>
            <a:p>
              <a:pPr algn="l"/>
              <a:r>
                <a:rPr lang="en-US" sz="2000" dirty="0">
                  <a:solidFill>
                    <a:srgbClr val="000000"/>
                  </a:solidFill>
                  <a:latin typeface="Arial" pitchFamily="34" charset="0"/>
                </a:rPr>
                <a:t>2021</a:t>
              </a:r>
            </a:p>
          </p:txBody>
        </p:sp>
        <p:sp>
          <p:nvSpPr>
            <p:cNvPr id="15" name="TextBox 14"/>
            <p:cNvSpPr txBox="1"/>
            <p:nvPr/>
          </p:nvSpPr>
          <p:spPr>
            <a:xfrm>
              <a:off x="2554019" y="3427598"/>
              <a:ext cx="1005553" cy="400109"/>
            </a:xfrm>
            <a:prstGeom prst="rect">
              <a:avLst/>
            </a:prstGeom>
            <a:noFill/>
          </p:spPr>
          <p:txBody>
            <a:bodyPr wrap="square" rtlCol="0">
              <a:spAutoFit/>
            </a:bodyPr>
            <a:lstStyle/>
            <a:p>
              <a:r>
                <a:rPr lang="en-US" sz="2000" dirty="0">
                  <a:solidFill>
                    <a:srgbClr val="000000"/>
                  </a:solidFill>
                  <a:latin typeface="Arial" pitchFamily="34" charset="0"/>
                </a:rPr>
                <a:t>2022</a:t>
              </a:r>
            </a:p>
          </p:txBody>
        </p:sp>
        <p:sp>
          <p:nvSpPr>
            <p:cNvPr id="18" name="TextBox 17"/>
            <p:cNvSpPr txBox="1"/>
            <p:nvPr/>
          </p:nvSpPr>
          <p:spPr>
            <a:xfrm>
              <a:off x="4028038" y="3427598"/>
              <a:ext cx="1005553" cy="400109"/>
            </a:xfrm>
            <a:prstGeom prst="rect">
              <a:avLst/>
            </a:prstGeom>
            <a:noFill/>
          </p:spPr>
          <p:txBody>
            <a:bodyPr wrap="square" rtlCol="0">
              <a:spAutoFit/>
            </a:bodyPr>
            <a:lstStyle/>
            <a:p>
              <a:r>
                <a:rPr lang="en-US" sz="2000" dirty="0">
                  <a:solidFill>
                    <a:srgbClr val="000000"/>
                  </a:solidFill>
                  <a:latin typeface="Arial" pitchFamily="34" charset="0"/>
                </a:rPr>
                <a:t>2024</a:t>
              </a:r>
            </a:p>
          </p:txBody>
        </p:sp>
        <p:sp>
          <p:nvSpPr>
            <p:cNvPr id="20" name="TextBox 19"/>
            <p:cNvSpPr txBox="1"/>
            <p:nvPr/>
          </p:nvSpPr>
          <p:spPr>
            <a:xfrm>
              <a:off x="4782794" y="3435457"/>
              <a:ext cx="1005553" cy="400109"/>
            </a:xfrm>
            <a:prstGeom prst="rect">
              <a:avLst/>
            </a:prstGeom>
            <a:noFill/>
          </p:spPr>
          <p:txBody>
            <a:bodyPr wrap="square" rtlCol="0">
              <a:spAutoFit/>
            </a:bodyPr>
            <a:lstStyle/>
            <a:p>
              <a:r>
                <a:rPr lang="en-US" sz="2000" dirty="0">
                  <a:solidFill>
                    <a:srgbClr val="000000"/>
                  </a:solidFill>
                  <a:latin typeface="Arial" pitchFamily="34" charset="0"/>
                </a:rPr>
                <a:t>2025</a:t>
              </a:r>
            </a:p>
          </p:txBody>
        </p:sp>
        <p:sp>
          <p:nvSpPr>
            <p:cNvPr id="31" name="TextBox 30"/>
            <p:cNvSpPr txBox="1"/>
            <p:nvPr/>
          </p:nvSpPr>
          <p:spPr>
            <a:xfrm>
              <a:off x="3234815" y="3427598"/>
              <a:ext cx="1005553" cy="400109"/>
            </a:xfrm>
            <a:prstGeom prst="rect">
              <a:avLst/>
            </a:prstGeom>
            <a:noFill/>
          </p:spPr>
          <p:txBody>
            <a:bodyPr wrap="square" rtlCol="0">
              <a:spAutoFit/>
            </a:bodyPr>
            <a:lstStyle/>
            <a:p>
              <a:r>
                <a:rPr lang="en-US" sz="2000" dirty="0">
                  <a:solidFill>
                    <a:srgbClr val="000000"/>
                  </a:solidFill>
                  <a:latin typeface="Arial" pitchFamily="34" charset="0"/>
                </a:rPr>
                <a:t>2023</a:t>
              </a:r>
            </a:p>
          </p:txBody>
        </p:sp>
        <p:sp>
          <p:nvSpPr>
            <p:cNvPr id="45" name="TextBox 44"/>
            <p:cNvSpPr txBox="1"/>
            <p:nvPr/>
          </p:nvSpPr>
          <p:spPr>
            <a:xfrm>
              <a:off x="630132" y="3427598"/>
              <a:ext cx="1005553" cy="400109"/>
            </a:xfrm>
            <a:prstGeom prst="rect">
              <a:avLst/>
            </a:prstGeom>
            <a:noFill/>
          </p:spPr>
          <p:txBody>
            <a:bodyPr wrap="square" rtlCol="0">
              <a:spAutoFit/>
            </a:bodyPr>
            <a:lstStyle/>
            <a:p>
              <a:pPr algn="l"/>
              <a:r>
                <a:rPr lang="en-US" sz="2000" dirty="0">
                  <a:solidFill>
                    <a:srgbClr val="000000"/>
                  </a:solidFill>
                  <a:latin typeface="Arial" pitchFamily="34" charset="0"/>
                </a:rPr>
                <a:t>2019</a:t>
              </a:r>
            </a:p>
          </p:txBody>
        </p:sp>
      </p:grpSp>
      <p:cxnSp>
        <p:nvCxnSpPr>
          <p:cNvPr id="46" name="Straight Connector 45"/>
          <p:cNvCxnSpPr/>
          <p:nvPr/>
        </p:nvCxnSpPr>
        <p:spPr bwMode="auto">
          <a:xfrm flipH="1">
            <a:off x="1043753" y="3004044"/>
            <a:ext cx="3904" cy="423557"/>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49" name="Down Arrow 48"/>
          <p:cNvSpPr/>
          <p:nvPr/>
        </p:nvSpPr>
        <p:spPr bwMode="auto">
          <a:xfrm rot="10800000">
            <a:off x="697398" y="4521091"/>
            <a:ext cx="619812" cy="491079"/>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grpSp>
        <p:nvGrpSpPr>
          <p:cNvPr id="6" name="Group 5"/>
          <p:cNvGrpSpPr/>
          <p:nvPr/>
        </p:nvGrpSpPr>
        <p:grpSpPr>
          <a:xfrm>
            <a:off x="747041" y="4984607"/>
            <a:ext cx="5159811" cy="444878"/>
            <a:chOff x="747034" y="4984614"/>
            <a:chExt cx="5159811" cy="444878"/>
          </a:xfrm>
        </p:grpSpPr>
        <p:sp>
          <p:nvSpPr>
            <p:cNvPr id="39" name="TextBox 38"/>
            <p:cNvSpPr txBox="1"/>
            <p:nvPr/>
          </p:nvSpPr>
          <p:spPr>
            <a:xfrm>
              <a:off x="747034" y="5029382"/>
              <a:ext cx="890759" cy="400110"/>
            </a:xfrm>
            <a:prstGeom prst="rect">
              <a:avLst/>
            </a:prstGeom>
            <a:noFill/>
          </p:spPr>
          <p:txBody>
            <a:bodyPr wrap="square" rtlCol="0">
              <a:spAutoFit/>
            </a:bodyPr>
            <a:lstStyle/>
            <a:p>
              <a:pPr algn="l"/>
              <a:r>
                <a:rPr lang="en-US" sz="2000" dirty="0">
                  <a:solidFill>
                    <a:srgbClr val="000000"/>
                  </a:solidFill>
                  <a:latin typeface="Arial" pitchFamily="34" charset="0"/>
                </a:rPr>
                <a:t>±4%</a:t>
              </a:r>
            </a:p>
          </p:txBody>
        </p:sp>
        <p:sp>
          <p:nvSpPr>
            <p:cNvPr id="40" name="TextBox 39"/>
            <p:cNvSpPr txBox="1"/>
            <p:nvPr/>
          </p:nvSpPr>
          <p:spPr>
            <a:xfrm>
              <a:off x="1349761" y="5021885"/>
              <a:ext cx="890759" cy="400110"/>
            </a:xfrm>
            <a:prstGeom prst="rect">
              <a:avLst/>
            </a:prstGeom>
            <a:noFill/>
          </p:spPr>
          <p:txBody>
            <a:bodyPr wrap="square" rtlCol="0">
              <a:spAutoFit/>
            </a:bodyPr>
            <a:lstStyle/>
            <a:p>
              <a:pPr algn="l"/>
              <a:r>
                <a:rPr lang="en-US" sz="2000" dirty="0">
                  <a:solidFill>
                    <a:srgbClr val="000000"/>
                  </a:solidFill>
                  <a:latin typeface="Arial" pitchFamily="34" charset="0"/>
                </a:rPr>
                <a:t>±5%</a:t>
              </a:r>
            </a:p>
          </p:txBody>
        </p:sp>
        <p:sp>
          <p:nvSpPr>
            <p:cNvPr id="41" name="TextBox 40"/>
            <p:cNvSpPr txBox="1"/>
            <p:nvPr/>
          </p:nvSpPr>
          <p:spPr>
            <a:xfrm>
              <a:off x="2081163" y="5004994"/>
              <a:ext cx="890759" cy="400110"/>
            </a:xfrm>
            <a:prstGeom prst="rect">
              <a:avLst/>
            </a:prstGeom>
            <a:noFill/>
          </p:spPr>
          <p:txBody>
            <a:bodyPr wrap="square" rtlCol="0">
              <a:spAutoFit/>
            </a:bodyPr>
            <a:lstStyle/>
            <a:p>
              <a:pPr algn="l"/>
              <a:r>
                <a:rPr lang="en-US" sz="2000" dirty="0">
                  <a:solidFill>
                    <a:srgbClr val="000000"/>
                  </a:solidFill>
                  <a:latin typeface="Arial" pitchFamily="34" charset="0"/>
                </a:rPr>
                <a:t>±7%</a:t>
              </a:r>
            </a:p>
          </p:txBody>
        </p:sp>
        <p:sp>
          <p:nvSpPr>
            <p:cNvPr id="57" name="TextBox 56"/>
            <p:cNvSpPr txBox="1"/>
            <p:nvPr/>
          </p:nvSpPr>
          <p:spPr>
            <a:xfrm>
              <a:off x="2732463" y="5004994"/>
              <a:ext cx="890759" cy="400110"/>
            </a:xfrm>
            <a:prstGeom prst="rect">
              <a:avLst/>
            </a:prstGeom>
            <a:noFill/>
          </p:spPr>
          <p:txBody>
            <a:bodyPr wrap="square" rtlCol="0">
              <a:spAutoFit/>
            </a:bodyPr>
            <a:lstStyle/>
            <a:p>
              <a:pPr algn="l"/>
              <a:r>
                <a:rPr lang="en-US" sz="2000" dirty="0">
                  <a:solidFill>
                    <a:srgbClr val="000000"/>
                  </a:solidFill>
                  <a:latin typeface="Arial" pitchFamily="34" charset="0"/>
                </a:rPr>
                <a:t>±9%</a:t>
              </a:r>
            </a:p>
          </p:txBody>
        </p:sp>
        <p:sp>
          <p:nvSpPr>
            <p:cNvPr id="60" name="TextBox 59"/>
            <p:cNvSpPr txBox="1"/>
            <p:nvPr/>
          </p:nvSpPr>
          <p:spPr>
            <a:xfrm>
              <a:off x="4233008" y="4984614"/>
              <a:ext cx="890759" cy="400110"/>
            </a:xfrm>
            <a:prstGeom prst="rect">
              <a:avLst/>
            </a:prstGeom>
            <a:noFill/>
          </p:spPr>
          <p:txBody>
            <a:bodyPr wrap="square" rtlCol="0">
              <a:spAutoFit/>
            </a:bodyPr>
            <a:lstStyle/>
            <a:p>
              <a:pPr algn="l"/>
              <a:r>
                <a:rPr lang="en-US" sz="2000" dirty="0">
                  <a:solidFill>
                    <a:srgbClr val="000000"/>
                  </a:solidFill>
                  <a:latin typeface="Arial" pitchFamily="34" charset="0"/>
                </a:rPr>
                <a:t>±9%</a:t>
              </a:r>
            </a:p>
          </p:txBody>
        </p:sp>
        <p:sp>
          <p:nvSpPr>
            <p:cNvPr id="63" name="TextBox 62"/>
            <p:cNvSpPr txBox="1"/>
            <p:nvPr/>
          </p:nvSpPr>
          <p:spPr>
            <a:xfrm>
              <a:off x="5016086" y="4984614"/>
              <a:ext cx="890759" cy="400110"/>
            </a:xfrm>
            <a:prstGeom prst="rect">
              <a:avLst/>
            </a:prstGeom>
            <a:noFill/>
          </p:spPr>
          <p:txBody>
            <a:bodyPr wrap="square" rtlCol="0">
              <a:spAutoFit/>
            </a:bodyPr>
            <a:lstStyle/>
            <a:p>
              <a:pPr algn="l"/>
              <a:r>
                <a:rPr lang="en-US" sz="2000" dirty="0">
                  <a:solidFill>
                    <a:srgbClr val="000000"/>
                  </a:solidFill>
                  <a:latin typeface="Arial" pitchFamily="34" charset="0"/>
                </a:rPr>
                <a:t>±9%</a:t>
              </a:r>
            </a:p>
          </p:txBody>
        </p:sp>
        <p:sp>
          <p:nvSpPr>
            <p:cNvPr id="50" name="TextBox 49"/>
            <p:cNvSpPr txBox="1"/>
            <p:nvPr/>
          </p:nvSpPr>
          <p:spPr>
            <a:xfrm>
              <a:off x="3468301" y="4990505"/>
              <a:ext cx="890759" cy="400110"/>
            </a:xfrm>
            <a:prstGeom prst="rect">
              <a:avLst/>
            </a:prstGeom>
            <a:noFill/>
          </p:spPr>
          <p:txBody>
            <a:bodyPr wrap="square" rtlCol="0">
              <a:spAutoFit/>
            </a:bodyPr>
            <a:lstStyle/>
            <a:p>
              <a:pPr algn="l"/>
              <a:r>
                <a:rPr lang="en-US" sz="2000" dirty="0">
                  <a:solidFill>
                    <a:srgbClr val="000000"/>
                  </a:solidFill>
                  <a:latin typeface="Arial" pitchFamily="34" charset="0"/>
                </a:rPr>
                <a:t>±9%</a:t>
              </a:r>
            </a:p>
          </p:txBody>
        </p:sp>
      </p:grpSp>
      <p:grpSp>
        <p:nvGrpSpPr>
          <p:cNvPr id="7" name="Group 6"/>
          <p:cNvGrpSpPr/>
          <p:nvPr/>
        </p:nvGrpSpPr>
        <p:grpSpPr>
          <a:xfrm>
            <a:off x="721885" y="5381524"/>
            <a:ext cx="4891377" cy="1129231"/>
            <a:chOff x="-240301" y="5438750"/>
            <a:chExt cx="4891376" cy="1129231"/>
          </a:xfrm>
        </p:grpSpPr>
        <p:sp>
          <p:nvSpPr>
            <p:cNvPr id="52" name="Down Arrow 51"/>
            <p:cNvSpPr/>
            <p:nvPr/>
          </p:nvSpPr>
          <p:spPr bwMode="auto">
            <a:xfrm rot="10800000" flipV="1">
              <a:off x="387583" y="5486716"/>
              <a:ext cx="619812" cy="735950"/>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66" name="Down Arrow 65"/>
            <p:cNvSpPr/>
            <p:nvPr/>
          </p:nvSpPr>
          <p:spPr bwMode="auto">
            <a:xfrm rot="10800000" flipV="1">
              <a:off x="1134307" y="5486716"/>
              <a:ext cx="619812" cy="886457"/>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67" name="Down Arrow 66"/>
            <p:cNvSpPr/>
            <p:nvPr/>
          </p:nvSpPr>
          <p:spPr bwMode="auto">
            <a:xfrm rot="10800000" flipV="1">
              <a:off x="1765422" y="5462328"/>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68" name="Down Arrow 67"/>
            <p:cNvSpPr/>
            <p:nvPr/>
          </p:nvSpPr>
          <p:spPr bwMode="auto">
            <a:xfrm rot="10800000" flipV="1">
              <a:off x="2523447" y="5447838"/>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69" name="Down Arrow 68"/>
            <p:cNvSpPr/>
            <p:nvPr/>
          </p:nvSpPr>
          <p:spPr bwMode="auto">
            <a:xfrm rot="10800000" flipV="1">
              <a:off x="3293535" y="5438750"/>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70" name="Down Arrow 69"/>
            <p:cNvSpPr/>
            <p:nvPr/>
          </p:nvSpPr>
          <p:spPr bwMode="auto">
            <a:xfrm rot="10800000" flipV="1">
              <a:off x="4031263" y="5438750"/>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71" name="Down Arrow 70"/>
            <p:cNvSpPr/>
            <p:nvPr/>
          </p:nvSpPr>
          <p:spPr bwMode="auto">
            <a:xfrm rot="10800000" flipV="1">
              <a:off x="-240301" y="5522325"/>
              <a:ext cx="619812" cy="491079"/>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l"/>
              <a:endParaRPr lang="en-US" sz="1600">
                <a:solidFill>
                  <a:srgbClr val="000000"/>
                </a:solidFill>
              </a:endParaRPr>
            </a:p>
          </p:txBody>
        </p:sp>
      </p:grpSp>
      <p:cxnSp>
        <p:nvCxnSpPr>
          <p:cNvPr id="56" name="Straight Connector 55"/>
          <p:cNvCxnSpPr/>
          <p:nvPr/>
        </p:nvCxnSpPr>
        <p:spPr bwMode="auto">
          <a:xfrm flipH="1">
            <a:off x="3056458" y="3036184"/>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flipH="1">
            <a:off x="3762429" y="3036184"/>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H="1">
            <a:off x="2395709" y="3037597"/>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4523946" y="3037310"/>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flipH="1">
            <a:off x="5268494" y="3036184"/>
            <a:ext cx="9579" cy="41174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6057437" y="2610632"/>
            <a:ext cx="9253" cy="836181"/>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75" name="Down Arrow 74"/>
          <p:cNvSpPr/>
          <p:nvPr/>
        </p:nvSpPr>
        <p:spPr bwMode="auto">
          <a:xfrm rot="10800000">
            <a:off x="5747530" y="3884669"/>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600">
              <a:solidFill>
                <a:srgbClr val="000000"/>
              </a:solidFill>
            </a:endParaRPr>
          </a:p>
        </p:txBody>
      </p:sp>
      <p:sp>
        <p:nvSpPr>
          <p:cNvPr id="76" name="TextBox 75"/>
          <p:cNvSpPr txBox="1"/>
          <p:nvPr/>
        </p:nvSpPr>
        <p:spPr>
          <a:xfrm>
            <a:off x="5780799" y="4970688"/>
            <a:ext cx="890759" cy="400110"/>
          </a:xfrm>
          <a:prstGeom prst="rect">
            <a:avLst/>
          </a:prstGeom>
          <a:noFill/>
        </p:spPr>
        <p:txBody>
          <a:bodyPr wrap="square" rtlCol="0">
            <a:spAutoFit/>
          </a:bodyPr>
          <a:lstStyle/>
          <a:p>
            <a:pPr algn="l"/>
            <a:r>
              <a:rPr lang="en-US" sz="2000" dirty="0">
                <a:solidFill>
                  <a:srgbClr val="000000"/>
                </a:solidFill>
                <a:latin typeface="Arial" pitchFamily="34" charset="0"/>
              </a:rPr>
              <a:t>±9%</a:t>
            </a:r>
          </a:p>
        </p:txBody>
      </p:sp>
      <p:sp>
        <p:nvSpPr>
          <p:cNvPr id="77" name="Down Arrow 76"/>
          <p:cNvSpPr/>
          <p:nvPr/>
        </p:nvSpPr>
        <p:spPr bwMode="auto">
          <a:xfrm rot="10800000" flipV="1">
            <a:off x="5774211" y="5379011"/>
            <a:ext cx="619812" cy="1105653"/>
          </a:xfrm>
          <a:prstGeom prst="downArrow">
            <a:avLst/>
          </a:prstGeom>
          <a:solidFill>
            <a:srgbClr val="00B050">
              <a:alpha val="50000"/>
            </a:srgbClr>
          </a:solidFill>
          <a:ln w="44450"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l"/>
            <a:endParaRPr lang="en-US" sz="1600">
              <a:solidFill>
                <a:srgbClr val="000000"/>
              </a:solidFill>
            </a:endParaRPr>
          </a:p>
        </p:txBody>
      </p:sp>
    </p:spTree>
    <p:extLst>
      <p:ext uri="{BB962C8B-B14F-4D97-AF65-F5344CB8AC3E}">
        <p14:creationId xmlns:p14="http://schemas.microsoft.com/office/powerpoint/2010/main" val="41510371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14400"/>
          </a:xfrm>
        </p:spPr>
        <p:txBody>
          <a:bodyPr/>
          <a:lstStyle/>
          <a:p>
            <a:pPr algn="ctr"/>
            <a:r>
              <a:rPr lang="en-US" sz="3200" b="1" i="1" dirty="0" smtClean="0"/>
              <a:t>Merit-based Incentive Payment System</a:t>
            </a:r>
            <a:endParaRPr lang="en-US" sz="3200" b="1" i="1" dirty="0"/>
          </a:p>
        </p:txBody>
      </p:sp>
      <p:graphicFrame>
        <p:nvGraphicFramePr>
          <p:cNvPr id="4" name="Table 3"/>
          <p:cNvGraphicFramePr>
            <a:graphicFrameLocks noGrp="1"/>
          </p:cNvGraphicFramePr>
          <p:nvPr>
            <p:extLst>
              <p:ext uri="{D42A27DB-BD31-4B8C-83A1-F6EECF244321}">
                <p14:modId xmlns:p14="http://schemas.microsoft.com/office/powerpoint/2010/main" val="4169428975"/>
              </p:ext>
            </p:extLst>
          </p:nvPr>
        </p:nvGraphicFramePr>
        <p:xfrm>
          <a:off x="1019299" y="1600200"/>
          <a:ext cx="7696200" cy="3848116"/>
        </p:xfrm>
        <a:graphic>
          <a:graphicData uri="http://schemas.openxmlformats.org/drawingml/2006/table">
            <a:tbl>
              <a:tblPr firstRow="1" bandRow="1">
                <a:tableStyleId>{10A1B5D5-9B99-4C35-A422-299274C87663}</a:tableStyleId>
              </a:tblPr>
              <a:tblGrid>
                <a:gridCol w="3429000"/>
                <a:gridCol w="1295400"/>
                <a:gridCol w="1219200"/>
                <a:gridCol w="1752600"/>
              </a:tblGrid>
              <a:tr h="457200">
                <a:tc>
                  <a:txBody>
                    <a:bodyPr/>
                    <a:lstStyle/>
                    <a:p>
                      <a:r>
                        <a:rPr lang="en-US" dirty="0" smtClean="0"/>
                        <a:t>Category</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CY 2019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CY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CY 2021 and beyond</a:t>
                      </a:r>
                      <a:endParaRPr lang="en-US" dirty="0"/>
                    </a:p>
                  </a:txBody>
                  <a:tcPr>
                    <a:lnL w="12700" cap="flat" cmpd="sng" algn="ctr">
                      <a:solidFill>
                        <a:schemeClr val="tx1"/>
                      </a:solidFill>
                      <a:prstDash val="solid"/>
                      <a:round/>
                      <a:headEnd type="none" w="med" len="med"/>
                      <a:tailEnd type="none" w="med" len="med"/>
                    </a:lnL>
                  </a:tcPr>
                </a:tc>
              </a:tr>
              <a:tr h="571516">
                <a:tc>
                  <a:txBody>
                    <a:bodyPr/>
                    <a:lstStyle/>
                    <a:p>
                      <a:r>
                        <a:rPr lang="en-US" sz="2400" dirty="0" smtClean="0"/>
                        <a:t>Quality</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baseline="0" dirty="0" smtClean="0"/>
                        <a:t>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aseline="0" dirty="0" smtClean="0"/>
                        <a:t>45 %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30%</a:t>
                      </a:r>
                      <a:endParaRPr lang="en-US" sz="2400" dirty="0"/>
                    </a:p>
                  </a:txBody>
                  <a:tcPr>
                    <a:lnL w="12700" cap="flat" cmpd="sng" algn="ctr">
                      <a:solidFill>
                        <a:schemeClr val="tx1"/>
                      </a:solidFill>
                      <a:prstDash val="solid"/>
                      <a:round/>
                      <a:headEnd type="none" w="med" len="med"/>
                      <a:tailEnd type="none" w="med" len="med"/>
                    </a:lnL>
                  </a:tcPr>
                </a:tc>
              </a:tr>
              <a:tr h="533400">
                <a:tc>
                  <a:txBody>
                    <a:bodyPr/>
                    <a:lstStyle/>
                    <a:p>
                      <a:r>
                        <a:rPr lang="en-US" sz="2400" dirty="0" smtClean="0"/>
                        <a:t>Resource Use</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15</a:t>
                      </a:r>
                      <a:r>
                        <a:rPr lang="en-US" sz="2400" baseline="0" dirty="0" smtClean="0"/>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30%</a:t>
                      </a:r>
                      <a:endParaRPr lang="en-US" sz="2400" dirty="0"/>
                    </a:p>
                  </a:txBody>
                  <a:tcPr>
                    <a:lnL w="12700" cap="flat" cmpd="sng" algn="ctr">
                      <a:solidFill>
                        <a:schemeClr val="tx1"/>
                      </a:solidFill>
                      <a:prstDash val="solid"/>
                      <a:round/>
                      <a:headEnd type="none" w="med" len="med"/>
                      <a:tailEnd type="none" w="med" len="med"/>
                    </a:lnL>
                  </a:tcPr>
                </a:tc>
              </a:tr>
              <a:tr h="914400">
                <a:tc>
                  <a:txBody>
                    <a:bodyPr/>
                    <a:lstStyle/>
                    <a:p>
                      <a:r>
                        <a:rPr lang="en-US" sz="2400" dirty="0" smtClean="0"/>
                        <a:t>Clinical Practice Improvement</a:t>
                      </a:r>
                      <a:r>
                        <a:rPr lang="en-US" sz="2400" baseline="0" dirty="0" smtClean="0"/>
                        <a:t> Activities</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15 %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15 %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15 %</a:t>
                      </a:r>
                    </a:p>
                    <a:p>
                      <a:pPr algn="ctr"/>
                      <a:endParaRPr lang="en-US" sz="2400" dirty="0"/>
                    </a:p>
                  </a:txBody>
                  <a:tcPr>
                    <a:lnL w="12700" cap="flat" cmpd="sng" algn="ctr">
                      <a:solidFill>
                        <a:schemeClr val="tx1"/>
                      </a:solidFill>
                      <a:prstDash val="solid"/>
                      <a:round/>
                      <a:headEnd type="none" w="med" len="med"/>
                      <a:tailEnd type="none" w="med" len="med"/>
                    </a:lnL>
                  </a:tcPr>
                </a:tc>
              </a:tr>
              <a:tr h="571483">
                <a:tc>
                  <a:txBody>
                    <a:bodyPr/>
                    <a:lstStyle/>
                    <a:p>
                      <a:r>
                        <a:rPr lang="en-US" sz="2400" dirty="0" smtClean="0"/>
                        <a:t>Advancing</a:t>
                      </a:r>
                      <a:r>
                        <a:rPr lang="en-US" sz="2400" baseline="0" dirty="0" smtClean="0"/>
                        <a:t> Care Information (i.e., Meaningful Use)</a:t>
                      </a:r>
                      <a:endParaRPr lang="en-US" sz="2400" dirty="0"/>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t>25 %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25 %</a:t>
                      </a:r>
                    </a:p>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25 %</a:t>
                      </a:r>
                    </a:p>
                    <a:p>
                      <a:pPr algn="ctr"/>
                      <a:endParaRPr lang="en-US" sz="2400" dirty="0"/>
                    </a:p>
                  </a:txBody>
                  <a:tcPr>
                    <a:lnL w="12700" cap="flat" cmpd="sng" algn="ctr">
                      <a:solidFill>
                        <a:schemeClr val="tx1"/>
                      </a:solidFill>
                      <a:prstDash val="solid"/>
                      <a:round/>
                      <a:headEnd type="none" w="med" len="med"/>
                      <a:tailEnd type="none" w="med" len="med"/>
                    </a:lnL>
                  </a:tcPr>
                </a:tc>
              </a:tr>
            </a:tbl>
          </a:graphicData>
        </a:graphic>
      </p:graphicFrame>
      <p:sp>
        <p:nvSpPr>
          <p:cNvPr id="5" name="TextBox 4"/>
          <p:cNvSpPr txBox="1"/>
          <p:nvPr/>
        </p:nvSpPr>
        <p:spPr>
          <a:xfrm>
            <a:off x="838200" y="5638800"/>
            <a:ext cx="6781800" cy="1015663"/>
          </a:xfrm>
          <a:prstGeom prst="rect">
            <a:avLst/>
          </a:prstGeom>
          <a:noFill/>
        </p:spPr>
        <p:txBody>
          <a:bodyPr wrap="square" rtlCol="0">
            <a:spAutoFit/>
          </a:bodyPr>
          <a:lstStyle/>
          <a:p>
            <a:pPr marL="285750" indent="-285750">
              <a:buFont typeface="Arial" panose="020B0604020202020204" pitchFamily="34" charset="0"/>
              <a:buChar char="•"/>
            </a:pPr>
            <a:r>
              <a:rPr lang="en-US" sz="2000" b="0" dirty="0" smtClean="0"/>
              <a:t>Proposed weights reflect MACRA requirements</a:t>
            </a:r>
            <a:endParaRPr lang="en-US" sz="2000" b="0" dirty="0"/>
          </a:p>
          <a:p>
            <a:pPr marL="285750" indent="-285750">
              <a:buFont typeface="Arial" panose="020B0604020202020204" pitchFamily="34" charset="0"/>
              <a:buChar char="•"/>
            </a:pPr>
            <a:r>
              <a:rPr lang="en-US" sz="2000" b="0" dirty="0" smtClean="0"/>
              <a:t>Scores of “zero” for measures/categories where data not reported</a:t>
            </a:r>
            <a:endParaRPr lang="en-US" sz="2000" b="0" dirty="0"/>
          </a:p>
        </p:txBody>
      </p:sp>
      <p:sp>
        <p:nvSpPr>
          <p:cNvPr id="7" name="TextBox 6"/>
          <p:cNvSpPr txBox="1"/>
          <p:nvPr/>
        </p:nvSpPr>
        <p:spPr>
          <a:xfrm>
            <a:off x="1971799" y="1007905"/>
            <a:ext cx="5791200" cy="461665"/>
          </a:xfrm>
          <a:prstGeom prst="rect">
            <a:avLst/>
          </a:prstGeom>
          <a:noFill/>
        </p:spPr>
        <p:txBody>
          <a:bodyPr wrap="square" rtlCol="0">
            <a:spAutoFit/>
          </a:bodyPr>
          <a:lstStyle/>
          <a:p>
            <a:pPr algn="ctr"/>
            <a:r>
              <a:rPr lang="en-US" sz="2400" i="1" dirty="0" smtClean="0">
                <a:solidFill>
                  <a:srgbClr val="C00000"/>
                </a:solidFill>
              </a:rPr>
              <a:t>MIPS = Default Payment System</a:t>
            </a:r>
            <a:endParaRPr lang="en-US" sz="2400" i="1" dirty="0">
              <a:solidFill>
                <a:srgbClr val="C00000"/>
              </a:solidFill>
            </a:endParaRPr>
          </a:p>
        </p:txBody>
      </p:sp>
    </p:spTree>
    <p:extLst>
      <p:ext uri="{BB962C8B-B14F-4D97-AF65-F5344CB8AC3E}">
        <p14:creationId xmlns:p14="http://schemas.microsoft.com/office/powerpoint/2010/main" val="2687762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lvl="0" algn="ctr" eaLnBrk="1" hangingPunct="1"/>
            <a:r>
              <a:rPr lang="en-US" altLang="en-US" sz="3600" b="1" i="1" kern="1200" dirty="0" smtClean="0">
                <a:solidFill>
                  <a:srgbClr val="FFFFFF"/>
                </a:solidFill>
                <a:latin typeface="Arial" pitchFamily="34" charset="0"/>
                <a:ea typeface="+mn-ea"/>
                <a:cs typeface="Arial" charset="0"/>
              </a:rPr>
              <a:t>MIPS: Eligibility</a:t>
            </a:r>
            <a:endParaRPr lang="en-US" sz="2800" dirty="0"/>
          </a:p>
        </p:txBody>
      </p:sp>
      <p:sp>
        <p:nvSpPr>
          <p:cNvPr id="3" name="Content Placeholder 2"/>
          <p:cNvSpPr>
            <a:spLocks noGrp="1"/>
          </p:cNvSpPr>
          <p:nvPr>
            <p:ph idx="1"/>
          </p:nvPr>
        </p:nvSpPr>
        <p:spPr>
          <a:xfrm>
            <a:off x="990600" y="1066800"/>
            <a:ext cx="5392284" cy="4278313"/>
          </a:xfrm>
        </p:spPr>
        <p:txBody>
          <a:bodyPr/>
          <a:lstStyle/>
          <a:p>
            <a:pPr>
              <a:spcBef>
                <a:spcPts val="1200"/>
              </a:spcBef>
            </a:pPr>
            <a:r>
              <a:rPr lang="en-US" dirty="0" smtClean="0">
                <a:solidFill>
                  <a:schemeClr val="tx1"/>
                </a:solidFill>
              </a:rPr>
              <a:t>Applicable to physicians, PAs, NPs, CNSs and CRNAs beginning in 2019</a:t>
            </a:r>
          </a:p>
          <a:p>
            <a:pPr lvl="1">
              <a:spcBef>
                <a:spcPts val="1200"/>
              </a:spcBef>
            </a:pPr>
            <a:r>
              <a:rPr lang="en-US" dirty="0" smtClean="0">
                <a:solidFill>
                  <a:schemeClr val="tx1"/>
                </a:solidFill>
              </a:rPr>
              <a:t>Others can be added in 2021</a:t>
            </a:r>
          </a:p>
          <a:p>
            <a:pPr>
              <a:spcBef>
                <a:spcPts val="1200"/>
              </a:spcBef>
            </a:pPr>
            <a:r>
              <a:rPr lang="en-US" dirty="0" smtClean="0">
                <a:solidFill>
                  <a:schemeClr val="tx1"/>
                </a:solidFill>
              </a:rPr>
              <a:t>Can participate as individual clinicians or groups</a:t>
            </a:r>
          </a:p>
          <a:p>
            <a:pPr>
              <a:spcBef>
                <a:spcPts val="1200"/>
              </a:spcBef>
            </a:pPr>
            <a:r>
              <a:rPr lang="en-US" dirty="0" smtClean="0">
                <a:solidFill>
                  <a:schemeClr val="tx1"/>
                </a:solidFill>
              </a:rPr>
              <a:t>Exemptions for:</a:t>
            </a:r>
          </a:p>
          <a:p>
            <a:pPr lvl="1">
              <a:spcBef>
                <a:spcPts val="1200"/>
              </a:spcBef>
            </a:pPr>
            <a:r>
              <a:rPr lang="en-US" dirty="0" smtClean="0">
                <a:solidFill>
                  <a:schemeClr val="tx1"/>
                </a:solidFill>
              </a:rPr>
              <a:t>Certain participants in alternative payment models</a:t>
            </a:r>
          </a:p>
          <a:p>
            <a:pPr lvl="1">
              <a:spcBef>
                <a:spcPts val="1200"/>
              </a:spcBef>
            </a:pPr>
            <a:r>
              <a:rPr lang="en-US" dirty="0">
                <a:solidFill>
                  <a:schemeClr val="tx1"/>
                </a:solidFill>
              </a:rPr>
              <a:t>Physicians in first year of Medicare</a:t>
            </a:r>
          </a:p>
          <a:p>
            <a:pPr lvl="1">
              <a:spcBef>
                <a:spcPts val="1200"/>
              </a:spcBef>
            </a:pPr>
            <a:r>
              <a:rPr lang="en-US" dirty="0" smtClean="0">
                <a:solidFill>
                  <a:schemeClr val="tx1"/>
                </a:solidFill>
              </a:rPr>
              <a:t>Clinicians below CMS-defined low </a:t>
            </a:r>
            <a:r>
              <a:rPr lang="en-US" dirty="0">
                <a:solidFill>
                  <a:schemeClr val="tx1"/>
                </a:solidFill>
              </a:rPr>
              <a:t>volume threshold</a:t>
            </a:r>
          </a:p>
          <a:p>
            <a:pPr lvl="2">
              <a:spcBef>
                <a:spcPts val="1200"/>
              </a:spcBef>
            </a:pPr>
            <a:r>
              <a:rPr lang="en-US" dirty="0">
                <a:solidFill>
                  <a:schemeClr val="tx1"/>
                </a:solidFill>
              </a:rPr>
              <a:t>Proposed as Medicare charges under $10K AND fewer than 100 Medicare patients during performance period</a:t>
            </a:r>
          </a:p>
        </p:txBody>
      </p:sp>
      <p:pic>
        <p:nvPicPr>
          <p:cNvPr id="7" name="Picture 7" descr="http://www.physynergy.com/Portals/100606/images/Anesthesia%20Care%20Tea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884" y="2291556"/>
            <a:ext cx="275616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506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MIPS: Applicability to Rural Providers </a:t>
            </a:r>
            <a:endParaRPr lang="en-US" b="1" i="1" dirty="0"/>
          </a:p>
        </p:txBody>
      </p:sp>
      <p:sp>
        <p:nvSpPr>
          <p:cNvPr id="3" name="Content Placeholder 2"/>
          <p:cNvSpPr>
            <a:spLocks noGrp="1"/>
          </p:cNvSpPr>
          <p:nvPr>
            <p:ph idx="1"/>
          </p:nvPr>
        </p:nvSpPr>
        <p:spPr/>
        <p:txBody>
          <a:bodyPr/>
          <a:lstStyle/>
          <a:p>
            <a:r>
              <a:rPr lang="en-US" dirty="0" smtClean="0">
                <a:solidFill>
                  <a:schemeClr val="tx1"/>
                </a:solidFill>
              </a:rPr>
              <a:t>Critical Access Hospitals (CAHs)</a:t>
            </a:r>
          </a:p>
          <a:p>
            <a:pPr lvl="1"/>
            <a:r>
              <a:rPr lang="en-US" dirty="0" smtClean="0">
                <a:solidFill>
                  <a:schemeClr val="tx1"/>
                </a:solidFill>
              </a:rPr>
              <a:t>MIPS </a:t>
            </a:r>
            <a:r>
              <a:rPr lang="en-US" b="1" u="sng" dirty="0" smtClean="0">
                <a:solidFill>
                  <a:schemeClr val="tx1"/>
                </a:solidFill>
              </a:rPr>
              <a:t>would apply</a:t>
            </a:r>
            <a:r>
              <a:rPr lang="en-US" dirty="0" smtClean="0">
                <a:solidFill>
                  <a:schemeClr val="tx1"/>
                </a:solidFill>
              </a:rPr>
              <a:t> to CAHs billing under Method II whose clinicians have reassigned their billing rights to the CAH</a:t>
            </a:r>
            <a:endParaRPr lang="en-US" dirty="0">
              <a:solidFill>
                <a:schemeClr val="tx1"/>
              </a:solidFill>
            </a:endParaRPr>
          </a:p>
          <a:p>
            <a:pPr lvl="2"/>
            <a:r>
              <a:rPr lang="en-US" dirty="0" smtClean="0">
                <a:solidFill>
                  <a:schemeClr val="tx1"/>
                </a:solidFill>
              </a:rPr>
              <a:t>Payment adjustment apply to professional services</a:t>
            </a:r>
          </a:p>
          <a:p>
            <a:pPr lvl="2"/>
            <a:endParaRPr lang="en-US" dirty="0">
              <a:solidFill>
                <a:schemeClr val="tx1"/>
              </a:solidFill>
            </a:endParaRPr>
          </a:p>
          <a:p>
            <a:r>
              <a:rPr lang="en-US" dirty="0" smtClean="0">
                <a:solidFill>
                  <a:schemeClr val="tx1"/>
                </a:solidFill>
              </a:rPr>
              <a:t>Federally Qualified Health Centers / Rural Health Clinics</a:t>
            </a:r>
          </a:p>
          <a:p>
            <a:pPr lvl="1"/>
            <a:r>
              <a:rPr lang="en-US" dirty="0" smtClean="0">
                <a:solidFill>
                  <a:schemeClr val="tx1"/>
                </a:solidFill>
              </a:rPr>
              <a:t>MIPS </a:t>
            </a:r>
            <a:r>
              <a:rPr lang="en-US" b="1" u="sng" dirty="0" smtClean="0">
                <a:solidFill>
                  <a:schemeClr val="tx1"/>
                </a:solidFill>
              </a:rPr>
              <a:t>does not apply</a:t>
            </a:r>
            <a:r>
              <a:rPr lang="en-US" b="1" dirty="0" smtClean="0">
                <a:solidFill>
                  <a:schemeClr val="tx1"/>
                </a:solidFill>
              </a:rPr>
              <a:t> </a:t>
            </a:r>
            <a:r>
              <a:rPr lang="en-US" dirty="0" smtClean="0">
                <a:solidFill>
                  <a:schemeClr val="tx1"/>
                </a:solidFill>
              </a:rPr>
              <a:t>to FQHC/RHCs, or to clinicians billing under the payment systems for FQHCs / RHCs</a:t>
            </a:r>
          </a:p>
          <a:p>
            <a:pPr lvl="1"/>
            <a:r>
              <a:rPr lang="en-US" dirty="0" smtClean="0">
                <a:solidFill>
                  <a:schemeClr val="tx1"/>
                </a:solidFill>
              </a:rPr>
              <a:t>However, MIPS </a:t>
            </a:r>
            <a:r>
              <a:rPr lang="en-US" b="1" u="sng" dirty="0" smtClean="0">
                <a:solidFill>
                  <a:schemeClr val="tx1"/>
                </a:solidFill>
              </a:rPr>
              <a:t>would apply</a:t>
            </a:r>
            <a:r>
              <a:rPr lang="en-US" u="sng" dirty="0" smtClean="0">
                <a:solidFill>
                  <a:schemeClr val="tx1"/>
                </a:solidFill>
              </a:rPr>
              <a:t> </a:t>
            </a:r>
            <a:r>
              <a:rPr lang="en-US" dirty="0" smtClean="0">
                <a:solidFill>
                  <a:schemeClr val="tx1"/>
                </a:solidFill>
              </a:rPr>
              <a:t>to clinicians that bill services under the fee schedule (even if they practice in an RHC/FQHC) (e.g., moonlighting, private practice)</a:t>
            </a:r>
            <a:endParaRPr lang="en-US" u="sng" dirty="0" smtClean="0">
              <a:solidFill>
                <a:schemeClr val="tx1"/>
              </a:solidFill>
            </a:endParaRPr>
          </a:p>
        </p:txBody>
      </p:sp>
      <p:pic>
        <p:nvPicPr>
          <p:cNvPr id="4" name="Picture 2" descr="http://wwwdotcokergroupreportdotcom.files.wordpress.com/2014/02/cokerit_ruralhlthphoto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133" y="5497513"/>
            <a:ext cx="3515533" cy="117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227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MIPS: Data Reporting Mechanisms</a:t>
            </a:r>
            <a:endParaRPr lang="en-US" b="1" i="1" dirty="0"/>
          </a:p>
        </p:txBody>
      </p:sp>
      <p:pic>
        <p:nvPicPr>
          <p:cNvPr id="4" name="Picture 3"/>
          <p:cNvPicPr>
            <a:picLocks noChangeAspect="1"/>
          </p:cNvPicPr>
          <p:nvPr/>
        </p:nvPicPr>
        <p:blipFill rotWithShape="1">
          <a:blip r:embed="rId3"/>
          <a:srcRect b="4968"/>
          <a:stretch/>
        </p:blipFill>
        <p:spPr>
          <a:xfrm>
            <a:off x="1066800" y="1066800"/>
            <a:ext cx="7010727" cy="4571999"/>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054925" y="5791199"/>
            <a:ext cx="5486400" cy="1077218"/>
          </a:xfrm>
          <a:prstGeom prst="rect">
            <a:avLst/>
          </a:prstGeom>
          <a:noFill/>
        </p:spPr>
        <p:txBody>
          <a:bodyPr wrap="square" rtlCol="0">
            <a:spAutoFit/>
          </a:bodyPr>
          <a:lstStyle/>
          <a:p>
            <a:pPr marL="285750" indent="-285750">
              <a:buFont typeface="Arial" panose="020B0604020202020204" pitchFamily="34" charset="0"/>
              <a:buChar char="•"/>
            </a:pPr>
            <a:r>
              <a:rPr lang="en-US" b="0" dirty="0" smtClean="0"/>
              <a:t>Must select one mechanism per category</a:t>
            </a:r>
          </a:p>
          <a:p>
            <a:pPr marL="285750" indent="-285750">
              <a:buFont typeface="Arial" panose="020B0604020202020204" pitchFamily="34" charset="0"/>
              <a:buChar char="•"/>
            </a:pPr>
            <a:r>
              <a:rPr lang="en-US" b="0" dirty="0" smtClean="0"/>
              <a:t>For CY 2019, report CY 2017 data</a:t>
            </a:r>
          </a:p>
          <a:p>
            <a:pPr marL="285750" indent="-285750">
              <a:buFont typeface="Arial" panose="020B0604020202020204" pitchFamily="34" charset="0"/>
              <a:buChar char="•"/>
            </a:pPr>
            <a:r>
              <a:rPr lang="en-US" b="0" dirty="0" smtClean="0"/>
              <a:t>Data generally due to CMS by Mar. 31, 2018</a:t>
            </a:r>
          </a:p>
          <a:p>
            <a:pPr marL="285750" indent="-285750">
              <a:buFont typeface="Arial" panose="020B0604020202020204" pitchFamily="34" charset="0"/>
              <a:buChar char="•"/>
            </a:pPr>
            <a:r>
              <a:rPr lang="en-US" b="0" dirty="0" smtClean="0"/>
              <a:t>Data completeness thresholds</a:t>
            </a:r>
            <a:endParaRPr lang="en-US" b="0" dirty="0"/>
          </a:p>
        </p:txBody>
      </p:sp>
    </p:spTree>
    <p:extLst>
      <p:ext uri="{BB962C8B-B14F-4D97-AF65-F5344CB8AC3E}">
        <p14:creationId xmlns:p14="http://schemas.microsoft.com/office/powerpoint/2010/main" val="3686893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12276</TotalTime>
  <Words>5469</Words>
  <Application>Microsoft Office PowerPoint</Application>
  <PresentationFormat>On-screen Show (4:3)</PresentationFormat>
  <Paragraphs>514</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Times</vt:lpstr>
      <vt:lpstr>Times New Roman</vt:lpstr>
      <vt:lpstr>Default Design</vt:lpstr>
      <vt:lpstr>1_Default Design</vt:lpstr>
      <vt:lpstr>2_Default Design</vt:lpstr>
      <vt:lpstr>PowerPoint Presentation</vt:lpstr>
      <vt:lpstr>Why Does This Matter?</vt:lpstr>
      <vt:lpstr>MACRA Proposed Rule</vt:lpstr>
      <vt:lpstr>Physician Quality Payment Program</vt:lpstr>
      <vt:lpstr>Payment Under MACRA</vt:lpstr>
      <vt:lpstr>Merit-based Incentive Payment System</vt:lpstr>
      <vt:lpstr>MIPS: Eligibility</vt:lpstr>
      <vt:lpstr>MIPS: Applicability to Rural Providers </vt:lpstr>
      <vt:lpstr>MIPS: Data Reporting Mechanisms</vt:lpstr>
      <vt:lpstr>MIPS: Quality Measure Requirements</vt:lpstr>
      <vt:lpstr>MIPS – Resource Use Measures</vt:lpstr>
      <vt:lpstr>MIPS – Clinical Practice Improvement Activities (CPIAs)</vt:lpstr>
      <vt:lpstr>       ACI Performance Category</vt:lpstr>
      <vt:lpstr>MIPS Alternative Payment Models</vt:lpstr>
      <vt:lpstr>Translating the MIPS Composite into Incentives and Penalties</vt:lpstr>
      <vt:lpstr>Alternative Payment Model Incentives </vt:lpstr>
      <vt:lpstr>Qualified Professional Determination</vt:lpstr>
      <vt:lpstr>Qualified Professional Determination</vt:lpstr>
      <vt:lpstr>Medicare APMs</vt:lpstr>
      <vt:lpstr>Criteria for Advanced APMs </vt:lpstr>
      <vt:lpstr>APM Financial Risk Standard</vt:lpstr>
      <vt:lpstr>How Much Risk is Enough?</vt:lpstr>
      <vt:lpstr>Limited Medicare Models Available</vt:lpstr>
      <vt:lpstr>Qualified Professional Determination</vt:lpstr>
      <vt:lpstr>APM Entity</vt:lpstr>
      <vt:lpstr>Qualified Professional Determination</vt:lpstr>
      <vt:lpstr>Calculation of Advanced APM Participation</vt:lpstr>
      <vt:lpstr>APM Participation Thresholds</vt:lpstr>
      <vt:lpstr>Other Payer APMs</vt:lpstr>
      <vt:lpstr>APM Incentive Payment</vt:lpstr>
      <vt:lpstr>Implications for Hospitals and Health Systems</vt:lpstr>
      <vt:lpstr>Initial Impressions</vt:lpstr>
      <vt:lpstr>PowerPoint Presentation</vt:lpstr>
    </vt:vector>
  </TitlesOfParts>
  <Company>MAI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Powers</dc:creator>
  <cp:lastModifiedBy>Weinsheimer, Judy</cp:lastModifiedBy>
  <cp:revision>1444</cp:revision>
  <cp:lastPrinted>2015-09-11T20:20:01Z</cp:lastPrinted>
  <dcterms:created xsi:type="dcterms:W3CDTF">2011-11-16T03:01:06Z</dcterms:created>
  <dcterms:modified xsi:type="dcterms:W3CDTF">2016-08-24T14:36:16Z</dcterms:modified>
</cp:coreProperties>
</file>