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  <p:sldMasterId id="2147483684" r:id="rId7"/>
    <p:sldMasterId id="2147483696" r:id="rId8"/>
    <p:sldMasterId id="2147483708" r:id="rId9"/>
  </p:sldMasterIdLst>
  <p:notesMasterIdLst>
    <p:notesMasterId r:id="rId31"/>
  </p:notesMasterIdLst>
  <p:sldIdLst>
    <p:sldId id="283" r:id="rId10"/>
    <p:sldId id="259" r:id="rId11"/>
    <p:sldId id="271" r:id="rId12"/>
    <p:sldId id="273" r:id="rId13"/>
    <p:sldId id="274" r:id="rId14"/>
    <p:sldId id="275" r:id="rId15"/>
    <p:sldId id="457" r:id="rId16"/>
    <p:sldId id="459" r:id="rId17"/>
    <p:sldId id="348" r:id="rId18"/>
    <p:sldId id="260" r:id="rId19"/>
    <p:sldId id="265" r:id="rId20"/>
    <p:sldId id="281" r:id="rId21"/>
    <p:sldId id="270" r:id="rId22"/>
    <p:sldId id="262" r:id="rId23"/>
    <p:sldId id="278" r:id="rId24"/>
    <p:sldId id="282" r:id="rId25"/>
    <p:sldId id="280" r:id="rId26"/>
    <p:sldId id="267" r:id="rId27"/>
    <p:sldId id="263" r:id="rId28"/>
    <p:sldId id="269" r:id="rId29"/>
    <p:sldId id="264" r:id="rId3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E8F"/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DAAA3-1482-5B0A-020C-835DD63D9B10}" v="196" dt="2019-05-09T06:11:26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8"/>
    <p:restoredTop sz="94675"/>
  </p:normalViewPr>
  <p:slideViewPr>
    <p:cSldViewPr snapToGrid="0">
      <p:cViewPr varScale="1">
        <p:scale>
          <a:sx n="43" d="100"/>
          <a:sy n="43" d="100"/>
        </p:scale>
        <p:origin x="96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PES Arrivals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PESDaily!$B$2</c:f>
              <c:strCache>
                <c:ptCount val="1"/>
                <c:pt idx="0">
                  <c:v>Arrivals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PESDaily!$A$14:$A$28</c:f>
              <c:numCache>
                <c:formatCode>mmm\-yy</c:formatCode>
                <c:ptCount val="1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 formatCode="d\-mmm">
                  <c:v>43515</c:v>
                </c:pt>
                <c:pt idx="14" formatCode="d\-mmm">
                  <c:v>43543</c:v>
                </c:pt>
              </c:numCache>
            </c:numRef>
          </c:cat>
          <c:val>
            <c:numRef>
              <c:f>PESDaily!$B$14:$B$28</c:f>
              <c:numCache>
                <c:formatCode>General</c:formatCode>
                <c:ptCount val="15"/>
                <c:pt idx="0">
                  <c:v>1029</c:v>
                </c:pt>
                <c:pt idx="1">
                  <c:v>882</c:v>
                </c:pt>
                <c:pt idx="2">
                  <c:v>1054</c:v>
                </c:pt>
                <c:pt idx="3">
                  <c:v>977</c:v>
                </c:pt>
                <c:pt idx="4">
                  <c:v>966</c:v>
                </c:pt>
                <c:pt idx="5">
                  <c:v>863</c:v>
                </c:pt>
                <c:pt idx="6">
                  <c:v>924</c:v>
                </c:pt>
                <c:pt idx="7">
                  <c:v>747</c:v>
                </c:pt>
                <c:pt idx="8">
                  <c:v>746</c:v>
                </c:pt>
                <c:pt idx="9">
                  <c:v>768</c:v>
                </c:pt>
                <c:pt idx="10">
                  <c:v>797</c:v>
                </c:pt>
                <c:pt idx="11">
                  <c:v>775</c:v>
                </c:pt>
                <c:pt idx="12">
                  <c:v>882</c:v>
                </c:pt>
                <c:pt idx="13">
                  <c:v>889</c:v>
                </c:pt>
                <c:pt idx="14">
                  <c:v>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6-41FD-80FA-0F4032395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293448"/>
        <c:axId val="375293840"/>
      </c:barChart>
      <c:lineChart>
        <c:grouping val="standard"/>
        <c:varyColors val="0"/>
        <c:ser>
          <c:idx val="1"/>
          <c:order val="1"/>
          <c:tx>
            <c:strRef>
              <c:f>PESDaily!$C$2</c:f>
              <c:strCache>
                <c:ptCount val="1"/>
                <c:pt idx="0">
                  <c:v>Avg Daily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PESDaily!$A$14:$A$28</c:f>
              <c:numCache>
                <c:formatCode>mmm\-yy</c:formatCode>
                <c:ptCount val="1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 formatCode="d\-mmm">
                  <c:v>43515</c:v>
                </c:pt>
                <c:pt idx="14" formatCode="d\-mmm">
                  <c:v>43543</c:v>
                </c:pt>
              </c:numCache>
            </c:numRef>
          </c:cat>
          <c:val>
            <c:numRef>
              <c:f>PESDaily!$C$14:$C$28</c:f>
              <c:numCache>
                <c:formatCode>General</c:formatCode>
                <c:ptCount val="15"/>
                <c:pt idx="0" formatCode="0.0">
                  <c:v>33.193548387096776</c:v>
                </c:pt>
                <c:pt idx="1">
                  <c:v>31.5</c:v>
                </c:pt>
                <c:pt idx="2">
                  <c:v>34</c:v>
                </c:pt>
                <c:pt idx="3" formatCode="0.0">
                  <c:v>32.56666666666667</c:v>
                </c:pt>
                <c:pt idx="4" formatCode="0.0">
                  <c:v>31.161290322580644</c:v>
                </c:pt>
                <c:pt idx="5" formatCode="0.0">
                  <c:v>28.766666666666666</c:v>
                </c:pt>
                <c:pt idx="6" formatCode="0.0">
                  <c:v>29.806451612903224</c:v>
                </c:pt>
                <c:pt idx="7" formatCode="0.0">
                  <c:v>24.096774193548388</c:v>
                </c:pt>
                <c:pt idx="8" formatCode="0.0">
                  <c:v>24.866666666666667</c:v>
                </c:pt>
                <c:pt idx="9" formatCode="0.0">
                  <c:v>24.774193548387096</c:v>
                </c:pt>
                <c:pt idx="10" formatCode="0.0">
                  <c:v>26.566666666666666</c:v>
                </c:pt>
                <c:pt idx="11" formatCode="0.0">
                  <c:v>25</c:v>
                </c:pt>
                <c:pt idx="12" formatCode="0.0">
                  <c:v>28.451612903225808</c:v>
                </c:pt>
                <c:pt idx="13" formatCode="0.0">
                  <c:v>28.677419354838708</c:v>
                </c:pt>
                <c:pt idx="14">
                  <c:v>27.25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86-41FD-80FA-0F4032395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294232"/>
        <c:axId val="375296192"/>
      </c:lineChart>
      <c:dateAx>
        <c:axId val="3752934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93840"/>
        <c:crosses val="autoZero"/>
        <c:auto val="1"/>
        <c:lblOffset val="100"/>
        <c:baseTimeUnit val="months"/>
      </c:dateAx>
      <c:valAx>
        <c:axId val="375293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93448"/>
        <c:crosses val="autoZero"/>
        <c:crossBetween val="between"/>
      </c:valAx>
      <c:valAx>
        <c:axId val="375296192"/>
        <c:scaling>
          <c:orientation val="minMax"/>
          <c:max val="40"/>
          <c:min val="0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94232"/>
        <c:crosses val="max"/>
        <c:crossBetween val="between"/>
      </c:valAx>
      <c:dateAx>
        <c:axId val="3752942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75296192"/>
        <c:crosses val="autoZero"/>
        <c:auto val="1"/>
        <c:lblOffset val="100"/>
        <c:baseTimeUnit val="months"/>
      </c:date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PES</a:t>
            </a:r>
            <a:r>
              <a:rPr lang="en-US" sz="2400" baseline="0" dirty="0"/>
              <a:t> Average Length of Stay (Hours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PESLOS!$B$2</c:f>
              <c:strCache>
                <c:ptCount val="1"/>
                <c:pt idx="0">
                  <c:v>Admit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PESLOS!$A$14:$A$28</c:f>
              <c:numCache>
                <c:formatCode>mmm\-yy</c:formatCode>
                <c:ptCount val="1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 formatCode="d\-mmm">
                  <c:v>43515</c:v>
                </c:pt>
                <c:pt idx="14" formatCode="d\-mmm">
                  <c:v>43543</c:v>
                </c:pt>
              </c:numCache>
            </c:numRef>
          </c:cat>
          <c:val>
            <c:numRef>
              <c:f>PESLOS!$B$14:$B$28</c:f>
              <c:numCache>
                <c:formatCode>0.0</c:formatCode>
                <c:ptCount val="15"/>
                <c:pt idx="0">
                  <c:v>27.69054487179487</c:v>
                </c:pt>
                <c:pt idx="1">
                  <c:v>33.470833333333324</c:v>
                </c:pt>
                <c:pt idx="2">
                  <c:v>29.061881977671444</c:v>
                </c:pt>
                <c:pt idx="3">
                  <c:v>28.399775784753377</c:v>
                </c:pt>
                <c:pt idx="4">
                  <c:v>21</c:v>
                </c:pt>
                <c:pt idx="5">
                  <c:v>30.8</c:v>
                </c:pt>
                <c:pt idx="6">
                  <c:v>24.8</c:v>
                </c:pt>
                <c:pt idx="7">
                  <c:v>39.700000000000003</c:v>
                </c:pt>
                <c:pt idx="8">
                  <c:v>46.3</c:v>
                </c:pt>
                <c:pt idx="9">
                  <c:v>37.4</c:v>
                </c:pt>
                <c:pt idx="10">
                  <c:v>39.799999999999997</c:v>
                </c:pt>
                <c:pt idx="11">
                  <c:v>49.4</c:v>
                </c:pt>
                <c:pt idx="12">
                  <c:v>45</c:v>
                </c:pt>
                <c:pt idx="13">
                  <c:v>43.58</c:v>
                </c:pt>
                <c:pt idx="14">
                  <c:v>53.4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6-4B7B-9CB6-C7C48A12DFBE}"/>
            </c:ext>
          </c:extLst>
        </c:ser>
        <c:ser>
          <c:idx val="1"/>
          <c:order val="1"/>
          <c:tx>
            <c:strRef>
              <c:f>PESLOS!$C$2</c:f>
              <c:strCache>
                <c:ptCount val="1"/>
                <c:pt idx="0">
                  <c:v>Discharge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PESLOS!$A$14:$A$28</c:f>
              <c:numCache>
                <c:formatCode>mmm\-yy</c:formatCode>
                <c:ptCount val="1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 formatCode="d\-mmm">
                  <c:v>43515</c:v>
                </c:pt>
                <c:pt idx="14" formatCode="d\-mmm">
                  <c:v>43543</c:v>
                </c:pt>
              </c:numCache>
            </c:numRef>
          </c:cat>
          <c:val>
            <c:numRef>
              <c:f>PESLOS!$C$14:$C$28</c:f>
              <c:numCache>
                <c:formatCode>0.0</c:formatCode>
                <c:ptCount val="15"/>
                <c:pt idx="0">
                  <c:v>16.687612007168429</c:v>
                </c:pt>
                <c:pt idx="1">
                  <c:v>17.164916173569999</c:v>
                </c:pt>
                <c:pt idx="2">
                  <c:v>16.849616858237539</c:v>
                </c:pt>
                <c:pt idx="3">
                  <c:v>18.305159296243467</c:v>
                </c:pt>
                <c:pt idx="4">
                  <c:v>18.7</c:v>
                </c:pt>
                <c:pt idx="5">
                  <c:v>18.899999999999999</c:v>
                </c:pt>
                <c:pt idx="6">
                  <c:v>19.100000000000001</c:v>
                </c:pt>
                <c:pt idx="7">
                  <c:v>21.3</c:v>
                </c:pt>
                <c:pt idx="8">
                  <c:v>17.899999999999999</c:v>
                </c:pt>
                <c:pt idx="9">
                  <c:v>15.5</c:v>
                </c:pt>
                <c:pt idx="10">
                  <c:v>15.2</c:v>
                </c:pt>
                <c:pt idx="11">
                  <c:v>17.8</c:v>
                </c:pt>
                <c:pt idx="12">
                  <c:v>19.3</c:v>
                </c:pt>
                <c:pt idx="13">
                  <c:v>16.22</c:v>
                </c:pt>
                <c:pt idx="14">
                  <c:v>16.420000000000002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E6-4B7B-9CB6-C7C48A12DFBE}"/>
            </c:ext>
          </c:extLst>
        </c:ser>
        <c:ser>
          <c:idx val="2"/>
          <c:order val="2"/>
          <c:tx>
            <c:strRef>
              <c:f>PESLOS!$D$2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679277073247459E-2"/>
                  <c:y val="-1.6797605851708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E6-4B7B-9CB6-C7C48A12DF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PESLOS!$A$14:$A$28</c:f>
              <c:numCache>
                <c:formatCode>mmm\-yy</c:formatCode>
                <c:ptCount val="1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 formatCode="d\-mmm">
                  <c:v>43515</c:v>
                </c:pt>
                <c:pt idx="14" formatCode="d\-mmm">
                  <c:v>43543</c:v>
                </c:pt>
              </c:numCache>
            </c:numRef>
          </c:cat>
          <c:val>
            <c:numRef>
              <c:f>PESLOS!$D$14:$D$28</c:f>
              <c:numCache>
                <c:formatCode>0.0</c:formatCode>
                <c:ptCount val="15"/>
                <c:pt idx="0">
                  <c:v>19.091614145658248</c:v>
                </c:pt>
                <c:pt idx="1">
                  <c:v>20.093648867313874</c:v>
                </c:pt>
                <c:pt idx="2">
                  <c:v>19.422563844086017</c:v>
                </c:pt>
                <c:pt idx="3">
                  <c:v>20.741414141414165</c:v>
                </c:pt>
                <c:pt idx="4">
                  <c:v>19.3</c:v>
                </c:pt>
                <c:pt idx="5">
                  <c:v>21.5</c:v>
                </c:pt>
                <c:pt idx="6">
                  <c:v>20.5</c:v>
                </c:pt>
                <c:pt idx="7">
                  <c:v>24.9</c:v>
                </c:pt>
                <c:pt idx="8">
                  <c:v>22.1</c:v>
                </c:pt>
                <c:pt idx="9">
                  <c:v>19.600000000000001</c:v>
                </c:pt>
                <c:pt idx="10">
                  <c:v>19.8</c:v>
                </c:pt>
                <c:pt idx="11">
                  <c:v>23</c:v>
                </c:pt>
                <c:pt idx="12">
                  <c:v>22.9</c:v>
                </c:pt>
                <c:pt idx="13">
                  <c:v>19.43</c:v>
                </c:pt>
                <c:pt idx="14">
                  <c:v>22.75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E6-4B7B-9CB6-C7C48A12DFB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5294624"/>
        <c:axId val="375291488"/>
      </c:lineChart>
      <c:dateAx>
        <c:axId val="3752946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91488"/>
        <c:crosses val="autoZero"/>
        <c:auto val="1"/>
        <c:lblOffset val="100"/>
        <c:baseTimeUnit val="months"/>
      </c:dateAx>
      <c:valAx>
        <c:axId val="37529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9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BB510-CAB9-4EB9-B098-12EB61ECCEBA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96AF-7161-4CA5-BD09-60BEF45A4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cover the note about community involvement </a:t>
            </a:r>
          </a:p>
          <a:p>
            <a:r>
              <a:rPr lang="en-US" dirty="0"/>
              <a:t>Will also talk here about Co-Location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53B7D-96E4-4F31-B8E0-3C4591C638C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5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PES built on Alameda Model</a:t>
            </a:r>
          </a:p>
          <a:p>
            <a:r>
              <a:rPr lang="en-US" dirty="0"/>
              <a:t>Decrease need for inpatient based </a:t>
            </a:r>
          </a:p>
          <a:p>
            <a:r>
              <a:rPr lang="en-US" dirty="0"/>
              <a:t>Longer period of </a:t>
            </a:r>
            <a:r>
              <a:rPr lang="en-US"/>
              <a:t>stabilization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9F928-14E8-4369-85CF-C25BE67ADC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5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from: WEBI – PESBOM</a:t>
            </a:r>
          </a:p>
          <a:p>
            <a:r>
              <a:rPr lang="en-US" dirty="0"/>
              <a:t>Chart: PESBOM.xlsx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EC46CA55-49F2-45ED-BDE8-6B123E3F770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153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6E14-12F4-4442-A104-0ECC90B373BF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4F7D-80A6-4050-83EA-FA816FE502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8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A39B2-913B-47AE-9B5B-74E275DFC3AD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BD92F-354E-49A8-B8FB-F8F2CC13E6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3B61-DC71-4E58-AF10-E0FFB8F10A2B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0BD9-12E2-4A3C-A085-75F4677A6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4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2E01-91FC-4717-962B-B3A6EF628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72" y="113506"/>
            <a:ext cx="5429856" cy="18288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03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F911-C192-4A34-B283-CDB8AADB9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9" y="5567222"/>
            <a:ext cx="1800527" cy="6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0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666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323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4182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6653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4862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285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683305"/>
          </a:xfrm>
        </p:spPr>
        <p:txBody>
          <a:bodyPr/>
          <a:lstStyle>
            <a:lvl1pPr algn="l"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372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39D0-FDFE-4865-A3F4-0E4D83CE0710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D0056-4A14-40D7-89AB-8CAECF839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0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715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6978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9087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2E01-91FC-4717-962B-B3A6EF628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72" y="113506"/>
            <a:ext cx="5429856" cy="18288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3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F911-C192-4A34-B283-CDB8AADB9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9" y="5567222"/>
            <a:ext cx="1800527" cy="6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24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4340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46226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0116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0885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360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1C1D-EC4A-407B-9F34-72F110990211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B2C4-FB6D-4597-B1F9-C88247819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4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63178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1482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2042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5060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2E01-91FC-4717-962B-B3A6EF628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72" y="113506"/>
            <a:ext cx="5429856" cy="18288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660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F911-C192-4A34-B283-CDB8AADB9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9" y="5567222"/>
            <a:ext cx="1800527" cy="6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8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9857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6197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914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742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524"/>
            <a:ext cx="8229600" cy="799419"/>
          </a:xfrm>
        </p:spPr>
        <p:txBody>
          <a:bodyPr/>
          <a:lstStyle>
            <a:lvl1pPr algn="l"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89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9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EA18-8430-4FB0-A851-707B627B6E2F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8AA52-E04A-4773-97CB-B3146EF21E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78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51429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751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7243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581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3071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2E01-91FC-4717-962B-B3A6EF6284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72" y="113506"/>
            <a:ext cx="5429856" cy="18288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4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F911-C192-4A34-B283-CDB8AADB98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6" y="5567222"/>
            <a:ext cx="1800527" cy="60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2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9003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4570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72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12333"/>
          </a:xfrm>
        </p:spPr>
        <p:txBody>
          <a:bodyPr/>
          <a:lstStyle>
            <a:lvl1pPr algn="l"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21523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185499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899E-1A97-411F-B857-1EBE5477095C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70B3-829A-45A4-8EF2-5FAB71D08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25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97822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5725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149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8115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1071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798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448"/>
          </a:xfrm>
        </p:spPr>
        <p:txBody>
          <a:bodyPr/>
          <a:lstStyle>
            <a:lvl1pPr algn="l"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3253-AF6D-4BA2-93FA-944203442D57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DB8A-6C0B-4523-9528-635611C69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484E-DDD9-4CD9-9EA2-98B0EBF42DC7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5F7B-337F-42FE-B9BE-865CAF3B0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1CB1-5EDB-41C1-B584-A92E644D9549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C835-5BD8-4F78-AAFB-B16B0B5AB9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E983-C45C-42E1-A570-89F0EB9C9D5C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BABF-221E-4DCB-8B7A-304B27C94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1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556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0B2D5-7B47-48C5-BC61-771E682BE10E}" type="datetimeFigureOut">
              <a:rPr lang="en-US"/>
              <a:pPr>
                <a:defRPr/>
              </a:pPr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3D969-8D2E-4E16-BDFC-C48FA6B93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30"/>
            <a:ext cx="9144000" cy="838199"/>
          </a:xfrm>
          <a:prstGeom prst="rect">
            <a:avLst/>
          </a:prstGeom>
          <a:solidFill>
            <a:srgbClr val="333F4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7" descr="workmark logo yellow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4744" y="1356519"/>
            <a:ext cx="23495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6126163"/>
            <a:ext cx="676605" cy="68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018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451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5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36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108D0C1-9899-4402-BDBF-ABCC34BA0A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6/10/2019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7F7E249-FA88-458F-A7DC-1BFC1B49EC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38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2577-7338-4EBD-881A-AA946D121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68" y="781049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Expanding Access to Behavioral Health through Hospital and CCBHC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63E0D-BC27-4DE9-9F7F-6E601AD13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227" y="3167108"/>
            <a:ext cx="6400800" cy="1752600"/>
          </a:xfrm>
        </p:spPr>
        <p:txBody>
          <a:bodyPr/>
          <a:lstStyle/>
          <a:p>
            <a:r>
              <a:rPr lang="en-US" dirty="0"/>
              <a:t>Unity Center for Behavioral Health and </a:t>
            </a:r>
          </a:p>
          <a:p>
            <a:r>
              <a:rPr lang="en-US" dirty="0"/>
              <a:t>LifeWorks NW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345E0-5130-4DB3-8A0F-8F6B7EFC5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038" y="6128596"/>
            <a:ext cx="259102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Integrated Care Model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468289" y="1912554"/>
            <a:ext cx="4038600" cy="3830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systematic coordination of general and behavioral healthcare.</a:t>
            </a:r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Avenir Next Medium" charset="0"/>
                <a:ea typeface="Avenir Next Medium" charset="0"/>
                <a:cs typeface="Avenir Next Medium" charset="0"/>
              </a:rPr>
              <a:t>Integrating mental health, substance abuse, and primary care services produces the best outcomes</a:t>
            </a:r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 and proves the most effective approach to caring for people with multiple healthcare needs</a:t>
            </a:r>
          </a:p>
          <a:p>
            <a:pPr marL="0" indent="0">
              <a:buNone/>
            </a:pPr>
            <a:endParaRPr lang="en-US" sz="1100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pPr marL="0" indent="0">
              <a:buNone/>
            </a:pPr>
            <a:r>
              <a:rPr lang="en-US" sz="1100" dirty="0">
                <a:latin typeface="Avenir Next Medium" charset="0"/>
                <a:ea typeface="Avenir Next Medium" charset="0"/>
                <a:cs typeface="Avenir Next Medium" charset="0"/>
              </a:rPr>
              <a:t>Source: What is Integrated Care?  SAMHSA-HRSA Center for Integrated Health Solutions</a:t>
            </a:r>
            <a:endParaRPr lang="en-US" sz="2400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506889" y="1736051"/>
            <a:ext cx="3837614" cy="3195178"/>
            <a:chOff x="1757096" y="1411432"/>
            <a:chExt cx="5326682" cy="4125240"/>
          </a:xfrm>
        </p:grpSpPr>
        <p:sp>
          <p:nvSpPr>
            <p:cNvPr id="12" name="Oval 11"/>
            <p:cNvSpPr/>
            <p:nvPr/>
          </p:nvSpPr>
          <p:spPr>
            <a:xfrm>
              <a:off x="2336800" y="1570926"/>
              <a:ext cx="4289778" cy="3965745"/>
            </a:xfrm>
            <a:prstGeom prst="ellipse">
              <a:avLst/>
            </a:prstGeom>
            <a:noFill/>
            <a:ln w="146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657600" y="2774228"/>
              <a:ext cx="1636890" cy="1467556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Client/ Patient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57096" y="1573336"/>
              <a:ext cx="1778000" cy="13377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venir Next Medium" charset="0"/>
                  <a:ea typeface="Avenir Next Medium" charset="0"/>
                  <a:cs typeface="Avenir Next Medium" charset="0"/>
                </a:rPr>
                <a:t>Primary Care Provider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602" y="1411432"/>
              <a:ext cx="1400176" cy="141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757096" y="4198938"/>
              <a:ext cx="2205304" cy="133773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venir Next Medium" charset="0"/>
                  <a:ea typeface="Avenir Next Medium" charset="0"/>
                  <a:cs typeface="Avenir Next Medium" charset="0"/>
                </a:rPr>
                <a:t>Hospital/ Emergency Room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94489" y="4198939"/>
              <a:ext cx="1778000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venir Next Medium" charset="0"/>
                  <a:ea typeface="Avenir Next Medium" charset="0"/>
                  <a:cs typeface="Avenir Next Medium" charset="0"/>
                </a:rPr>
                <a:t>Oral Care Provider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162370" y="2649459"/>
              <a:ext cx="563919" cy="443073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7"/>
              <a:endCxn id="7" idx="3"/>
            </p:cNvCxnSpPr>
            <p:nvPr/>
          </p:nvCxnSpPr>
          <p:spPr>
            <a:xfrm flipV="1">
              <a:off x="3639442" y="4026865"/>
              <a:ext cx="257875" cy="367979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96642" y="2618359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45071" y="3984021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06393" y="1090770"/>
            <a:ext cx="757383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554E8F"/>
                </a:solidFill>
              </a:rPr>
              <a:t>“People with mental and substance abuse disorders may die decades earlier than the average person”</a:t>
            </a:r>
          </a:p>
          <a:p>
            <a:pPr algn="r"/>
            <a:endParaRPr lang="en-US" sz="1050" dirty="0">
              <a:cs typeface="Segoe UI Semibold"/>
            </a:endParaRPr>
          </a:p>
          <a:p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290633"/>
            <a:ext cx="7875244" cy="799419"/>
          </a:xfrm>
        </p:spPr>
        <p:txBody>
          <a:bodyPr/>
          <a:lstStyle/>
          <a:p>
            <a:r>
              <a:rPr lang="en-US" sz="4000" dirty="0">
                <a:latin typeface="Avenir Next Medium" charset="0"/>
                <a:ea typeface="Avenir Next Medium" charset="0"/>
                <a:cs typeface="Avenir Next Medium" charset="0"/>
              </a:rPr>
              <a:t>Integrated Care Principles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half" idx="1"/>
          </p:nvPr>
        </p:nvSpPr>
        <p:spPr>
          <a:xfrm>
            <a:off x="283030" y="1251177"/>
            <a:ext cx="5750804" cy="3854223"/>
          </a:xfrm>
        </p:spPr>
        <p:txBody>
          <a:bodyPr/>
          <a:lstStyle/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Increase the access to care</a:t>
            </a:r>
          </a:p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Improved patient/consumer health/mental health status &amp; clinical outcomes </a:t>
            </a:r>
          </a:p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Improved patient/consumer satisfaction </a:t>
            </a:r>
          </a:p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Improved cost management and cost savings </a:t>
            </a:r>
          </a:p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Administrative simplification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940894" y="2953652"/>
            <a:ext cx="2837879" cy="1944918"/>
            <a:chOff x="1757094" y="1411432"/>
            <a:chExt cx="5326684" cy="4125240"/>
          </a:xfrm>
        </p:grpSpPr>
        <p:sp>
          <p:nvSpPr>
            <p:cNvPr id="12" name="Oval 11"/>
            <p:cNvSpPr/>
            <p:nvPr/>
          </p:nvSpPr>
          <p:spPr>
            <a:xfrm>
              <a:off x="2336800" y="1570926"/>
              <a:ext cx="4289778" cy="3965745"/>
            </a:xfrm>
            <a:prstGeom prst="ellipse">
              <a:avLst/>
            </a:prstGeom>
            <a:noFill/>
            <a:ln w="146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657600" y="2731384"/>
              <a:ext cx="1636889" cy="1467556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2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Client/ Patient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57096" y="1530492"/>
              <a:ext cx="1900504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venir Next Medium" charset="0"/>
                  <a:ea typeface="Avenir Next Medium" charset="0"/>
                  <a:cs typeface="Avenir Next Medium" charset="0"/>
                </a:rPr>
                <a:t>Primary Care Provider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602" y="1411432"/>
              <a:ext cx="1400176" cy="141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757094" y="4198937"/>
              <a:ext cx="2353014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venir Next Medium" charset="0"/>
                  <a:ea typeface="Avenir Next Medium" charset="0"/>
                  <a:cs typeface="Avenir Next Medium" charset="0"/>
                </a:rPr>
                <a:t>Hospital/ Emergency Room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18118" y="4198939"/>
              <a:ext cx="1854373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Avenir Next Medium" charset="0"/>
                  <a:ea typeface="Avenir Next Medium" charset="0"/>
                  <a:cs typeface="Avenir Next Medium" charset="0"/>
                </a:rPr>
                <a:t>Oral Care Provider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162370" y="2649459"/>
              <a:ext cx="563919" cy="443073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7"/>
              <a:endCxn id="7" idx="3"/>
            </p:cNvCxnSpPr>
            <p:nvPr/>
          </p:nvCxnSpPr>
          <p:spPr>
            <a:xfrm flipV="1">
              <a:off x="3765518" y="3984021"/>
              <a:ext cx="131799" cy="410823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96642" y="2618359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45071" y="3984021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09499" y="5599230"/>
            <a:ext cx="4385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venir Next Medium" charset="0"/>
                <a:ea typeface="Avenir Next Medium" charset="0"/>
                <a:cs typeface="Avenir Next Medium" charset="0"/>
              </a:rPr>
              <a:t>Source: </a:t>
            </a:r>
            <a:r>
              <a:rPr lang="en-US" sz="1000" dirty="0"/>
              <a:t>Behavioral Health/Primary Care Integration Models, Competencies, and Infrastructure, National Council for Community Behavioral Healthcare, 2003</a:t>
            </a:r>
            <a:endParaRPr lang="en-US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7422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UNITY</a:t>
            </a:r>
          </a:p>
          <a:p>
            <a:r>
              <a:rPr lang="en-US" sz="2400" dirty="0"/>
              <a:t>Partners share investment</a:t>
            </a:r>
          </a:p>
          <a:p>
            <a:r>
              <a:rPr lang="en-US" sz="2400" dirty="0"/>
              <a:t>PES paid by medical benefit </a:t>
            </a:r>
          </a:p>
          <a:p>
            <a:r>
              <a:rPr lang="en-US" sz="2400" dirty="0"/>
              <a:t>Inpatient paid by MH benefit  </a:t>
            </a:r>
          </a:p>
          <a:p>
            <a:pPr lvl="1"/>
            <a:r>
              <a:rPr lang="en-US" dirty="0"/>
              <a:t>Payor Mix 03/2019</a:t>
            </a:r>
          </a:p>
          <a:p>
            <a:pPr lvl="2"/>
            <a:r>
              <a:rPr lang="en-US" dirty="0"/>
              <a:t>Medicare 24.5%</a:t>
            </a:r>
          </a:p>
          <a:p>
            <a:pPr lvl="2"/>
            <a:r>
              <a:rPr lang="en-US" dirty="0"/>
              <a:t>Medicaid 55.6%</a:t>
            </a:r>
          </a:p>
          <a:p>
            <a:pPr lvl="2"/>
            <a:r>
              <a:rPr lang="en-US" dirty="0"/>
              <a:t>Commercial 19.2% </a:t>
            </a:r>
          </a:p>
          <a:p>
            <a:pPr lvl="2"/>
            <a:r>
              <a:rPr lang="en-US" dirty="0"/>
              <a:t>Self Pay .8%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LifeWorks NW</a:t>
            </a:r>
          </a:p>
          <a:p>
            <a:pPr lvl="1"/>
            <a:r>
              <a:rPr lang="en-US" dirty="0"/>
              <a:t>Medicaid/Medicare</a:t>
            </a:r>
          </a:p>
          <a:p>
            <a:pPr lvl="1"/>
            <a:r>
              <a:rPr lang="en-US" dirty="0"/>
              <a:t>State/County</a:t>
            </a:r>
          </a:p>
          <a:p>
            <a:pPr lvl="1"/>
            <a:r>
              <a:rPr lang="en-US" dirty="0"/>
              <a:t>Performance-based bonus (reduce acute care utilization)</a:t>
            </a:r>
          </a:p>
          <a:p>
            <a:pPr lvl="1"/>
            <a:r>
              <a:rPr lang="en-US" dirty="0"/>
              <a:t>7-day post hospitalization</a:t>
            </a:r>
          </a:p>
          <a:p>
            <a:pPr lvl="1"/>
            <a:r>
              <a:rPr lang="en-US" dirty="0"/>
              <a:t>CCBHC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73FE7-CA1F-4372-8D07-5EC1F53D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99" y="6130013"/>
            <a:ext cx="259102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94"/>
            <a:ext cx="8229600" cy="683305"/>
          </a:xfrm>
        </p:spPr>
        <p:txBody>
          <a:bodyPr/>
          <a:lstStyle/>
          <a:p>
            <a:r>
              <a:rPr lang="en-US" sz="4000" dirty="0">
                <a:latin typeface="Avenir Next Medium" charset="0"/>
                <a:ea typeface="Avenir Next Medium" charset="0"/>
                <a:cs typeface="Avenir Next Medium" charset="0"/>
              </a:rPr>
              <a:t>LifeWorks NW Integrated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610179"/>
              </p:ext>
            </p:extLst>
          </p:nvPr>
        </p:nvGraphicFramePr>
        <p:xfrm>
          <a:off x="489858" y="1761033"/>
          <a:ext cx="7837716" cy="4041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649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Coordinated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Separate Facilities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Communicate as Necessary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Co-Located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Same Facilities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Transitioning</a:t>
                      </a:r>
                      <a:r>
                        <a:rPr lang="en-US" sz="1600" baseline="0" dirty="0"/>
                        <a:t> to shared systems/data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/>
                        <a:t>Face-to-face communications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accent5"/>
                          </a:solidFill>
                        </a:rPr>
                        <a:t>Integrated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Same Facilities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dirty="0"/>
                        <a:t>Shared/Highly Integrated</a:t>
                      </a:r>
                      <a:r>
                        <a:rPr lang="en-US" sz="1600" baseline="0" dirty="0"/>
                        <a:t> systems and data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600" baseline="0" dirty="0"/>
                        <a:t>Blended Operations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6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✔️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accent5"/>
                          </a:solidFill>
                        </a:rPr>
                        <a:t>✔️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766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Phone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Paper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Fax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Email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Secure Messaging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Manual Processes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Shared System</a:t>
                      </a:r>
                      <a:r>
                        <a:rPr lang="en-US" sz="1800" baseline="0" dirty="0"/>
                        <a:t> Access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Connected Systems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Push/Pull Shared Data (CCD/CCDA)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Coordinated Processes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Shared Care</a:t>
                      </a:r>
                      <a:r>
                        <a:rPr lang="en-US" sz="1800" baseline="0" dirty="0"/>
                        <a:t> Plans</a:t>
                      </a:r>
                      <a:endParaRPr lang="en-US" sz="1800" dirty="0"/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Integrated Business Processes</a:t>
                      </a:r>
                      <a:r>
                        <a:rPr lang="en-US" sz="1800" baseline="0" dirty="0"/>
                        <a:t> and Systems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”One Team”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1763495" y="3509415"/>
            <a:ext cx="5040085" cy="544286"/>
          </a:xfrm>
          <a:prstGeom prst="rightArrow">
            <a:avLst/>
          </a:prstGeom>
          <a:solidFill>
            <a:schemeClr val="bg1">
              <a:lumMod val="50000"/>
              <a:alpha val="1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9"/>
          <p:cNvSpPr txBox="1">
            <a:spLocks/>
          </p:cNvSpPr>
          <p:nvPr/>
        </p:nvSpPr>
        <p:spPr bwMode="auto">
          <a:xfrm>
            <a:off x="1169203" y="1033811"/>
            <a:ext cx="6228639" cy="6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5"/>
                </a:solidFill>
                <a:latin typeface="Avenir Next Medium" charset="0"/>
                <a:ea typeface="Avenir Next Medium" charset="0"/>
                <a:cs typeface="Avenir Next Medium" charset="0"/>
              </a:rPr>
              <a:t>Our Focus is on Partnerships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5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3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394"/>
            <a:ext cx="8229600" cy="683305"/>
          </a:xfrm>
        </p:spPr>
        <p:txBody>
          <a:bodyPr/>
          <a:lstStyle/>
          <a:p>
            <a:r>
              <a:rPr lang="en-US" sz="3600" dirty="0">
                <a:latin typeface="Avenir Next Medium" charset="0"/>
                <a:ea typeface="Avenir Next Medium" charset="0"/>
                <a:cs typeface="Avenir Next Medium" charset="0"/>
              </a:rPr>
              <a:t>LifeWorks NW Integration with Unity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292985"/>
              </p:ext>
            </p:extLst>
          </p:nvPr>
        </p:nvGraphicFramePr>
        <p:xfrm>
          <a:off x="489858" y="1638753"/>
          <a:ext cx="7756072" cy="356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34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dirty="0"/>
                        <a:t>Rapid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dirty="0"/>
                        <a:t>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1600" dirty="0"/>
                        <a:t>Psychiatric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164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Co-located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Enrolled</a:t>
                      </a:r>
                      <a:r>
                        <a:rPr lang="en-US" sz="1800" baseline="0" dirty="0"/>
                        <a:t> LifeWorks NW Consumers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ED Diversion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Transition of Care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Utilizes Care Everywhere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Non Enrolled Consumers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Transitions of Care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 Medication Bridge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dirty="0"/>
                        <a:t>Enrolled LifeWorks</a:t>
                      </a:r>
                      <a:r>
                        <a:rPr lang="en-US" sz="1800" baseline="0" dirty="0"/>
                        <a:t> NW Consumers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Medication Reconciliation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800" baseline="0" dirty="0"/>
                        <a:t>Medical Director mtgs/Coordinated workflows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9"/>
          <p:cNvSpPr txBox="1">
            <a:spLocks/>
          </p:cNvSpPr>
          <p:nvPr/>
        </p:nvSpPr>
        <p:spPr bwMode="auto">
          <a:xfrm>
            <a:off x="1169203" y="1033811"/>
            <a:ext cx="6228639" cy="6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accent5"/>
                </a:solidFill>
                <a:latin typeface="Avenir Next Medium" charset="0"/>
                <a:ea typeface="Avenir Next Medium" charset="0"/>
                <a:cs typeface="Avenir Next Medium" charset="0"/>
              </a:rPr>
              <a:t>Clinical Model</a:t>
            </a:r>
          </a:p>
        </p:txBody>
      </p:sp>
    </p:spTree>
    <p:extLst>
      <p:ext uri="{BB962C8B-B14F-4D97-AF65-F5344CB8AC3E}">
        <p14:creationId xmlns:p14="http://schemas.microsoft.com/office/powerpoint/2010/main" val="207918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1"/>
            <a:ext cx="8229600" cy="1126672"/>
          </a:xfrm>
        </p:spPr>
        <p:txBody>
          <a:bodyPr/>
          <a:lstStyle/>
          <a:p>
            <a:r>
              <a:rPr lang="en-US" sz="4000" dirty="0">
                <a:latin typeface="Avenir Next Medium"/>
              </a:rPr>
              <a:t>Working Together to Integrate </a:t>
            </a:r>
            <a:br>
              <a:rPr lang="en-US" sz="4000" dirty="0">
                <a:latin typeface="Avenir Next Medium"/>
              </a:rPr>
            </a:br>
            <a:r>
              <a:rPr lang="en-US" sz="4000" dirty="0">
                <a:latin typeface="Avenir Next Medium"/>
              </a:rPr>
              <a:t>Into Outpatient Clinical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065135"/>
          </a:xfrm>
        </p:spPr>
        <p:txBody>
          <a:bodyPr/>
          <a:lstStyle/>
          <a:p>
            <a:r>
              <a:rPr lang="en-US" sz="2800" dirty="0">
                <a:latin typeface="Avenir Next Medium"/>
              </a:rPr>
              <a:t>Open Access and Urgent Intakes</a:t>
            </a:r>
          </a:p>
          <a:p>
            <a:r>
              <a:rPr lang="en-US" sz="2800" dirty="0">
                <a:latin typeface="Avenir Next Medium"/>
              </a:rPr>
              <a:t>Creating Better and Timely Information Sharing</a:t>
            </a:r>
          </a:p>
          <a:p>
            <a:pPr lvl="1"/>
            <a:r>
              <a:rPr lang="en-US" dirty="0">
                <a:latin typeface="Avenir Next Medium"/>
              </a:rPr>
              <a:t>Related to medications</a:t>
            </a:r>
          </a:p>
          <a:p>
            <a:pPr lvl="1"/>
            <a:r>
              <a:rPr lang="en-US" dirty="0">
                <a:latin typeface="Avenir Next Medium"/>
              </a:rPr>
              <a:t>ED discharge information</a:t>
            </a:r>
          </a:p>
          <a:p>
            <a:pPr lvl="2"/>
            <a:r>
              <a:rPr lang="en-US" sz="2000" dirty="0">
                <a:latin typeface="Avenir Next Medium"/>
              </a:rPr>
              <a:t>Improving transition/coordination between ED/Hospital and Outpatient Care</a:t>
            </a:r>
          </a:p>
          <a:p>
            <a:r>
              <a:rPr lang="en-US" sz="2800" dirty="0">
                <a:latin typeface="Avenir Next Medium"/>
              </a:rPr>
              <a:t>Integrating Mental Health, Addictions, and Physical Health</a:t>
            </a:r>
          </a:p>
          <a:p>
            <a:pPr lvl="1"/>
            <a:r>
              <a:rPr lang="en-US" sz="2000" dirty="0">
                <a:latin typeface="Avenir Next Medium"/>
              </a:rPr>
              <a:t>To prevent ED/Hospital Utilization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9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Next Medium"/>
              </a:rPr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07" y="1479396"/>
            <a:ext cx="7886700" cy="4351338"/>
          </a:xfrm>
        </p:spPr>
        <p:txBody>
          <a:bodyPr/>
          <a:lstStyle/>
          <a:p>
            <a:r>
              <a:rPr lang="en-US" dirty="0">
                <a:latin typeface="Avenir Next Medium"/>
              </a:rPr>
              <a:t>Integrating/Coordinating Intensive Treatment (ACT, ICM, ICTS)</a:t>
            </a:r>
          </a:p>
          <a:p>
            <a:r>
              <a:rPr lang="en-US" dirty="0">
                <a:latin typeface="Avenir Next Medium"/>
              </a:rPr>
              <a:t>Integrating Peer Services</a:t>
            </a:r>
          </a:p>
          <a:p>
            <a:pPr lvl="1"/>
            <a:r>
              <a:rPr lang="en-US" dirty="0">
                <a:latin typeface="Avenir Next Medium"/>
              </a:rPr>
              <a:t>UNITY &amp; LifeWorks NW</a:t>
            </a:r>
          </a:p>
          <a:p>
            <a:r>
              <a:rPr lang="en-US" dirty="0">
                <a:latin typeface="Avenir Next Medium"/>
              </a:rPr>
              <a:t>Addressing Community, Social, and Safety Issues that Contribute to ED/Hospitalization</a:t>
            </a:r>
          </a:p>
          <a:p>
            <a:pPr lvl="1"/>
            <a:r>
              <a:rPr lang="en-US" dirty="0">
                <a:latin typeface="Avenir Next Medium"/>
              </a:rPr>
              <a:t>Housing, Domestic Violence, Legal Issues</a:t>
            </a:r>
          </a:p>
          <a:p>
            <a:r>
              <a:rPr lang="en-US" dirty="0">
                <a:latin typeface="Avenir Next Medium"/>
              </a:rPr>
              <a:t>Commitment Processes on-site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1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2" y="300767"/>
            <a:ext cx="8229600" cy="1292902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Continuous Learning and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2081349"/>
            <a:ext cx="7781109" cy="3544390"/>
          </a:xfrm>
        </p:spPr>
        <p:txBody>
          <a:bodyPr/>
          <a:lstStyle/>
          <a:p>
            <a:r>
              <a:rPr lang="en-US" dirty="0"/>
              <a:t>Transitions of Care Meeting</a:t>
            </a:r>
          </a:p>
          <a:p>
            <a:pPr lvl="1"/>
            <a:r>
              <a:rPr lang="en-US" dirty="0"/>
              <a:t>Monthly meeting with providers</a:t>
            </a:r>
          </a:p>
          <a:p>
            <a:r>
              <a:rPr lang="en-US" dirty="0"/>
              <a:t>Transportation Workgroup</a:t>
            </a:r>
          </a:p>
          <a:p>
            <a:r>
              <a:rPr lang="en-US" dirty="0"/>
              <a:t>Advisory Council</a:t>
            </a:r>
          </a:p>
          <a:p>
            <a:pPr lvl="1"/>
            <a:r>
              <a:rPr lang="en-US" dirty="0"/>
              <a:t>Regular meeting of key stakeholders</a:t>
            </a:r>
          </a:p>
          <a:p>
            <a:pPr lvl="2"/>
            <a:r>
              <a:rPr lang="en-US" dirty="0"/>
              <a:t>UNITY, Providers, Emergency Services, County, Medical School, Law Enforcement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5B316-3261-4ABD-B6FD-4CEE376EC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42" y="6113419"/>
            <a:ext cx="2591025" cy="6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96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02" y="114687"/>
            <a:ext cx="7679301" cy="799419"/>
          </a:xfrm>
        </p:spPr>
        <p:txBody>
          <a:bodyPr/>
          <a:lstStyle/>
          <a:p>
            <a:r>
              <a:rPr lang="en-US" sz="4000" dirty="0">
                <a:latin typeface="Avenir Next Medium" charset="0"/>
                <a:ea typeface="Avenir Next Medium" charset="0"/>
                <a:cs typeface="Avenir Next Medium" charset="0"/>
              </a:rPr>
              <a:t>Key Challenges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075714" y="5038305"/>
            <a:ext cx="1920758" cy="1602011"/>
            <a:chOff x="1757094" y="1411432"/>
            <a:chExt cx="5326684" cy="4125240"/>
          </a:xfrm>
        </p:grpSpPr>
        <p:sp>
          <p:nvSpPr>
            <p:cNvPr id="12" name="Oval 11"/>
            <p:cNvSpPr/>
            <p:nvPr/>
          </p:nvSpPr>
          <p:spPr>
            <a:xfrm>
              <a:off x="2336800" y="1570926"/>
              <a:ext cx="4289778" cy="3965745"/>
            </a:xfrm>
            <a:prstGeom prst="ellipse">
              <a:avLst/>
            </a:prstGeom>
            <a:noFill/>
            <a:ln w="146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603587" y="2703512"/>
              <a:ext cx="1819399" cy="1467556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2"/>
                  </a:solidFill>
                  <a:latin typeface="Avenir Next Medium" charset="0"/>
                  <a:ea typeface="Avenir Next Medium" charset="0"/>
                  <a:cs typeface="Avenir Next Medium" charset="0"/>
                </a:rPr>
                <a:t>Client/ Patient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57096" y="1530492"/>
              <a:ext cx="1900504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venir Next Medium" charset="0"/>
                  <a:ea typeface="Avenir Next Medium" charset="0"/>
                  <a:cs typeface="Avenir Next Medium" charset="0"/>
                </a:rPr>
                <a:t>Primary Care Provider</a:t>
              </a: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602" y="1411432"/>
              <a:ext cx="1400176" cy="141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757094" y="4198937"/>
              <a:ext cx="2353014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venir Next Medium" charset="0"/>
                  <a:ea typeface="Avenir Next Medium" charset="0"/>
                  <a:cs typeface="Avenir Next Medium" charset="0"/>
                </a:rPr>
                <a:t>Hospital/ Emergency Room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18118" y="4198939"/>
              <a:ext cx="1854373" cy="133773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>
                  <a:latin typeface="Avenir Next Medium" charset="0"/>
                  <a:ea typeface="Avenir Next Medium" charset="0"/>
                  <a:cs typeface="Avenir Next Medium" charset="0"/>
                </a:rPr>
                <a:t>Oral Care Provider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162370" y="2649459"/>
              <a:ext cx="563919" cy="443073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7"/>
              <a:endCxn id="7" idx="3"/>
            </p:cNvCxnSpPr>
            <p:nvPr/>
          </p:nvCxnSpPr>
          <p:spPr>
            <a:xfrm flipV="1">
              <a:off x="3765515" y="3956149"/>
              <a:ext cx="104517" cy="438694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296642" y="2618359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045071" y="3984021"/>
              <a:ext cx="498836" cy="395490"/>
            </a:xfrm>
            <a:prstGeom prst="straightConnector1">
              <a:avLst/>
            </a:prstGeom>
            <a:ln w="60325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ontent Placeholder 29"/>
          <p:cNvSpPr>
            <a:spLocks noGrp="1"/>
          </p:cNvSpPr>
          <p:nvPr>
            <p:ph sz="half" idx="1"/>
          </p:nvPr>
        </p:nvSpPr>
        <p:spPr>
          <a:xfrm>
            <a:off x="379229" y="1042610"/>
            <a:ext cx="8061978" cy="3854223"/>
          </a:xfrm>
        </p:spPr>
        <p:txBody>
          <a:bodyPr/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Network of Connectivity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Integrate with multiple EHRs, HIEs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Integrate with multiple extended service providers i.e. laboratories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Integrate with multiple Collaboratives, Collectives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Blending of Medical and Behavioral Health Worlds 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Nomenclature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Business Processes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Variance in Data Definition, Collection, and Reporting</a:t>
            </a:r>
          </a:p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Evolving Policy Changes at Federal, State levels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Funding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 Medium" charset="0"/>
                <a:ea typeface="Avenir Next Medium" charset="0"/>
                <a:cs typeface="Avenir Next Medium" charset="0"/>
              </a:rPr>
              <a:t>Reporting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venir Next Medium" charset="0"/>
              <a:ea typeface="Avenir Next Medium" charset="0"/>
              <a:cs typeface="Avenir Next Medium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5"/>
                </a:solidFill>
                <a:latin typeface="Avenir Next Medium" charset="0"/>
                <a:ea typeface="Avenir Next Medium" charset="0"/>
                <a:cs typeface="Avenir Next Medium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231098"/>
            <a:ext cx="8229600" cy="683305"/>
          </a:xfrm>
        </p:spPr>
        <p:txBody>
          <a:bodyPr/>
          <a:lstStyle/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Innovation </a:t>
            </a:r>
            <a:r>
              <a:rPr lang="mr-IN" dirty="0">
                <a:latin typeface="Avenir Next Medium" charset="0"/>
                <a:ea typeface="Avenir Next Medium" charset="0"/>
                <a:cs typeface="Avenir Next Medium" charset="0"/>
              </a:rPr>
              <a:t>–</a:t>
            </a:r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 What’s Needed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5" y="1519647"/>
            <a:ext cx="8582291" cy="4525963"/>
          </a:xfrm>
        </p:spPr>
        <p:txBody>
          <a:bodyPr/>
          <a:lstStyle/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Data Exchange Standards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Data Definitions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Common key Identifiers for record matching</a:t>
            </a:r>
          </a:p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Flexibility &amp; Configurability Designed into Data Exchange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Design to support the network of connectivity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Design to support integrating business processes across different organizations</a:t>
            </a:r>
          </a:p>
          <a:p>
            <a:pPr lvl="2"/>
            <a:r>
              <a:rPr lang="en-US" sz="1800" dirty="0">
                <a:latin typeface="Avenir Next Medium" charset="0"/>
                <a:ea typeface="Avenir Next Medium" charset="0"/>
                <a:cs typeface="Avenir Next Medium" charset="0"/>
              </a:rPr>
              <a:t>Role based, Rule based, Triggers, Escalation Policies, Data Selection</a:t>
            </a:r>
          </a:p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Integrated Sign-on/System Authentication</a:t>
            </a:r>
          </a:p>
          <a:p>
            <a:pPr marL="0" indent="0">
              <a:buNone/>
            </a:pPr>
            <a:endParaRPr lang="en-US" sz="2400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endParaRPr lang="en-US" sz="2400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5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LifeWorks NW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60" y="992536"/>
            <a:ext cx="8425543" cy="1041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554E8F"/>
                </a:solidFill>
                <a:latin typeface="Avenir Next Medium" charset="0"/>
                <a:ea typeface="Avenir Next Medium" charset="0"/>
                <a:cs typeface="Avenir Next Medium" charset="0"/>
              </a:rPr>
              <a:t>A non-profit behavioral healthcare company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554E8F"/>
                </a:solidFill>
                <a:latin typeface="Avenir Next Medium" charset="0"/>
                <a:ea typeface="Avenir Next Medium" charset="0"/>
                <a:cs typeface="Avenir Next Medium" charset="0"/>
              </a:rPr>
              <a:t>Serving the greater Portland metro area</a:t>
            </a:r>
            <a:endParaRPr lang="en-US" altLang="en-US" sz="2000" i="1" dirty="0">
              <a:solidFill>
                <a:srgbClr val="554E8F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98423" y="2917372"/>
            <a:ext cx="4183017" cy="298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Offer outpatient and limited residential services</a:t>
            </a:r>
          </a:p>
          <a:p>
            <a:pPr lvl="1"/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Staff of nearly 700 </a:t>
            </a:r>
          </a:p>
          <a:p>
            <a:pPr lvl="1"/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Primarily serve Medicare, Medicaid, and Uninsured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F56C77E-0CB3-48DF-8AAA-470F510B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7" y="2033937"/>
            <a:ext cx="4564554" cy="396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70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Medium" charset="0"/>
                <a:ea typeface="Avenir Next Medium" charset="0"/>
                <a:cs typeface="Avenir Next Medium" charset="0"/>
              </a:rPr>
              <a:t>LifeWorks NW - 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020539"/>
            <a:ext cx="8164287" cy="4800827"/>
          </a:xfrm>
        </p:spPr>
        <p:txBody>
          <a:bodyPr/>
          <a:lstStyle/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Identifying the Priority Business Processes and Data 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Operationally collaborative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Healthcare service necessary</a:t>
            </a:r>
          </a:p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Working with Partner Network  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Identify gaps in current technologies and methods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Develop and establish the data exchanges and technology</a:t>
            </a:r>
          </a:p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Establishing Partner Collaborative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Define Data Exchange Standards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Data Definitions</a:t>
            </a:r>
          </a:p>
          <a:p>
            <a:r>
              <a:rPr lang="en-US" sz="2400" dirty="0">
                <a:latin typeface="Avenir Next Medium" charset="0"/>
                <a:ea typeface="Avenir Next Medium" charset="0"/>
                <a:cs typeface="Avenir Next Medium" charset="0"/>
              </a:rPr>
              <a:t>Integrated ED Diversion/Care Plans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Utilizing Collective Medical Technology Pre-Manage Care Plans</a:t>
            </a:r>
          </a:p>
          <a:p>
            <a:pPr lvl="1"/>
            <a:r>
              <a:rPr lang="en-US" sz="2000" dirty="0">
                <a:latin typeface="Avenir Next Medium" charset="0"/>
                <a:ea typeface="Avenir Next Medium" charset="0"/>
                <a:cs typeface="Avenir Next Medium" charset="0"/>
              </a:rPr>
              <a:t>Developing integrated client focused care plans</a:t>
            </a:r>
          </a:p>
          <a:p>
            <a:pPr lvl="1"/>
            <a:endParaRPr lang="en-US" sz="2400" dirty="0">
              <a:latin typeface="Avenir Next Medium" charset="0"/>
              <a:ea typeface="Avenir Next Medium" charset="0"/>
              <a:cs typeface="Avenir Next Medium" charset="0"/>
            </a:endParaRPr>
          </a:p>
          <a:p>
            <a:endParaRPr lang="en-US" sz="2400" dirty="0"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85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venir Next Medium" charset="0"/>
                <a:ea typeface="Avenir Next Medium" charset="0"/>
                <a:cs typeface="Avenir Next Medium" charset="0"/>
              </a:rPr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6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47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Unity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Center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+mn-cs"/>
              </a:rPr>
              <a:t>Behavioral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8279"/>
            <a:ext cx="7886700" cy="41224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Unique c</a:t>
            </a:r>
            <a:r>
              <a:rPr lang="en-US" sz="2800" dirty="0"/>
              <a:t>ollaboration between Legacy, OHSU, Adventist Health and Kaiser </a:t>
            </a:r>
            <a:r>
              <a:rPr lang="en-US" dirty="0"/>
              <a:t> to </a:t>
            </a:r>
            <a:r>
              <a:rPr lang="en-US" sz="2800" dirty="0"/>
              <a:t>provide services to the region </a:t>
            </a:r>
          </a:p>
          <a:p>
            <a:r>
              <a:rPr lang="en-US" dirty="0"/>
              <a:t>Community-wide effort (city, counties, state, payers, EMS, police, mental health and addictions providers- more than 30 participating agencies</a:t>
            </a:r>
            <a:endParaRPr lang="en-US" sz="2800" dirty="0"/>
          </a:p>
          <a:p>
            <a:r>
              <a:rPr lang="en-US" sz="2800" dirty="0"/>
              <a:t>Facility licensed under Legacy Emanuel Medical Center</a:t>
            </a:r>
          </a:p>
          <a:p>
            <a:r>
              <a:rPr lang="en-US" sz="2800" dirty="0"/>
              <a:t>102 inpatient beds (80 adult beds, 22 adolescent beds)</a:t>
            </a:r>
          </a:p>
          <a:p>
            <a:r>
              <a:rPr lang="en-US" sz="2800" dirty="0"/>
              <a:t>Adult Psychiatric Emergency Service (45-55 pts/day)</a:t>
            </a:r>
          </a:p>
          <a:p>
            <a:r>
              <a:rPr lang="en-US" dirty="0"/>
              <a:t>Strong Peer support built into structure of Unity</a:t>
            </a:r>
          </a:p>
          <a:p>
            <a:r>
              <a:rPr lang="en-US" sz="2800" dirty="0"/>
              <a:t>Built-in space for Community Providers to help navigate handoffs from Unity to community treatment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88600040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7050" y="244431"/>
            <a:ext cx="7886700" cy="971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– Why?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7050" y="1216028"/>
            <a:ext cx="7281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Response to community need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Increasing efficiencies amongst local hospital systems (OHSU, Kaiser, Legacy, Adventist)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Mitigating gaps within the system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Fragmented legal, medical and psychiatric processes and services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Decrease Emergency Room boarding and increase care experience 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Reduce Inpatient admissions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1840" y="76131"/>
            <a:ext cx="7886700" cy="971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– How?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8760" y="1253331"/>
            <a:ext cx="72816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Built by key stakeholders within the community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Hospitals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Behavioral Health Providers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Criminal Justice System 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Peers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Oregon Health Authority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Emergency Medical Services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Counties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 Trauma Informed Care Framework 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</a:rPr>
              <a:t>Co-locating providers within hospital system</a:t>
            </a:r>
          </a:p>
          <a:p>
            <a:pPr fontAlgn="auto">
              <a:spcAft>
                <a:spcPts val="0"/>
              </a:spcAft>
            </a:pP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9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8DC3-581A-4050-92C3-ED770FD7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PES: Psychiatric Emergency Service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09C309-1269-41ED-933A-7A31BC89A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9879" y="1690689"/>
            <a:ext cx="4895255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59EAA-563A-46B9-A944-F24AFE01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4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7C29F-900C-4ACF-944C-579DDFC8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822A98-AE94-4D56-9BC1-A111D14CA4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2996" y="1125914"/>
          <a:ext cx="8321511" cy="420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349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605A-57CD-410B-B79E-3B457A0F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8EC7-49D1-449F-86FC-8CF1AFF54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DED1D54-FCB4-4789-88EE-8B21B405A1A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5417" y="1274386"/>
          <a:ext cx="8069933" cy="402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22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D6A7-E497-440C-9090-B695F2159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2019– PES Disposition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104C-EEB0-4595-9A48-78E0ADD7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9388EC7-49D1-449F-86FC-8CF1AFF5464A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F8DB9A7-4D11-47BC-B308-BDF9B9EB335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31646" y="2297170"/>
          <a:ext cx="6653556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852">
                  <a:extLst>
                    <a:ext uri="{9D8B030D-6E8A-4147-A177-3AD203B41FA5}">
                      <a16:colId xmlns:a16="http://schemas.microsoft.com/office/drawing/2014/main" val="2725885001"/>
                    </a:ext>
                  </a:extLst>
                </a:gridCol>
                <a:gridCol w="2217852">
                  <a:extLst>
                    <a:ext uri="{9D8B030D-6E8A-4147-A177-3AD203B41FA5}">
                      <a16:colId xmlns:a16="http://schemas.microsoft.com/office/drawing/2014/main" val="709890986"/>
                    </a:ext>
                  </a:extLst>
                </a:gridCol>
                <a:gridCol w="2217852">
                  <a:extLst>
                    <a:ext uri="{9D8B030D-6E8A-4147-A177-3AD203B41FA5}">
                      <a16:colId xmlns:a16="http://schemas.microsoft.com/office/drawing/2014/main" val="36416209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Disposition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Percent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510207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Discharge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76.80%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11435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Admit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15.85%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046681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LWBS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6.15%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6297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Transferred to another facility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0.71%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580757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other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554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860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feWorks NW">
      <a:dk1>
        <a:srgbClr val="333F48"/>
      </a:dk1>
      <a:lt1>
        <a:sysClr val="window" lastClr="FFFFFF"/>
      </a:lt1>
      <a:dk2>
        <a:srgbClr val="333F48"/>
      </a:dk2>
      <a:lt2>
        <a:srgbClr val="F8F0E6"/>
      </a:lt2>
      <a:accent1>
        <a:srgbClr val="333F48"/>
      </a:accent1>
      <a:accent2>
        <a:srgbClr val="3B3348"/>
      </a:accent2>
      <a:accent3>
        <a:srgbClr val="E04E39"/>
      </a:accent3>
      <a:accent4>
        <a:srgbClr val="F98634"/>
      </a:accent4>
      <a:accent5>
        <a:srgbClr val="CFB023"/>
      </a:accent5>
      <a:accent6>
        <a:srgbClr val="B7B09C"/>
      </a:accent6>
      <a:hlink>
        <a:srgbClr val="ECC3B2"/>
      </a:hlink>
      <a:folHlink>
        <a:srgbClr val="CFB02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ifeWorks NW PowerPoint Template Dark.potx" id="{C3861B57-6A0B-40BF-B4AF-F4BC060A6A68}" vid="{7C4F3FBE-E3A8-4F15-AAD8-0652DB9D806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perations Document" ma:contentTypeID="0x010100EC569658357B384280652C8B44527B3C0600EA765F8FC0596B47B49BE914D6114247" ma:contentTypeVersion="9" ma:contentTypeDescription="" ma:contentTypeScope="" ma:versionID="f321202c9776398fb0059c96d8c4c140">
  <xsd:schema xmlns:xsd="http://www.w3.org/2001/XMLSchema" xmlns:xs="http://www.w3.org/2001/XMLSchema" xmlns:p="http://schemas.microsoft.com/office/2006/metadata/properties" xmlns:ns2="2ef28423-ab88-4ffc-9a63-18d259d24396" xmlns:ns3="a6d9e27f-daa7-41a1-a1d4-1d1c2e35e7be" targetNamespace="http://schemas.microsoft.com/office/2006/metadata/properties" ma:root="true" ma:fieldsID="20768a683dcb70d3534bf4b0cba7e543" ns2:_="" ns3:_="">
    <xsd:import namespace="2ef28423-ab88-4ffc-9a63-18d259d24396"/>
    <xsd:import namespace="a6d9e27f-daa7-41a1-a1d4-1d1c2e35e7be"/>
    <xsd:element name="properties">
      <xsd:complexType>
        <xsd:sequence>
          <xsd:element name="documentManagement">
            <xsd:complexType>
              <xsd:all>
                <xsd:element ref="ns2:l53f6151825044fcba2a690d17e40312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28423-ab88-4ffc-9a63-18d259d24396" elementFormDefault="qualified">
    <xsd:import namespace="http://schemas.microsoft.com/office/2006/documentManagement/types"/>
    <xsd:import namespace="http://schemas.microsoft.com/office/infopath/2007/PartnerControls"/>
    <xsd:element name="l53f6151825044fcba2a690d17e40312" ma:index="8" nillable="true" ma:taxonomy="true" ma:internalName="l53f6151825044fcba2a690d17e40312" ma:taxonomyFieldName="Operations_x0020_Area" ma:displayName="Operations Area" ma:default="" ma:fieldId="{553f6151-8250-44fc-ba2a-690d17e40312}" ma:taxonomyMulti="true" ma:sspId="abbb26a3-d463-4b7f-b646-b41cb76ec90b" ma:termSetId="9b27aa13-e0f6-4981-987c-326c075eee3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c0d1e4d-64b0-4f91-9959-15fa5e258815}" ma:internalName="TaxCatchAll" ma:showField="CatchAllData" ma:web="2ef28423-ab88-4ffc-9a63-18d259d243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c0d1e4d-64b0-4f91-9959-15fa5e258815}" ma:internalName="TaxCatchAllLabel" ma:readOnly="true" ma:showField="CatchAllDataLabel" ma:web="2ef28423-ab88-4ffc-9a63-18d259d243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9e27f-daa7-41a1-a1d4-1d1c2e35e7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f28423-ab88-4ffc-9a63-18d259d24396">
      <Value>249</Value>
    </TaxCatchAll>
    <l53f6151825044fcba2a690d17e40312 xmlns="2ef28423-ab88-4ffc-9a63-18d259d243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Creative Shop/Self-Service Collateral</TermName>
          <TermId xmlns="http://schemas.microsoft.com/office/infopath/2007/PartnerControls">161ad809-3272-4a5c-a75b-dd9c52f8ed23</TermId>
        </TermInfo>
      </Terms>
    </l53f6151825044fcba2a690d17e40312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CD60A7-9E74-4568-8D97-BF04C1DFEF52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D305E0A-37E4-4456-BA34-A3AC38044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28423-ab88-4ffc-9a63-18d259d24396"/>
    <ds:schemaRef ds:uri="a6d9e27f-daa7-41a1-a1d4-1d1c2e35e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0669C8-F427-47AA-9A44-020EC89A62B3}">
  <ds:schemaRefs>
    <ds:schemaRef ds:uri="http://purl.org/dc/terms/"/>
    <ds:schemaRef ds:uri="http://schemas.microsoft.com/office/infopath/2007/PartnerControls"/>
    <ds:schemaRef ds:uri="a6d9e27f-daa7-41a1-a1d4-1d1c2e35e7b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2ef28423-ab88-4ffc-9a63-18d259d24396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63ACB64-3E54-4876-B303-090DB08F38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LifeWorks NW PowerPoint Template Dark</Template>
  <TotalTime>477</TotalTime>
  <Words>894</Words>
  <Application>Microsoft Office PowerPoint</Application>
  <PresentationFormat>On-screen Show (4:3)</PresentationFormat>
  <Paragraphs>219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 Next Medium</vt:lpstr>
      <vt:lpstr>Calibri</vt:lpstr>
      <vt:lpstr>Calibri Light</vt:lpstr>
      <vt:lpstr>Corbel</vt:lpstr>
      <vt:lpstr>Segoe UI Semibold</vt:lpstr>
      <vt:lpstr>Office Theme</vt:lpstr>
      <vt:lpstr>1_Office Theme</vt:lpstr>
      <vt:lpstr>3_Office Theme</vt:lpstr>
      <vt:lpstr>4_Office Theme</vt:lpstr>
      <vt:lpstr>5_Office Theme</vt:lpstr>
      <vt:lpstr>Expanding Access to Behavioral Health through Hospital and CCBHC Collaboration</vt:lpstr>
      <vt:lpstr>LifeWorks NW</vt:lpstr>
      <vt:lpstr>Unity Center for Behavioral Health</vt:lpstr>
      <vt:lpstr>PowerPoint Presentation</vt:lpstr>
      <vt:lpstr>PowerPoint Presentation</vt:lpstr>
      <vt:lpstr>PES: Psychiatric Emergency Service </vt:lpstr>
      <vt:lpstr>PowerPoint Presentation</vt:lpstr>
      <vt:lpstr>PowerPoint Presentation</vt:lpstr>
      <vt:lpstr>March 2019– PES Disposition</vt:lpstr>
      <vt:lpstr>Integrated Care Model</vt:lpstr>
      <vt:lpstr>Integrated Care Principles</vt:lpstr>
      <vt:lpstr>Funding</vt:lpstr>
      <vt:lpstr>LifeWorks NW Integrated Care</vt:lpstr>
      <vt:lpstr>LifeWorks NW Integration with Unity</vt:lpstr>
      <vt:lpstr>Working Together to Integrate  Into Outpatient Clinical Services </vt:lpstr>
      <vt:lpstr>Working Together</vt:lpstr>
      <vt:lpstr>Continuous Learning and Improvement</vt:lpstr>
      <vt:lpstr>Key Challenges</vt:lpstr>
      <vt:lpstr>Innovation – What’s Needed</vt:lpstr>
      <vt:lpstr>LifeWorks NW - What’s Next?</vt:lpstr>
      <vt:lpstr>QUESTIONS?</vt:lpstr>
    </vt:vector>
  </TitlesOfParts>
  <Company>LWNW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 Kerr</dc:creator>
  <cp:lastModifiedBy>Samuels, Debra</cp:lastModifiedBy>
  <cp:revision>52</cp:revision>
  <dcterms:created xsi:type="dcterms:W3CDTF">2019-05-06T20:37:37Z</dcterms:created>
  <dcterms:modified xsi:type="dcterms:W3CDTF">2019-06-10T14:02:01Z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0x010100EC569658357B384280652C8B44527B3C0600EA765F8FC0596B47B49BE914D6114247</vt:lpwstr>
  </property>
  <property fmtid="{D5CDD505-2E9C-101B-9397-08002B2CF9AE}" pid="3" name="Operations Area">
    <vt:lpwstr>249;#Creative Shop/Self-Service Collateral|161ad809-3272-4a5c-a75b-dd9c52f8ed23</vt:lpwstr>
  </property>
</Properties>
</file>