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4"/>
  </p:sldMasterIdLst>
  <p:notesMasterIdLst>
    <p:notesMasterId r:id="rId50"/>
  </p:notesMasterIdLst>
  <p:handoutMasterIdLst>
    <p:handoutMasterId r:id="rId51"/>
  </p:handoutMasterIdLst>
  <p:sldIdLst>
    <p:sldId id="334" r:id="rId5"/>
    <p:sldId id="584" r:id="rId6"/>
    <p:sldId id="257" r:id="rId7"/>
    <p:sldId id="1205" r:id="rId8"/>
    <p:sldId id="382" r:id="rId9"/>
    <p:sldId id="1067" r:id="rId10"/>
    <p:sldId id="451" r:id="rId11"/>
    <p:sldId id="385" r:id="rId12"/>
    <p:sldId id="386" r:id="rId13"/>
    <p:sldId id="1065" r:id="rId14"/>
    <p:sldId id="1081" r:id="rId15"/>
    <p:sldId id="356" r:id="rId16"/>
    <p:sldId id="357" r:id="rId17"/>
    <p:sldId id="1206" r:id="rId18"/>
    <p:sldId id="1199" r:id="rId19"/>
    <p:sldId id="401" r:id="rId20"/>
    <p:sldId id="407" r:id="rId21"/>
    <p:sldId id="458" r:id="rId22"/>
    <p:sldId id="1040" r:id="rId23"/>
    <p:sldId id="434" r:id="rId24"/>
    <p:sldId id="1200" r:id="rId25"/>
    <p:sldId id="448" r:id="rId26"/>
    <p:sldId id="449" r:id="rId27"/>
    <p:sldId id="1201" r:id="rId28"/>
    <p:sldId id="822" r:id="rId29"/>
    <p:sldId id="435" r:id="rId30"/>
    <p:sldId id="502" r:id="rId31"/>
    <p:sldId id="1202" r:id="rId32"/>
    <p:sldId id="1218" r:id="rId33"/>
    <p:sldId id="1219" r:id="rId34"/>
    <p:sldId id="1220" r:id="rId35"/>
    <p:sldId id="1221" r:id="rId36"/>
    <p:sldId id="1222" r:id="rId37"/>
    <p:sldId id="1223" r:id="rId38"/>
    <p:sldId id="1224" r:id="rId39"/>
    <p:sldId id="1225" r:id="rId40"/>
    <p:sldId id="1226" r:id="rId41"/>
    <p:sldId id="1203" r:id="rId42"/>
    <p:sldId id="258" r:id="rId43"/>
    <p:sldId id="259" r:id="rId44"/>
    <p:sldId id="260" r:id="rId45"/>
    <p:sldId id="1204" r:id="rId46"/>
    <p:sldId id="277" r:id="rId47"/>
    <p:sldId id="383" r:id="rId48"/>
    <p:sldId id="26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anda Vargas-Haskins" initials="WV [2]" lastIdx="2" clrIdx="6">
    <p:extLst>
      <p:ext uri="{19B8F6BF-5375-455C-9EA6-DF929625EA0E}">
        <p15:presenceInfo xmlns:p15="http://schemas.microsoft.com/office/powerpoint/2012/main" userId="Wanda Vargas-Haskins" providerId="None"/>
      </p:ext>
    </p:extLst>
  </p:cmAuthor>
  <p:cmAuthor id="1" name="Libbi Ethier" initials="LE" lastIdx="6" clrIdx="0">
    <p:extLst>
      <p:ext uri="{19B8F6BF-5375-455C-9EA6-DF929625EA0E}">
        <p15:presenceInfo xmlns:p15="http://schemas.microsoft.com/office/powerpoint/2012/main" userId="S::ElizabethE@thenationalcouncil.org::970f0399-3b62-4364-8b59-6b774d987d73" providerId="AD"/>
      </p:ext>
    </p:extLst>
  </p:cmAuthor>
  <p:cmAuthor id="2" name="Julia Schreiber" initials="JS" lastIdx="9" clrIdx="1">
    <p:extLst>
      <p:ext uri="{19B8F6BF-5375-455C-9EA6-DF929625EA0E}">
        <p15:presenceInfo xmlns:p15="http://schemas.microsoft.com/office/powerpoint/2012/main" userId="S-1-5-21-2265837169-2320977371-3061747733-4737" providerId="AD"/>
      </p:ext>
    </p:extLst>
  </p:cmAuthor>
  <p:cmAuthor id="3" name="Teresa Halliday" initials="TH" lastIdx="22" clrIdx="2">
    <p:extLst>
      <p:ext uri="{19B8F6BF-5375-455C-9EA6-DF929625EA0E}">
        <p15:presenceInfo xmlns:p15="http://schemas.microsoft.com/office/powerpoint/2012/main" userId="S-1-5-21-2265837169-2320977371-3061747733-4615" providerId="AD"/>
      </p:ext>
    </p:extLst>
  </p:cmAuthor>
  <p:cmAuthor id="4" name="Libbi Ethier" initials="LE [2]" lastIdx="1" clrIdx="3">
    <p:extLst>
      <p:ext uri="{19B8F6BF-5375-455C-9EA6-DF929625EA0E}">
        <p15:presenceInfo xmlns:p15="http://schemas.microsoft.com/office/powerpoint/2012/main" userId="Libbi Ethier" providerId="None"/>
      </p:ext>
    </p:extLst>
  </p:cmAuthor>
  <p:cmAuthor id="5" name="Teresa Halliday" initials="TH [2]" lastIdx="6" clrIdx="4">
    <p:extLst>
      <p:ext uri="{19B8F6BF-5375-455C-9EA6-DF929625EA0E}">
        <p15:presenceInfo xmlns:p15="http://schemas.microsoft.com/office/powerpoint/2012/main" userId="S::teresah@thenationalcouncil.org::5f60b310-38ae-47e1-b205-ad3ea019a81f" providerId="AD"/>
      </p:ext>
    </p:extLst>
  </p:cmAuthor>
  <p:cmAuthor id="6" name="Michael Hawkins" initials="MH" lastIdx="5" clrIdx="5">
    <p:extLst>
      <p:ext uri="{19B8F6BF-5375-455C-9EA6-DF929625EA0E}">
        <p15:presenceInfo xmlns:p15="http://schemas.microsoft.com/office/powerpoint/2012/main" userId="S::MichaelH@thenationalcouncil.org::ff77cbb9-70d0-40ce-9d2c-bf75095771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D5DCEA"/>
    <a:srgbClr val="155FA8"/>
    <a:srgbClr val="D1E0EE"/>
    <a:srgbClr val="0151A1"/>
    <a:srgbClr val="5B8EC2"/>
    <a:srgbClr val="86ACD2"/>
    <a:srgbClr val="A0A6A1"/>
    <a:srgbClr val="C0C4C1"/>
    <a:srgbClr val="E2EB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86F90-460E-419D-B6AD-3B5433411A17}" v="18" dt="2019-11-14T21:19:20.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8" autoAdjust="0"/>
    <p:restoredTop sz="72150" autoAdjust="0"/>
  </p:normalViewPr>
  <p:slideViewPr>
    <p:cSldViewPr snapToGrid="0">
      <p:cViewPr varScale="1">
        <p:scale>
          <a:sx n="56" d="100"/>
          <a:sy n="56" d="100"/>
        </p:scale>
        <p:origin x="1206" y="6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e Abbondandolo" userId="b1b5d8c0-5cd9-40f1-9f6e-f6b72b66c4de" providerId="ADAL" clId="{64586F90-460E-419D-B6AD-3B5433411A17}"/>
    <pc:docChg chg="undo addSld delSld modSld">
      <pc:chgData name="Gabe Abbondandolo" userId="b1b5d8c0-5cd9-40f1-9f6e-f6b72b66c4de" providerId="ADAL" clId="{64586F90-460E-419D-B6AD-3B5433411A17}" dt="2019-11-14T21:19:20.620" v="43" actId="1076"/>
      <pc:docMkLst>
        <pc:docMk/>
      </pc:docMkLst>
      <pc:sldChg chg="modSp">
        <pc:chgData name="Gabe Abbondandolo" userId="b1b5d8c0-5cd9-40f1-9f6e-f6b72b66c4de" providerId="ADAL" clId="{64586F90-460E-419D-B6AD-3B5433411A17}" dt="2019-11-14T21:19:20.620" v="43" actId="1076"/>
        <pc:sldMkLst>
          <pc:docMk/>
          <pc:sldMk cId="2600516016" sldId="257"/>
        </pc:sldMkLst>
        <pc:spChg chg="mod">
          <ac:chgData name="Gabe Abbondandolo" userId="b1b5d8c0-5cd9-40f1-9f6e-f6b72b66c4de" providerId="ADAL" clId="{64586F90-460E-419D-B6AD-3B5433411A17}" dt="2019-11-14T21:19:20.620" v="43" actId="1076"/>
          <ac:spMkLst>
            <pc:docMk/>
            <pc:sldMk cId="2600516016" sldId="257"/>
            <ac:spMk id="116" creationId="{00000000-0000-0000-0000-000000000000}"/>
          </ac:spMkLst>
        </pc:spChg>
        <pc:picChg chg="mod">
          <ac:chgData name="Gabe Abbondandolo" userId="b1b5d8c0-5cd9-40f1-9f6e-f6b72b66c4de" providerId="ADAL" clId="{64586F90-460E-419D-B6AD-3B5433411A17}" dt="2019-11-14T21:14:37.060" v="0" actId="1076"/>
          <ac:picMkLst>
            <pc:docMk/>
            <pc:sldMk cId="2600516016" sldId="257"/>
            <ac:picMk id="7" creationId="{EADDC242-5947-40A3-8BDD-6F8D9BD21ECD}"/>
          </ac:picMkLst>
        </pc:picChg>
      </pc:sldChg>
      <pc:sldChg chg="modSp">
        <pc:chgData name="Gabe Abbondandolo" userId="b1b5d8c0-5cd9-40f1-9f6e-f6b72b66c4de" providerId="ADAL" clId="{64586F90-460E-419D-B6AD-3B5433411A17}" dt="2019-11-14T21:19:01.104" v="42" actId="1076"/>
        <pc:sldMkLst>
          <pc:docMk/>
          <pc:sldMk cId="3121722303" sldId="260"/>
        </pc:sldMkLst>
        <pc:spChg chg="mod">
          <ac:chgData name="Gabe Abbondandolo" userId="b1b5d8c0-5cd9-40f1-9f6e-f6b72b66c4de" providerId="ADAL" clId="{64586F90-460E-419D-B6AD-3B5433411A17}" dt="2019-11-14T21:19:01.104" v="42" actId="1076"/>
          <ac:spMkLst>
            <pc:docMk/>
            <pc:sldMk cId="3121722303" sldId="260"/>
            <ac:spMk id="3" creationId="{00000000-0000-0000-0000-000000000000}"/>
          </ac:spMkLst>
        </pc:spChg>
      </pc:sldChg>
      <pc:sldChg chg="modSp">
        <pc:chgData name="Gabe Abbondandolo" userId="b1b5d8c0-5cd9-40f1-9f6e-f6b72b66c4de" providerId="ADAL" clId="{64586F90-460E-419D-B6AD-3B5433411A17}" dt="2019-11-14T21:14:57.718" v="5" actId="1076"/>
        <pc:sldMkLst>
          <pc:docMk/>
          <pc:sldMk cId="4145052188" sldId="382"/>
        </pc:sldMkLst>
        <pc:picChg chg="mod">
          <ac:chgData name="Gabe Abbondandolo" userId="b1b5d8c0-5cd9-40f1-9f6e-f6b72b66c4de" providerId="ADAL" clId="{64586F90-460E-419D-B6AD-3B5433411A17}" dt="2019-11-14T21:14:57.718" v="5" actId="1076"/>
          <ac:picMkLst>
            <pc:docMk/>
            <pc:sldMk cId="4145052188" sldId="382"/>
            <ac:picMk id="4" creationId="{DF6A4BCB-4AD0-4232-8EBD-40CA457F3337}"/>
          </ac:picMkLst>
        </pc:picChg>
        <pc:picChg chg="mod">
          <ac:chgData name="Gabe Abbondandolo" userId="b1b5d8c0-5cd9-40f1-9f6e-f6b72b66c4de" providerId="ADAL" clId="{64586F90-460E-419D-B6AD-3B5433411A17}" dt="2019-11-14T21:14:55.830" v="4" actId="1076"/>
          <ac:picMkLst>
            <pc:docMk/>
            <pc:sldMk cId="4145052188" sldId="382"/>
            <ac:picMk id="7" creationId="{8EEAC8B3-BB20-4522-9103-70486EADC4B8}"/>
          </ac:picMkLst>
        </pc:picChg>
      </pc:sldChg>
      <pc:sldChg chg="modSp">
        <pc:chgData name="Gabe Abbondandolo" userId="b1b5d8c0-5cd9-40f1-9f6e-f6b72b66c4de" providerId="ADAL" clId="{64586F90-460E-419D-B6AD-3B5433411A17}" dt="2019-11-14T21:15:18.493" v="7" actId="1076"/>
        <pc:sldMkLst>
          <pc:docMk/>
          <pc:sldMk cId="2378049869" sldId="451"/>
        </pc:sldMkLst>
        <pc:spChg chg="mod">
          <ac:chgData name="Gabe Abbondandolo" userId="b1b5d8c0-5cd9-40f1-9f6e-f6b72b66c4de" providerId="ADAL" clId="{64586F90-460E-419D-B6AD-3B5433411A17}" dt="2019-11-14T21:15:18.493" v="7" actId="1076"/>
          <ac:spMkLst>
            <pc:docMk/>
            <pc:sldMk cId="2378049869" sldId="451"/>
            <ac:spMk id="56323" creationId="{910D0912-C68F-4107-8FE7-3B8B3C51312C}"/>
          </ac:spMkLst>
        </pc:spChg>
      </pc:sldChg>
      <pc:sldChg chg="modSp">
        <pc:chgData name="Gabe Abbondandolo" userId="b1b5d8c0-5cd9-40f1-9f6e-f6b72b66c4de" providerId="ADAL" clId="{64586F90-460E-419D-B6AD-3B5433411A17}" dt="2019-11-14T21:17:27.335" v="32" actId="403"/>
        <pc:sldMkLst>
          <pc:docMk/>
          <pc:sldMk cId="2197779534" sldId="489"/>
        </pc:sldMkLst>
        <pc:spChg chg="mod">
          <ac:chgData name="Gabe Abbondandolo" userId="b1b5d8c0-5cd9-40f1-9f6e-f6b72b66c4de" providerId="ADAL" clId="{64586F90-460E-419D-B6AD-3B5433411A17}" dt="2019-11-14T21:17:27.335" v="32" actId="403"/>
          <ac:spMkLst>
            <pc:docMk/>
            <pc:sldMk cId="2197779534" sldId="489"/>
            <ac:spMk id="3" creationId="{00000000-0000-0000-0000-000000000000}"/>
          </ac:spMkLst>
        </pc:spChg>
        <pc:spChg chg="mod">
          <ac:chgData name="Gabe Abbondandolo" userId="b1b5d8c0-5cd9-40f1-9f6e-f6b72b66c4de" providerId="ADAL" clId="{64586F90-460E-419D-B6AD-3B5433411A17}" dt="2019-11-14T21:17:16.794" v="28" actId="2711"/>
          <ac:spMkLst>
            <pc:docMk/>
            <pc:sldMk cId="2197779534" sldId="489"/>
            <ac:spMk id="4" creationId="{00000000-0000-0000-0000-000000000000}"/>
          </ac:spMkLst>
        </pc:spChg>
        <pc:spChg chg="mod">
          <ac:chgData name="Gabe Abbondandolo" userId="b1b5d8c0-5cd9-40f1-9f6e-f6b72b66c4de" providerId="ADAL" clId="{64586F90-460E-419D-B6AD-3B5433411A17}" dt="2019-11-14T21:17:05.650" v="26" actId="2711"/>
          <ac:spMkLst>
            <pc:docMk/>
            <pc:sldMk cId="2197779534" sldId="489"/>
            <ac:spMk id="5" creationId="{00000000-0000-0000-0000-000000000000}"/>
          </ac:spMkLst>
        </pc:spChg>
      </pc:sldChg>
      <pc:sldChg chg="modSp">
        <pc:chgData name="Gabe Abbondandolo" userId="b1b5d8c0-5cd9-40f1-9f6e-f6b72b66c4de" providerId="ADAL" clId="{64586F90-460E-419D-B6AD-3B5433411A17}" dt="2019-11-14T21:18:10.020" v="36" actId="2711"/>
        <pc:sldMkLst>
          <pc:docMk/>
          <pc:sldMk cId="3918872877" sldId="546"/>
        </pc:sldMkLst>
        <pc:spChg chg="mod">
          <ac:chgData name="Gabe Abbondandolo" userId="b1b5d8c0-5cd9-40f1-9f6e-f6b72b66c4de" providerId="ADAL" clId="{64586F90-460E-419D-B6AD-3B5433411A17}" dt="2019-11-14T21:18:10.020" v="36" actId="2711"/>
          <ac:spMkLst>
            <pc:docMk/>
            <pc:sldMk cId="3918872877" sldId="546"/>
            <ac:spMk id="2" creationId="{00000000-0000-0000-0000-000000000000}"/>
          </ac:spMkLst>
        </pc:spChg>
        <pc:spChg chg="mod">
          <ac:chgData name="Gabe Abbondandolo" userId="b1b5d8c0-5cd9-40f1-9f6e-f6b72b66c4de" providerId="ADAL" clId="{64586F90-460E-419D-B6AD-3B5433411A17}" dt="2019-11-14T21:17:41.117" v="34" actId="2711"/>
          <ac:spMkLst>
            <pc:docMk/>
            <pc:sldMk cId="3918872877" sldId="546"/>
            <ac:spMk id="4" creationId="{00000000-0000-0000-0000-000000000000}"/>
          </ac:spMkLst>
        </pc:spChg>
        <pc:spChg chg="mod">
          <ac:chgData name="Gabe Abbondandolo" userId="b1b5d8c0-5cd9-40f1-9f6e-f6b72b66c4de" providerId="ADAL" clId="{64586F90-460E-419D-B6AD-3B5433411A17}" dt="2019-11-14T21:17:36.320" v="33" actId="2711"/>
          <ac:spMkLst>
            <pc:docMk/>
            <pc:sldMk cId="3918872877" sldId="546"/>
            <ac:spMk id="9" creationId="{00000000-0000-0000-0000-000000000000}"/>
          </ac:spMkLst>
        </pc:spChg>
      </pc:sldChg>
      <pc:sldChg chg="modSp">
        <pc:chgData name="Gabe Abbondandolo" userId="b1b5d8c0-5cd9-40f1-9f6e-f6b72b66c4de" providerId="ADAL" clId="{64586F90-460E-419D-B6AD-3B5433411A17}" dt="2019-11-14T21:18:15.623" v="37" actId="2711"/>
        <pc:sldMkLst>
          <pc:docMk/>
          <pc:sldMk cId="2801493438" sldId="557"/>
        </pc:sldMkLst>
        <pc:spChg chg="mod">
          <ac:chgData name="Gabe Abbondandolo" userId="b1b5d8c0-5cd9-40f1-9f6e-f6b72b66c4de" providerId="ADAL" clId="{64586F90-460E-419D-B6AD-3B5433411A17}" dt="2019-11-14T21:18:15.623" v="37" actId="2711"/>
          <ac:spMkLst>
            <pc:docMk/>
            <pc:sldMk cId="2801493438" sldId="557"/>
            <ac:spMk id="2" creationId="{00000000-0000-0000-0000-000000000000}"/>
          </ac:spMkLst>
        </pc:spChg>
        <pc:spChg chg="mod">
          <ac:chgData name="Gabe Abbondandolo" userId="b1b5d8c0-5cd9-40f1-9f6e-f6b72b66c4de" providerId="ADAL" clId="{64586F90-460E-419D-B6AD-3B5433411A17}" dt="2019-11-14T21:17:50.686" v="35" actId="2711"/>
          <ac:spMkLst>
            <pc:docMk/>
            <pc:sldMk cId="2801493438" sldId="557"/>
            <ac:spMk id="3" creationId="{00000000-0000-0000-0000-000000000000}"/>
          </ac:spMkLst>
        </pc:spChg>
        <pc:spChg chg="mod">
          <ac:chgData name="Gabe Abbondandolo" userId="b1b5d8c0-5cd9-40f1-9f6e-f6b72b66c4de" providerId="ADAL" clId="{64586F90-460E-419D-B6AD-3B5433411A17}" dt="2019-11-14T21:17:50.686" v="35" actId="2711"/>
          <ac:spMkLst>
            <pc:docMk/>
            <pc:sldMk cId="2801493438" sldId="557"/>
            <ac:spMk id="8" creationId="{00000000-0000-0000-0000-000000000000}"/>
          </ac:spMkLst>
        </pc:spChg>
      </pc:sldChg>
      <pc:sldChg chg="modSp">
        <pc:chgData name="Gabe Abbondandolo" userId="b1b5d8c0-5cd9-40f1-9f6e-f6b72b66c4de" providerId="ADAL" clId="{64586F90-460E-419D-B6AD-3B5433411A17}" dt="2019-11-14T21:18:21.456" v="38" actId="2711"/>
        <pc:sldMkLst>
          <pc:docMk/>
          <pc:sldMk cId="1806206711" sldId="559"/>
        </pc:sldMkLst>
        <pc:spChg chg="mod">
          <ac:chgData name="Gabe Abbondandolo" userId="b1b5d8c0-5cd9-40f1-9f6e-f6b72b66c4de" providerId="ADAL" clId="{64586F90-460E-419D-B6AD-3B5433411A17}" dt="2019-11-14T21:18:21.456" v="38" actId="2711"/>
          <ac:spMkLst>
            <pc:docMk/>
            <pc:sldMk cId="1806206711" sldId="559"/>
            <ac:spMk id="2" creationId="{00000000-0000-0000-0000-000000000000}"/>
          </ac:spMkLst>
        </pc:spChg>
      </pc:sldChg>
      <pc:sldChg chg="modSp">
        <pc:chgData name="Gabe Abbondandolo" userId="b1b5d8c0-5cd9-40f1-9f6e-f6b72b66c4de" providerId="ADAL" clId="{64586F90-460E-419D-B6AD-3B5433411A17}" dt="2019-11-14T21:18:36.563" v="40" actId="2711"/>
        <pc:sldMkLst>
          <pc:docMk/>
          <pc:sldMk cId="3395405155" sldId="560"/>
        </pc:sldMkLst>
        <pc:spChg chg="mod">
          <ac:chgData name="Gabe Abbondandolo" userId="b1b5d8c0-5cd9-40f1-9f6e-f6b72b66c4de" providerId="ADAL" clId="{64586F90-460E-419D-B6AD-3B5433411A17}" dt="2019-11-14T21:18:28.108" v="39" actId="2711"/>
          <ac:spMkLst>
            <pc:docMk/>
            <pc:sldMk cId="3395405155" sldId="560"/>
            <ac:spMk id="2" creationId="{00000000-0000-0000-0000-000000000000}"/>
          </ac:spMkLst>
        </pc:spChg>
        <pc:spChg chg="mod">
          <ac:chgData name="Gabe Abbondandolo" userId="b1b5d8c0-5cd9-40f1-9f6e-f6b72b66c4de" providerId="ADAL" clId="{64586F90-460E-419D-B6AD-3B5433411A17}" dt="2019-11-14T21:18:36.563" v="40" actId="2711"/>
          <ac:spMkLst>
            <pc:docMk/>
            <pc:sldMk cId="3395405155" sldId="560"/>
            <ac:spMk id="26" creationId="{00000000-0000-0000-0000-000000000000}"/>
          </ac:spMkLst>
        </pc:spChg>
        <pc:grpChg chg="mod">
          <ac:chgData name="Gabe Abbondandolo" userId="b1b5d8c0-5cd9-40f1-9f6e-f6b72b66c4de" providerId="ADAL" clId="{64586F90-460E-419D-B6AD-3B5433411A17}" dt="2019-11-14T21:18:36.563" v="40" actId="2711"/>
          <ac:grpSpMkLst>
            <pc:docMk/>
            <pc:sldMk cId="3395405155" sldId="560"/>
            <ac:grpSpMk id="3" creationId="{00000000-0000-0000-0000-000000000000}"/>
          </ac:grpSpMkLst>
        </pc:grpChg>
        <pc:grpChg chg="mod">
          <ac:chgData name="Gabe Abbondandolo" userId="b1b5d8c0-5cd9-40f1-9f6e-f6b72b66c4de" providerId="ADAL" clId="{64586F90-460E-419D-B6AD-3B5433411A17}" dt="2019-11-14T21:18:36.563" v="40" actId="2711"/>
          <ac:grpSpMkLst>
            <pc:docMk/>
            <pc:sldMk cId="3395405155" sldId="560"/>
            <ac:grpSpMk id="22" creationId="{00000000-0000-0000-0000-000000000000}"/>
          </ac:grpSpMkLst>
        </pc:grpChg>
        <pc:grpChg chg="mod">
          <ac:chgData name="Gabe Abbondandolo" userId="b1b5d8c0-5cd9-40f1-9f6e-f6b72b66c4de" providerId="ADAL" clId="{64586F90-460E-419D-B6AD-3B5433411A17}" dt="2019-11-14T21:18:36.563" v="40" actId="2711"/>
          <ac:grpSpMkLst>
            <pc:docMk/>
            <pc:sldMk cId="3395405155" sldId="560"/>
            <ac:grpSpMk id="25" creationId="{00000000-0000-0000-0000-000000000000}"/>
          </ac:grpSpMkLst>
        </pc:grpChg>
        <pc:graphicFrameChg chg="mod">
          <ac:chgData name="Gabe Abbondandolo" userId="b1b5d8c0-5cd9-40f1-9f6e-f6b72b66c4de" providerId="ADAL" clId="{64586F90-460E-419D-B6AD-3B5433411A17}" dt="2019-11-14T21:18:36.563" v="40" actId="2711"/>
          <ac:graphicFrameMkLst>
            <pc:docMk/>
            <pc:sldMk cId="3395405155" sldId="560"/>
            <ac:graphicFrameMk id="6" creationId="{00000000-0000-0000-0000-000000000000}"/>
          </ac:graphicFrameMkLst>
        </pc:graphicFrameChg>
        <pc:graphicFrameChg chg="mod">
          <ac:chgData name="Gabe Abbondandolo" userId="b1b5d8c0-5cd9-40f1-9f6e-f6b72b66c4de" providerId="ADAL" clId="{64586F90-460E-419D-B6AD-3B5433411A17}" dt="2019-11-14T21:18:36.563" v="40" actId="2711"/>
          <ac:graphicFrameMkLst>
            <pc:docMk/>
            <pc:sldMk cId="3395405155" sldId="560"/>
            <ac:graphicFrameMk id="15" creationId="{00000000-0000-0000-0000-000000000000}"/>
          </ac:graphicFrameMkLst>
        </pc:graphicFrameChg>
        <pc:graphicFrameChg chg="mod">
          <ac:chgData name="Gabe Abbondandolo" userId="b1b5d8c0-5cd9-40f1-9f6e-f6b72b66c4de" providerId="ADAL" clId="{64586F90-460E-419D-B6AD-3B5433411A17}" dt="2019-11-14T21:18:36.563" v="40" actId="2711"/>
          <ac:graphicFrameMkLst>
            <pc:docMk/>
            <pc:sldMk cId="3395405155" sldId="560"/>
            <ac:graphicFrameMk id="21" creationId="{00000000-0000-0000-0000-000000000000}"/>
          </ac:graphicFrameMkLst>
        </pc:graphicFrameChg>
      </pc:sldChg>
      <pc:sldChg chg="modSp">
        <pc:chgData name="Gabe Abbondandolo" userId="b1b5d8c0-5cd9-40f1-9f6e-f6b72b66c4de" providerId="ADAL" clId="{64586F90-460E-419D-B6AD-3B5433411A17}" dt="2019-11-14T21:18:44.963" v="41" actId="2711"/>
        <pc:sldMkLst>
          <pc:docMk/>
          <pc:sldMk cId="343803595" sldId="562"/>
        </pc:sldMkLst>
        <pc:spChg chg="mod">
          <ac:chgData name="Gabe Abbondandolo" userId="b1b5d8c0-5cd9-40f1-9f6e-f6b72b66c4de" providerId="ADAL" clId="{64586F90-460E-419D-B6AD-3B5433411A17}" dt="2019-11-14T21:18:44.963" v="41" actId="2711"/>
          <ac:spMkLst>
            <pc:docMk/>
            <pc:sldMk cId="343803595" sldId="562"/>
            <ac:spMk id="2" creationId="{00000000-0000-0000-0000-000000000000}"/>
          </ac:spMkLst>
        </pc:spChg>
        <pc:spChg chg="mod">
          <ac:chgData name="Gabe Abbondandolo" userId="b1b5d8c0-5cd9-40f1-9f6e-f6b72b66c4de" providerId="ADAL" clId="{64586F90-460E-419D-B6AD-3B5433411A17}" dt="2019-11-14T21:18:44.963" v="41" actId="2711"/>
          <ac:spMkLst>
            <pc:docMk/>
            <pc:sldMk cId="343803595" sldId="562"/>
            <ac:spMk id="3" creationId="{00000000-0000-0000-0000-000000000000}"/>
          </ac:spMkLst>
        </pc:spChg>
        <pc:graphicFrameChg chg="mod">
          <ac:chgData name="Gabe Abbondandolo" userId="b1b5d8c0-5cd9-40f1-9f6e-f6b72b66c4de" providerId="ADAL" clId="{64586F90-460E-419D-B6AD-3B5433411A17}" dt="2019-11-14T21:18:44.963" v="41" actId="2711"/>
          <ac:graphicFrameMkLst>
            <pc:docMk/>
            <pc:sldMk cId="343803595" sldId="562"/>
            <ac:graphicFrameMk id="6" creationId="{00000000-0000-0000-0000-000000000000}"/>
          </ac:graphicFrameMkLst>
        </pc:graphicFrameChg>
      </pc:sldChg>
      <pc:sldChg chg="modSp">
        <pc:chgData name="Gabe Abbondandolo" userId="b1b5d8c0-5cd9-40f1-9f6e-f6b72b66c4de" providerId="ADAL" clId="{64586F90-460E-419D-B6AD-3B5433411A17}" dt="2019-11-14T21:15:06.827" v="6" actId="1076"/>
        <pc:sldMkLst>
          <pc:docMk/>
          <pc:sldMk cId="1966420855" sldId="1067"/>
        </pc:sldMkLst>
        <pc:spChg chg="mod">
          <ac:chgData name="Gabe Abbondandolo" userId="b1b5d8c0-5cd9-40f1-9f6e-f6b72b66c4de" providerId="ADAL" clId="{64586F90-460E-419D-B6AD-3B5433411A17}" dt="2019-11-14T21:15:06.827" v="6" actId="1076"/>
          <ac:spMkLst>
            <pc:docMk/>
            <pc:sldMk cId="1966420855" sldId="1067"/>
            <ac:spMk id="13314" creationId="{884D80D2-2E31-4982-B50D-D84F992D3D11}"/>
          </ac:spMkLst>
        </pc:spChg>
      </pc:sldChg>
      <pc:sldChg chg="modSp">
        <pc:chgData name="Gabe Abbondandolo" userId="b1b5d8c0-5cd9-40f1-9f6e-f6b72b66c4de" providerId="ADAL" clId="{64586F90-460E-419D-B6AD-3B5433411A17}" dt="2019-11-14T21:14:48.950" v="3" actId="14100"/>
        <pc:sldMkLst>
          <pc:docMk/>
          <pc:sldMk cId="2989613877" sldId="1205"/>
        </pc:sldMkLst>
        <pc:spChg chg="mod">
          <ac:chgData name="Gabe Abbondandolo" userId="b1b5d8c0-5cd9-40f1-9f6e-f6b72b66c4de" providerId="ADAL" clId="{64586F90-460E-419D-B6AD-3B5433411A17}" dt="2019-11-14T21:14:48.950" v="3" actId="14100"/>
          <ac:spMkLst>
            <pc:docMk/>
            <pc:sldMk cId="2989613877" sldId="1205"/>
            <ac:spMk id="146" creationId="{00000000-0000-0000-0000-000000000000}"/>
          </ac:spMkLst>
        </pc:spChg>
      </pc:sldChg>
      <pc:sldChg chg="add del">
        <pc:chgData name="Gabe Abbondandolo" userId="b1b5d8c0-5cd9-40f1-9f6e-f6b72b66c4de" providerId="ADAL" clId="{64586F90-460E-419D-B6AD-3B5433411A17}" dt="2019-11-14T21:15:32.458" v="9"/>
        <pc:sldMkLst>
          <pc:docMk/>
          <pc:sldMk cId="4225256012" sldId="120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94CA9D-4E5B-4CBE-B676-316C63FA41BC}" type="doc">
      <dgm:prSet loTypeId="urn:microsoft.com/office/officeart/2005/8/layout/venn1" loCatId="relationship" qsTypeId="urn:microsoft.com/office/officeart/2005/8/quickstyle/simple2" qsCatId="simple" csTypeId="urn:microsoft.com/office/officeart/2005/8/colors/colorful3" csCatId="colorful" phldr="1"/>
      <dgm:spPr/>
      <dgm:t>
        <a:bodyPr/>
        <a:lstStyle/>
        <a:p>
          <a:endParaRPr lang="en-US"/>
        </a:p>
      </dgm:t>
    </dgm:pt>
    <dgm:pt modelId="{4057335B-155E-40D2-89A5-A131CAF0ADCB}">
      <dgm:prSet custT="1"/>
      <dgm:spPr/>
      <dgm:t>
        <a:bodyPr/>
        <a:lstStyle/>
        <a:p>
          <a:r>
            <a:rPr lang="en-US" sz="1600" b="1" i="1">
              <a:latin typeface="Calibri" panose="020F0502020204030204" pitchFamily="34" charset="0"/>
              <a:cs typeface="Calibri" panose="020F0502020204030204" pitchFamily="34" charset="0"/>
            </a:rPr>
            <a:t>Impulse control: </a:t>
          </a:r>
          <a:r>
            <a:rPr lang="en-US" sz="1600" b="0" i="0">
              <a:latin typeface="Calibri" panose="020F0502020204030204" pitchFamily="34" charset="0"/>
              <a:cs typeface="Calibri" panose="020F0502020204030204" pitchFamily="34" charset="0"/>
            </a:rPr>
            <a:t>The ability to manage expression of our feelings.</a:t>
          </a:r>
          <a:endParaRPr lang="en-US" sz="1600">
            <a:latin typeface="Calibri" panose="020F0502020204030204" pitchFamily="34" charset="0"/>
            <a:cs typeface="Calibri" panose="020F0502020204030204" pitchFamily="34" charset="0"/>
          </a:endParaRPr>
        </a:p>
      </dgm:t>
    </dgm:pt>
    <dgm:pt modelId="{46B6D752-FB0B-4154-A56E-3C004A6CFBB8}" type="parTrans" cxnId="{66B6AB4F-DA61-43D4-BFC1-21F54D0F26DC}">
      <dgm:prSet/>
      <dgm:spPr/>
      <dgm:t>
        <a:bodyPr/>
        <a:lstStyle/>
        <a:p>
          <a:endParaRPr lang="en-US" sz="1600">
            <a:latin typeface="Calibri" panose="020F0502020204030204" pitchFamily="34" charset="0"/>
            <a:cs typeface="Calibri" panose="020F0502020204030204" pitchFamily="34" charset="0"/>
          </a:endParaRPr>
        </a:p>
      </dgm:t>
    </dgm:pt>
    <dgm:pt modelId="{AAD4B02C-7DD3-40E9-9318-23C47FB62EA7}" type="sibTrans" cxnId="{66B6AB4F-DA61-43D4-BFC1-21F54D0F26DC}">
      <dgm:prSet/>
      <dgm:spPr/>
      <dgm:t>
        <a:bodyPr/>
        <a:lstStyle/>
        <a:p>
          <a:endParaRPr lang="en-US" sz="1600">
            <a:latin typeface="Calibri" panose="020F0502020204030204" pitchFamily="34" charset="0"/>
            <a:cs typeface="Calibri" panose="020F0502020204030204" pitchFamily="34" charset="0"/>
          </a:endParaRPr>
        </a:p>
      </dgm:t>
    </dgm:pt>
    <dgm:pt modelId="{4B299547-F21E-43AE-A6E0-E54D0EAC73D4}">
      <dgm:prSet custT="1"/>
      <dgm:spPr/>
      <dgm:t>
        <a:bodyPr/>
        <a:lstStyle/>
        <a:p>
          <a:r>
            <a:rPr lang="en-US" sz="1600" b="1" i="1">
              <a:latin typeface="Calibri" panose="020F0502020204030204" pitchFamily="34" charset="0"/>
              <a:cs typeface="Calibri" panose="020F0502020204030204" pitchFamily="34" charset="0"/>
            </a:rPr>
            <a:t>Realistic optimism: </a:t>
          </a:r>
          <a:r>
            <a:rPr lang="en-US" sz="1600" b="0" i="0">
              <a:latin typeface="Calibri" panose="020F0502020204030204" pitchFamily="34" charset="0"/>
              <a:cs typeface="Calibri" panose="020F0502020204030204" pitchFamily="34" charset="0"/>
            </a:rPr>
            <a:t>Being positive about the future </a:t>
          </a:r>
          <a:r>
            <a:rPr lang="en-US" sz="1600" b="0" i="1">
              <a:latin typeface="Calibri" panose="020F0502020204030204" pitchFamily="34" charset="0"/>
              <a:cs typeface="Calibri" panose="020F0502020204030204" pitchFamily="34" charset="0"/>
            </a:rPr>
            <a:t>and </a:t>
          </a:r>
          <a:r>
            <a:rPr lang="en-US" sz="1600" b="0" i="0">
              <a:latin typeface="Calibri" panose="020F0502020204030204" pitchFamily="34" charset="0"/>
              <a:cs typeface="Calibri" panose="020F0502020204030204" pitchFamily="34" charset="0"/>
            </a:rPr>
            <a:t> realistic</a:t>
          </a:r>
          <a:endParaRPr lang="en-US" sz="1600">
            <a:latin typeface="Calibri" panose="020F0502020204030204" pitchFamily="34" charset="0"/>
            <a:cs typeface="Calibri" panose="020F0502020204030204" pitchFamily="34" charset="0"/>
          </a:endParaRPr>
        </a:p>
      </dgm:t>
    </dgm:pt>
    <dgm:pt modelId="{92694797-B92F-4EA5-AA3F-4604AFC9DFD2}" type="parTrans" cxnId="{032D40D2-05B5-4735-B912-AD71E437A31B}">
      <dgm:prSet/>
      <dgm:spPr/>
      <dgm:t>
        <a:bodyPr/>
        <a:lstStyle/>
        <a:p>
          <a:endParaRPr lang="en-US" sz="1600">
            <a:latin typeface="Calibri" panose="020F0502020204030204" pitchFamily="34" charset="0"/>
            <a:cs typeface="Calibri" panose="020F0502020204030204" pitchFamily="34" charset="0"/>
          </a:endParaRPr>
        </a:p>
      </dgm:t>
    </dgm:pt>
    <dgm:pt modelId="{7F1AB7DC-A523-486A-8034-BA952A467797}" type="sibTrans" cxnId="{032D40D2-05B5-4735-B912-AD71E437A31B}">
      <dgm:prSet/>
      <dgm:spPr/>
      <dgm:t>
        <a:bodyPr/>
        <a:lstStyle/>
        <a:p>
          <a:endParaRPr lang="en-US" sz="1600">
            <a:latin typeface="Calibri" panose="020F0502020204030204" pitchFamily="34" charset="0"/>
            <a:cs typeface="Calibri" panose="020F0502020204030204" pitchFamily="34" charset="0"/>
          </a:endParaRPr>
        </a:p>
      </dgm:t>
    </dgm:pt>
    <dgm:pt modelId="{1FBFBA20-91A3-4A90-82AF-2633C9724263}">
      <dgm:prSet custT="1"/>
      <dgm:spPr/>
      <dgm:t>
        <a:bodyPr/>
        <a:lstStyle/>
        <a:p>
          <a:r>
            <a:rPr lang="en-US" sz="1600" b="1" i="1">
              <a:latin typeface="Calibri" panose="020F0502020204030204" pitchFamily="34" charset="0"/>
              <a:cs typeface="Calibri" panose="020F0502020204030204" pitchFamily="34" charset="0"/>
            </a:rPr>
            <a:t>Empathy: </a:t>
          </a:r>
          <a:r>
            <a:rPr lang="en-US" sz="1600" b="0" i="0">
              <a:latin typeface="Calibri" panose="020F0502020204030204" pitchFamily="34" charset="0"/>
              <a:cs typeface="Calibri" panose="020F0502020204030204" pitchFamily="34" charset="0"/>
            </a:rPr>
            <a:t>Able to read others behavior, to understand their states, and build relationship</a:t>
          </a:r>
          <a:endParaRPr lang="en-US" sz="1600">
            <a:latin typeface="Calibri" panose="020F0502020204030204" pitchFamily="34" charset="0"/>
            <a:cs typeface="Calibri" panose="020F0502020204030204" pitchFamily="34" charset="0"/>
          </a:endParaRPr>
        </a:p>
      </dgm:t>
    </dgm:pt>
    <dgm:pt modelId="{7B5B4A1D-A7BA-40C1-B8FE-D99571956945}" type="parTrans" cxnId="{DB560EA2-3E1E-4FE9-9B8B-9C793B8BCE41}">
      <dgm:prSet/>
      <dgm:spPr/>
      <dgm:t>
        <a:bodyPr/>
        <a:lstStyle/>
        <a:p>
          <a:endParaRPr lang="en-US" sz="1600">
            <a:latin typeface="Calibri" panose="020F0502020204030204" pitchFamily="34" charset="0"/>
            <a:cs typeface="Calibri" panose="020F0502020204030204" pitchFamily="34" charset="0"/>
          </a:endParaRPr>
        </a:p>
      </dgm:t>
    </dgm:pt>
    <dgm:pt modelId="{6EA8E7EA-695B-48BB-B56E-2722B418F0AD}" type="sibTrans" cxnId="{DB560EA2-3E1E-4FE9-9B8B-9C793B8BCE41}">
      <dgm:prSet/>
      <dgm:spPr/>
      <dgm:t>
        <a:bodyPr/>
        <a:lstStyle/>
        <a:p>
          <a:endParaRPr lang="en-US" sz="1600">
            <a:latin typeface="Calibri" panose="020F0502020204030204" pitchFamily="34" charset="0"/>
            <a:cs typeface="Calibri" panose="020F0502020204030204" pitchFamily="34" charset="0"/>
          </a:endParaRPr>
        </a:p>
      </dgm:t>
    </dgm:pt>
    <dgm:pt modelId="{C947E3EF-59EE-47E2-B263-97C8CB2380B2}">
      <dgm:prSet custT="1"/>
      <dgm:spPr/>
      <dgm:t>
        <a:bodyPr/>
        <a:lstStyle/>
        <a:p>
          <a:r>
            <a:rPr lang="en-US" sz="1600" b="1" i="1" dirty="0">
              <a:latin typeface="Calibri" panose="020F0502020204030204" pitchFamily="34" charset="0"/>
              <a:cs typeface="Calibri" panose="020F0502020204030204" pitchFamily="34" charset="0"/>
            </a:rPr>
            <a:t>Reaching out: </a:t>
          </a:r>
          <a:r>
            <a:rPr lang="en-US" sz="1600" b="0" i="0" dirty="0">
              <a:latin typeface="Calibri" panose="020F0502020204030204" pitchFamily="34" charset="0"/>
              <a:cs typeface="Calibri" panose="020F0502020204030204" pitchFamily="34" charset="0"/>
            </a:rPr>
            <a:t>The continued drive to take on more challenges and opportunities</a:t>
          </a:r>
          <a:endParaRPr lang="en-US" sz="1600" dirty="0">
            <a:latin typeface="Calibri" panose="020F0502020204030204" pitchFamily="34" charset="0"/>
            <a:cs typeface="Calibri" panose="020F0502020204030204" pitchFamily="34" charset="0"/>
          </a:endParaRPr>
        </a:p>
      </dgm:t>
    </dgm:pt>
    <dgm:pt modelId="{299C2934-96C0-4C63-B3B1-47315DA69E4B}" type="parTrans" cxnId="{6C0232EE-6793-4DF1-B719-43D0252E0FF5}">
      <dgm:prSet/>
      <dgm:spPr/>
      <dgm:t>
        <a:bodyPr/>
        <a:lstStyle/>
        <a:p>
          <a:endParaRPr lang="en-US" sz="1600">
            <a:latin typeface="Calibri" panose="020F0502020204030204" pitchFamily="34" charset="0"/>
            <a:cs typeface="Calibri" panose="020F0502020204030204" pitchFamily="34" charset="0"/>
          </a:endParaRPr>
        </a:p>
      </dgm:t>
    </dgm:pt>
    <dgm:pt modelId="{0EFB5D8B-9AAC-4725-ABBD-664DA82821A0}" type="sibTrans" cxnId="{6C0232EE-6793-4DF1-B719-43D0252E0FF5}">
      <dgm:prSet/>
      <dgm:spPr/>
      <dgm:t>
        <a:bodyPr/>
        <a:lstStyle/>
        <a:p>
          <a:endParaRPr lang="en-US" sz="1600">
            <a:latin typeface="Calibri" panose="020F0502020204030204" pitchFamily="34" charset="0"/>
            <a:cs typeface="Calibri" panose="020F0502020204030204" pitchFamily="34" charset="0"/>
          </a:endParaRPr>
        </a:p>
      </dgm:t>
    </dgm:pt>
    <dgm:pt modelId="{C0CA8A5F-4F82-413C-BBDC-3087238DB0F5}">
      <dgm:prSet custT="1"/>
      <dgm:spPr/>
      <dgm:t>
        <a:bodyPr/>
        <a:lstStyle/>
        <a:p>
          <a:r>
            <a:rPr lang="en-US" sz="1600" b="1" i="1">
              <a:latin typeface="Calibri" panose="020F0502020204030204" pitchFamily="34" charset="0"/>
              <a:cs typeface="Calibri" panose="020F0502020204030204" pitchFamily="34" charset="0"/>
            </a:rPr>
            <a:t> Emotional regulation: </a:t>
          </a:r>
          <a:r>
            <a:rPr lang="en-US" sz="1600" b="0" i="0">
              <a:latin typeface="Calibri" panose="020F0502020204030204" pitchFamily="34" charset="0"/>
              <a:cs typeface="Calibri" panose="020F0502020204030204" pitchFamily="34" charset="0"/>
            </a:rPr>
            <a:t>The ability to control our emotions, attention, and thus our behavior</a:t>
          </a:r>
          <a:endParaRPr lang="en-US" sz="1600">
            <a:latin typeface="Calibri" panose="020F0502020204030204" pitchFamily="34" charset="0"/>
            <a:cs typeface="Calibri" panose="020F0502020204030204" pitchFamily="34" charset="0"/>
          </a:endParaRPr>
        </a:p>
      </dgm:t>
    </dgm:pt>
    <dgm:pt modelId="{3098F852-9A4D-46C7-82A3-32B788070977}" type="parTrans" cxnId="{A1D94490-CFCA-4732-ACA3-E822FEDCB336}">
      <dgm:prSet/>
      <dgm:spPr/>
      <dgm:t>
        <a:bodyPr/>
        <a:lstStyle/>
        <a:p>
          <a:endParaRPr lang="en-US" sz="1600">
            <a:latin typeface="Calibri" panose="020F0502020204030204" pitchFamily="34" charset="0"/>
            <a:cs typeface="Calibri" panose="020F0502020204030204" pitchFamily="34" charset="0"/>
          </a:endParaRPr>
        </a:p>
      </dgm:t>
    </dgm:pt>
    <dgm:pt modelId="{79F1C00F-5B34-4C48-8499-9774A0CD63BF}" type="sibTrans" cxnId="{A1D94490-CFCA-4732-ACA3-E822FEDCB336}">
      <dgm:prSet/>
      <dgm:spPr/>
      <dgm:t>
        <a:bodyPr/>
        <a:lstStyle/>
        <a:p>
          <a:endParaRPr lang="en-US" sz="1600">
            <a:latin typeface="Calibri" panose="020F0502020204030204" pitchFamily="34" charset="0"/>
            <a:cs typeface="Calibri" panose="020F0502020204030204" pitchFamily="34" charset="0"/>
          </a:endParaRPr>
        </a:p>
      </dgm:t>
    </dgm:pt>
    <dgm:pt modelId="{2C6CE302-9D02-491A-A510-385B05C348F6}">
      <dgm:prSet custT="1"/>
      <dgm:spPr/>
      <dgm:t>
        <a:bodyPr/>
        <a:lstStyle/>
        <a:p>
          <a:r>
            <a:rPr lang="en-US" sz="1600" b="1" i="1">
              <a:latin typeface="Calibri" panose="020F0502020204030204" pitchFamily="34" charset="0"/>
              <a:cs typeface="Calibri" panose="020F0502020204030204" pitchFamily="34" charset="0"/>
            </a:rPr>
            <a:t>Accurate identification </a:t>
          </a:r>
          <a:r>
            <a:rPr lang="en-US" sz="1600" b="0" i="0">
              <a:latin typeface="Calibri" panose="020F0502020204030204" pitchFamily="34" charset="0"/>
              <a:cs typeface="Calibri" panose="020F0502020204030204" pitchFamily="34" charset="0"/>
            </a:rPr>
            <a:t>of the cause of adversity</a:t>
          </a:r>
          <a:endParaRPr lang="en-US" sz="1600">
            <a:latin typeface="Calibri" panose="020F0502020204030204" pitchFamily="34" charset="0"/>
            <a:cs typeface="Calibri" panose="020F0502020204030204" pitchFamily="34" charset="0"/>
          </a:endParaRPr>
        </a:p>
      </dgm:t>
    </dgm:pt>
    <dgm:pt modelId="{3BEFD32E-0F17-40F4-BD1A-49CC932359CA}" type="parTrans" cxnId="{4563C500-3356-4F8E-8D20-FA4BC34DE50E}">
      <dgm:prSet/>
      <dgm:spPr/>
      <dgm:t>
        <a:bodyPr/>
        <a:lstStyle/>
        <a:p>
          <a:endParaRPr lang="en-US" sz="1600">
            <a:latin typeface="Calibri" panose="020F0502020204030204" pitchFamily="34" charset="0"/>
            <a:cs typeface="Calibri" panose="020F0502020204030204" pitchFamily="34" charset="0"/>
          </a:endParaRPr>
        </a:p>
      </dgm:t>
    </dgm:pt>
    <dgm:pt modelId="{8F751736-1197-4AF4-ADB9-AD9DB46A954B}" type="sibTrans" cxnId="{4563C500-3356-4F8E-8D20-FA4BC34DE50E}">
      <dgm:prSet/>
      <dgm:spPr/>
      <dgm:t>
        <a:bodyPr/>
        <a:lstStyle/>
        <a:p>
          <a:endParaRPr lang="en-US" sz="1600">
            <a:latin typeface="Calibri" panose="020F0502020204030204" pitchFamily="34" charset="0"/>
            <a:cs typeface="Calibri" panose="020F0502020204030204" pitchFamily="34" charset="0"/>
          </a:endParaRPr>
        </a:p>
      </dgm:t>
    </dgm:pt>
    <dgm:pt modelId="{85079FCD-5594-4E32-88CC-53DEE981EFC0}">
      <dgm:prSet custT="1"/>
      <dgm:spPr/>
      <dgm:t>
        <a:bodyPr/>
        <a:lstStyle/>
        <a:p>
          <a:r>
            <a:rPr lang="en-US" sz="1600" b="1" i="1">
              <a:latin typeface="Calibri" panose="020F0502020204030204" pitchFamily="34" charset="0"/>
              <a:cs typeface="Calibri" panose="020F0502020204030204" pitchFamily="34" charset="0"/>
            </a:rPr>
            <a:t>Self-efficacy: </a:t>
          </a:r>
          <a:r>
            <a:rPr lang="en-US" sz="1600" b="0" i="0">
              <a:latin typeface="Calibri" panose="020F0502020204030204" pitchFamily="34" charset="0"/>
              <a:cs typeface="Calibri" panose="020F0502020204030204" pitchFamily="34" charset="0"/>
            </a:rPr>
            <a:t>The sense that we can solve problems and succeed</a:t>
          </a:r>
          <a:endParaRPr lang="en-US" sz="1600">
            <a:latin typeface="Calibri" panose="020F0502020204030204" pitchFamily="34" charset="0"/>
            <a:cs typeface="Calibri" panose="020F0502020204030204" pitchFamily="34" charset="0"/>
          </a:endParaRPr>
        </a:p>
      </dgm:t>
    </dgm:pt>
    <dgm:pt modelId="{40737075-7B36-4ED2-BDF5-482340A5137F}" type="parTrans" cxnId="{A363497F-0DA2-4E9F-A3C2-DAB2B87985DB}">
      <dgm:prSet/>
      <dgm:spPr/>
      <dgm:t>
        <a:bodyPr/>
        <a:lstStyle/>
        <a:p>
          <a:endParaRPr lang="en-US" sz="1600">
            <a:latin typeface="Calibri" panose="020F0502020204030204" pitchFamily="34" charset="0"/>
            <a:cs typeface="Calibri" panose="020F0502020204030204" pitchFamily="34" charset="0"/>
          </a:endParaRPr>
        </a:p>
      </dgm:t>
    </dgm:pt>
    <dgm:pt modelId="{EEFF4B05-F82D-49DF-BE08-3B3D21D50CF0}" type="sibTrans" cxnId="{A363497F-0DA2-4E9F-A3C2-DAB2B87985DB}">
      <dgm:prSet/>
      <dgm:spPr/>
      <dgm:t>
        <a:bodyPr/>
        <a:lstStyle/>
        <a:p>
          <a:endParaRPr lang="en-US" sz="1600">
            <a:latin typeface="Calibri" panose="020F0502020204030204" pitchFamily="34" charset="0"/>
            <a:cs typeface="Calibri" panose="020F0502020204030204" pitchFamily="34" charset="0"/>
          </a:endParaRPr>
        </a:p>
      </dgm:t>
    </dgm:pt>
    <dgm:pt modelId="{4D2EF1F4-028A-454A-AEB0-C6115FEFAAB6}" type="pres">
      <dgm:prSet presAssocID="{7C94CA9D-4E5B-4CBE-B676-316C63FA41BC}" presName="compositeShape" presStyleCnt="0">
        <dgm:presLayoutVars>
          <dgm:chMax val="7"/>
          <dgm:dir/>
          <dgm:resizeHandles val="exact"/>
        </dgm:presLayoutVars>
      </dgm:prSet>
      <dgm:spPr/>
      <dgm:t>
        <a:bodyPr/>
        <a:lstStyle/>
        <a:p>
          <a:endParaRPr lang="en-US"/>
        </a:p>
      </dgm:t>
    </dgm:pt>
    <dgm:pt modelId="{9FE881CD-B8B5-41E9-B15E-70F5E8F57A6B}" type="pres">
      <dgm:prSet presAssocID="{C0CA8A5F-4F82-413C-BBDC-3087238DB0F5}" presName="circ1" presStyleLbl="vennNode1" presStyleIdx="0" presStyleCnt="7"/>
      <dgm:spPr/>
    </dgm:pt>
    <dgm:pt modelId="{220D8810-64E2-44E4-B5E3-705ED7F08314}" type="pres">
      <dgm:prSet presAssocID="{C0CA8A5F-4F82-413C-BBDC-3087238DB0F5}" presName="circ1Tx" presStyleLbl="revTx" presStyleIdx="0" presStyleCnt="0">
        <dgm:presLayoutVars>
          <dgm:chMax val="0"/>
          <dgm:chPref val="0"/>
          <dgm:bulletEnabled val="1"/>
        </dgm:presLayoutVars>
      </dgm:prSet>
      <dgm:spPr/>
      <dgm:t>
        <a:bodyPr/>
        <a:lstStyle/>
        <a:p>
          <a:endParaRPr lang="en-US"/>
        </a:p>
      </dgm:t>
    </dgm:pt>
    <dgm:pt modelId="{0FEA950F-3C23-4B8A-BFA9-4610B4C8E26E}" type="pres">
      <dgm:prSet presAssocID="{4057335B-155E-40D2-89A5-A131CAF0ADCB}" presName="circ2" presStyleLbl="vennNode1" presStyleIdx="1" presStyleCnt="7"/>
      <dgm:spPr/>
    </dgm:pt>
    <dgm:pt modelId="{11CD761D-E954-4C65-A8A8-365353E5D010}" type="pres">
      <dgm:prSet presAssocID="{4057335B-155E-40D2-89A5-A131CAF0ADCB}" presName="circ2Tx" presStyleLbl="revTx" presStyleIdx="0" presStyleCnt="0">
        <dgm:presLayoutVars>
          <dgm:chMax val="0"/>
          <dgm:chPref val="0"/>
          <dgm:bulletEnabled val="1"/>
        </dgm:presLayoutVars>
      </dgm:prSet>
      <dgm:spPr/>
      <dgm:t>
        <a:bodyPr/>
        <a:lstStyle/>
        <a:p>
          <a:endParaRPr lang="en-US"/>
        </a:p>
      </dgm:t>
    </dgm:pt>
    <dgm:pt modelId="{1D58F722-EED2-41BC-BADB-49565E9FA61E}" type="pres">
      <dgm:prSet presAssocID="{2C6CE302-9D02-491A-A510-385B05C348F6}" presName="circ3" presStyleLbl="vennNode1" presStyleIdx="2" presStyleCnt="7"/>
      <dgm:spPr/>
    </dgm:pt>
    <dgm:pt modelId="{ECA6E1A0-2672-4A0F-ADEA-4A63E0AA7B2D}" type="pres">
      <dgm:prSet presAssocID="{2C6CE302-9D02-491A-A510-385B05C348F6}" presName="circ3Tx" presStyleLbl="revTx" presStyleIdx="0" presStyleCnt="0">
        <dgm:presLayoutVars>
          <dgm:chMax val="0"/>
          <dgm:chPref val="0"/>
          <dgm:bulletEnabled val="1"/>
        </dgm:presLayoutVars>
      </dgm:prSet>
      <dgm:spPr/>
      <dgm:t>
        <a:bodyPr/>
        <a:lstStyle/>
        <a:p>
          <a:endParaRPr lang="en-US"/>
        </a:p>
      </dgm:t>
    </dgm:pt>
    <dgm:pt modelId="{D715C4FA-656A-48D7-90F0-D34CCA1AFDA2}" type="pres">
      <dgm:prSet presAssocID="{85079FCD-5594-4E32-88CC-53DEE981EFC0}" presName="circ4" presStyleLbl="vennNode1" presStyleIdx="3" presStyleCnt="7"/>
      <dgm:spPr/>
    </dgm:pt>
    <dgm:pt modelId="{68EF8411-1758-4B49-92CA-4F5BC9148736}" type="pres">
      <dgm:prSet presAssocID="{85079FCD-5594-4E32-88CC-53DEE981EFC0}" presName="circ4Tx" presStyleLbl="revTx" presStyleIdx="0" presStyleCnt="0">
        <dgm:presLayoutVars>
          <dgm:chMax val="0"/>
          <dgm:chPref val="0"/>
          <dgm:bulletEnabled val="1"/>
        </dgm:presLayoutVars>
      </dgm:prSet>
      <dgm:spPr/>
      <dgm:t>
        <a:bodyPr/>
        <a:lstStyle/>
        <a:p>
          <a:endParaRPr lang="en-US"/>
        </a:p>
      </dgm:t>
    </dgm:pt>
    <dgm:pt modelId="{DE038E4D-5734-4F43-BFBA-82E61D37722A}" type="pres">
      <dgm:prSet presAssocID="{4B299547-F21E-43AE-A6E0-E54D0EAC73D4}" presName="circ5" presStyleLbl="vennNode1" presStyleIdx="4" presStyleCnt="7"/>
      <dgm:spPr/>
    </dgm:pt>
    <dgm:pt modelId="{FA608E68-684B-4BFC-AC18-1E4D5900199A}" type="pres">
      <dgm:prSet presAssocID="{4B299547-F21E-43AE-A6E0-E54D0EAC73D4}" presName="circ5Tx" presStyleLbl="revTx" presStyleIdx="0" presStyleCnt="0">
        <dgm:presLayoutVars>
          <dgm:chMax val="0"/>
          <dgm:chPref val="0"/>
          <dgm:bulletEnabled val="1"/>
        </dgm:presLayoutVars>
      </dgm:prSet>
      <dgm:spPr/>
      <dgm:t>
        <a:bodyPr/>
        <a:lstStyle/>
        <a:p>
          <a:endParaRPr lang="en-US"/>
        </a:p>
      </dgm:t>
    </dgm:pt>
    <dgm:pt modelId="{93ECFA6F-4FFA-4539-AA9F-DB8CCF378725}" type="pres">
      <dgm:prSet presAssocID="{1FBFBA20-91A3-4A90-82AF-2633C9724263}" presName="circ6" presStyleLbl="vennNode1" presStyleIdx="5" presStyleCnt="7"/>
      <dgm:spPr/>
    </dgm:pt>
    <dgm:pt modelId="{0291758B-EF4D-4034-B968-6C9CF74AB0E8}" type="pres">
      <dgm:prSet presAssocID="{1FBFBA20-91A3-4A90-82AF-2633C9724263}" presName="circ6Tx" presStyleLbl="revTx" presStyleIdx="0" presStyleCnt="0">
        <dgm:presLayoutVars>
          <dgm:chMax val="0"/>
          <dgm:chPref val="0"/>
          <dgm:bulletEnabled val="1"/>
        </dgm:presLayoutVars>
      </dgm:prSet>
      <dgm:spPr/>
      <dgm:t>
        <a:bodyPr/>
        <a:lstStyle/>
        <a:p>
          <a:endParaRPr lang="en-US"/>
        </a:p>
      </dgm:t>
    </dgm:pt>
    <dgm:pt modelId="{B936F957-8CD5-4490-B9D0-C4A25E99B14F}" type="pres">
      <dgm:prSet presAssocID="{C947E3EF-59EE-47E2-B263-97C8CB2380B2}" presName="circ7" presStyleLbl="vennNode1" presStyleIdx="6" presStyleCnt="7"/>
      <dgm:spPr/>
    </dgm:pt>
    <dgm:pt modelId="{152141F6-A15C-49B0-91A3-86E39EA2E675}" type="pres">
      <dgm:prSet presAssocID="{C947E3EF-59EE-47E2-B263-97C8CB2380B2}" presName="circ7Tx" presStyleLbl="revTx" presStyleIdx="0" presStyleCnt="0">
        <dgm:presLayoutVars>
          <dgm:chMax val="0"/>
          <dgm:chPref val="0"/>
          <dgm:bulletEnabled val="1"/>
        </dgm:presLayoutVars>
      </dgm:prSet>
      <dgm:spPr/>
      <dgm:t>
        <a:bodyPr/>
        <a:lstStyle/>
        <a:p>
          <a:endParaRPr lang="en-US"/>
        </a:p>
      </dgm:t>
    </dgm:pt>
  </dgm:ptLst>
  <dgm:cxnLst>
    <dgm:cxn modelId="{5C77B6C4-8046-440C-820B-B3033E8B35B4}" type="presOf" srcId="{C0CA8A5F-4F82-413C-BBDC-3087238DB0F5}" destId="{220D8810-64E2-44E4-B5E3-705ED7F08314}" srcOrd="0" destOrd="0" presId="urn:microsoft.com/office/officeart/2005/8/layout/venn1"/>
    <dgm:cxn modelId="{4563C500-3356-4F8E-8D20-FA4BC34DE50E}" srcId="{7C94CA9D-4E5B-4CBE-B676-316C63FA41BC}" destId="{2C6CE302-9D02-491A-A510-385B05C348F6}" srcOrd="2" destOrd="0" parTransId="{3BEFD32E-0F17-40F4-BD1A-49CC932359CA}" sibTransId="{8F751736-1197-4AF4-ADB9-AD9DB46A954B}"/>
    <dgm:cxn modelId="{3080F2ED-A11A-4508-AA1D-B6FFEB30EAD2}" type="presOf" srcId="{1FBFBA20-91A3-4A90-82AF-2633C9724263}" destId="{0291758B-EF4D-4034-B968-6C9CF74AB0E8}" srcOrd="0" destOrd="0" presId="urn:microsoft.com/office/officeart/2005/8/layout/venn1"/>
    <dgm:cxn modelId="{6C0232EE-6793-4DF1-B719-43D0252E0FF5}" srcId="{7C94CA9D-4E5B-4CBE-B676-316C63FA41BC}" destId="{C947E3EF-59EE-47E2-B263-97C8CB2380B2}" srcOrd="6" destOrd="0" parTransId="{299C2934-96C0-4C63-B3B1-47315DA69E4B}" sibTransId="{0EFB5D8B-9AAC-4725-ABBD-664DA82821A0}"/>
    <dgm:cxn modelId="{1E5B823F-46F1-43CB-B580-E1A79C1E0C9E}" type="presOf" srcId="{2C6CE302-9D02-491A-A510-385B05C348F6}" destId="{ECA6E1A0-2672-4A0F-ADEA-4A63E0AA7B2D}" srcOrd="0" destOrd="0" presId="urn:microsoft.com/office/officeart/2005/8/layout/venn1"/>
    <dgm:cxn modelId="{DB560EA2-3E1E-4FE9-9B8B-9C793B8BCE41}" srcId="{7C94CA9D-4E5B-4CBE-B676-316C63FA41BC}" destId="{1FBFBA20-91A3-4A90-82AF-2633C9724263}" srcOrd="5" destOrd="0" parTransId="{7B5B4A1D-A7BA-40C1-B8FE-D99571956945}" sibTransId="{6EA8E7EA-695B-48BB-B56E-2722B418F0AD}"/>
    <dgm:cxn modelId="{A1D94490-CFCA-4732-ACA3-E822FEDCB336}" srcId="{7C94CA9D-4E5B-4CBE-B676-316C63FA41BC}" destId="{C0CA8A5F-4F82-413C-BBDC-3087238DB0F5}" srcOrd="0" destOrd="0" parTransId="{3098F852-9A4D-46C7-82A3-32B788070977}" sibTransId="{79F1C00F-5B34-4C48-8499-9774A0CD63BF}"/>
    <dgm:cxn modelId="{3CCCE50C-153D-41D0-8A30-ECAA2A84CB51}" type="presOf" srcId="{4B299547-F21E-43AE-A6E0-E54D0EAC73D4}" destId="{FA608E68-684B-4BFC-AC18-1E4D5900199A}" srcOrd="0" destOrd="0" presId="urn:microsoft.com/office/officeart/2005/8/layout/venn1"/>
    <dgm:cxn modelId="{A363497F-0DA2-4E9F-A3C2-DAB2B87985DB}" srcId="{7C94CA9D-4E5B-4CBE-B676-316C63FA41BC}" destId="{85079FCD-5594-4E32-88CC-53DEE981EFC0}" srcOrd="3" destOrd="0" parTransId="{40737075-7B36-4ED2-BDF5-482340A5137F}" sibTransId="{EEFF4B05-F82D-49DF-BE08-3B3D21D50CF0}"/>
    <dgm:cxn modelId="{032D40D2-05B5-4735-B912-AD71E437A31B}" srcId="{7C94CA9D-4E5B-4CBE-B676-316C63FA41BC}" destId="{4B299547-F21E-43AE-A6E0-E54D0EAC73D4}" srcOrd="4" destOrd="0" parTransId="{92694797-B92F-4EA5-AA3F-4604AFC9DFD2}" sibTransId="{7F1AB7DC-A523-486A-8034-BA952A467797}"/>
    <dgm:cxn modelId="{CC7386B4-2AB4-4705-A9B1-0371EF59669E}" type="presOf" srcId="{C947E3EF-59EE-47E2-B263-97C8CB2380B2}" destId="{152141F6-A15C-49B0-91A3-86E39EA2E675}" srcOrd="0" destOrd="0" presId="urn:microsoft.com/office/officeart/2005/8/layout/venn1"/>
    <dgm:cxn modelId="{E25E7F53-69CE-4E59-B188-BC4077CF1B7E}" type="presOf" srcId="{7C94CA9D-4E5B-4CBE-B676-316C63FA41BC}" destId="{4D2EF1F4-028A-454A-AEB0-C6115FEFAAB6}" srcOrd="0" destOrd="0" presId="urn:microsoft.com/office/officeart/2005/8/layout/venn1"/>
    <dgm:cxn modelId="{66B6AB4F-DA61-43D4-BFC1-21F54D0F26DC}" srcId="{7C94CA9D-4E5B-4CBE-B676-316C63FA41BC}" destId="{4057335B-155E-40D2-89A5-A131CAF0ADCB}" srcOrd="1" destOrd="0" parTransId="{46B6D752-FB0B-4154-A56E-3C004A6CFBB8}" sibTransId="{AAD4B02C-7DD3-40E9-9318-23C47FB62EA7}"/>
    <dgm:cxn modelId="{D74113CC-3A07-466C-8A29-4BEB850997D9}" type="presOf" srcId="{4057335B-155E-40D2-89A5-A131CAF0ADCB}" destId="{11CD761D-E954-4C65-A8A8-365353E5D010}" srcOrd="0" destOrd="0" presId="urn:microsoft.com/office/officeart/2005/8/layout/venn1"/>
    <dgm:cxn modelId="{0544A2B1-4EE3-45EF-9029-5F2A7ED2A41F}" type="presOf" srcId="{85079FCD-5594-4E32-88CC-53DEE981EFC0}" destId="{68EF8411-1758-4B49-92CA-4F5BC9148736}" srcOrd="0" destOrd="0" presId="urn:microsoft.com/office/officeart/2005/8/layout/venn1"/>
    <dgm:cxn modelId="{F5E6F32F-903C-4C31-B295-DB0A025F25DD}" type="presParOf" srcId="{4D2EF1F4-028A-454A-AEB0-C6115FEFAAB6}" destId="{9FE881CD-B8B5-41E9-B15E-70F5E8F57A6B}" srcOrd="0" destOrd="0" presId="urn:microsoft.com/office/officeart/2005/8/layout/venn1"/>
    <dgm:cxn modelId="{230BE65D-96F3-4C1B-99FF-7B82840729D5}" type="presParOf" srcId="{4D2EF1F4-028A-454A-AEB0-C6115FEFAAB6}" destId="{220D8810-64E2-44E4-B5E3-705ED7F08314}" srcOrd="1" destOrd="0" presId="urn:microsoft.com/office/officeart/2005/8/layout/venn1"/>
    <dgm:cxn modelId="{8E858114-1828-4222-ABCC-F2A727A8FE0E}" type="presParOf" srcId="{4D2EF1F4-028A-454A-AEB0-C6115FEFAAB6}" destId="{0FEA950F-3C23-4B8A-BFA9-4610B4C8E26E}" srcOrd="2" destOrd="0" presId="urn:microsoft.com/office/officeart/2005/8/layout/venn1"/>
    <dgm:cxn modelId="{635F9792-62BA-450A-97B0-4FAFA9394F76}" type="presParOf" srcId="{4D2EF1F4-028A-454A-AEB0-C6115FEFAAB6}" destId="{11CD761D-E954-4C65-A8A8-365353E5D010}" srcOrd="3" destOrd="0" presId="urn:microsoft.com/office/officeart/2005/8/layout/venn1"/>
    <dgm:cxn modelId="{96A0B3D0-AC1A-48B1-8FEE-C8B670EE21AE}" type="presParOf" srcId="{4D2EF1F4-028A-454A-AEB0-C6115FEFAAB6}" destId="{1D58F722-EED2-41BC-BADB-49565E9FA61E}" srcOrd="4" destOrd="0" presId="urn:microsoft.com/office/officeart/2005/8/layout/venn1"/>
    <dgm:cxn modelId="{D7B14F7B-005F-46BA-8CBA-703666340091}" type="presParOf" srcId="{4D2EF1F4-028A-454A-AEB0-C6115FEFAAB6}" destId="{ECA6E1A0-2672-4A0F-ADEA-4A63E0AA7B2D}" srcOrd="5" destOrd="0" presId="urn:microsoft.com/office/officeart/2005/8/layout/venn1"/>
    <dgm:cxn modelId="{B60394F0-A311-4CCF-B518-6BF90666E128}" type="presParOf" srcId="{4D2EF1F4-028A-454A-AEB0-C6115FEFAAB6}" destId="{D715C4FA-656A-48D7-90F0-D34CCA1AFDA2}" srcOrd="6" destOrd="0" presId="urn:microsoft.com/office/officeart/2005/8/layout/venn1"/>
    <dgm:cxn modelId="{8DDAE02D-F96D-4AD4-9476-58189AB80227}" type="presParOf" srcId="{4D2EF1F4-028A-454A-AEB0-C6115FEFAAB6}" destId="{68EF8411-1758-4B49-92CA-4F5BC9148736}" srcOrd="7" destOrd="0" presId="urn:microsoft.com/office/officeart/2005/8/layout/venn1"/>
    <dgm:cxn modelId="{84C79788-3690-49C1-A22F-897838715E1E}" type="presParOf" srcId="{4D2EF1F4-028A-454A-AEB0-C6115FEFAAB6}" destId="{DE038E4D-5734-4F43-BFBA-82E61D37722A}" srcOrd="8" destOrd="0" presId="urn:microsoft.com/office/officeart/2005/8/layout/venn1"/>
    <dgm:cxn modelId="{A817B387-80AB-4BA3-8AD7-9A5CE2850776}" type="presParOf" srcId="{4D2EF1F4-028A-454A-AEB0-C6115FEFAAB6}" destId="{FA608E68-684B-4BFC-AC18-1E4D5900199A}" srcOrd="9" destOrd="0" presId="urn:microsoft.com/office/officeart/2005/8/layout/venn1"/>
    <dgm:cxn modelId="{DC6DBAF6-84F9-4DA5-8ADE-9BB086A8F778}" type="presParOf" srcId="{4D2EF1F4-028A-454A-AEB0-C6115FEFAAB6}" destId="{93ECFA6F-4FFA-4539-AA9F-DB8CCF378725}" srcOrd="10" destOrd="0" presId="urn:microsoft.com/office/officeart/2005/8/layout/venn1"/>
    <dgm:cxn modelId="{862403A4-8E36-4F93-8902-9FB128529711}" type="presParOf" srcId="{4D2EF1F4-028A-454A-AEB0-C6115FEFAAB6}" destId="{0291758B-EF4D-4034-B968-6C9CF74AB0E8}" srcOrd="11" destOrd="0" presId="urn:microsoft.com/office/officeart/2005/8/layout/venn1"/>
    <dgm:cxn modelId="{BA774244-9E22-4632-AD6A-9010885DD0FA}" type="presParOf" srcId="{4D2EF1F4-028A-454A-AEB0-C6115FEFAAB6}" destId="{B936F957-8CD5-4490-B9D0-C4A25E99B14F}" srcOrd="12" destOrd="0" presId="urn:microsoft.com/office/officeart/2005/8/layout/venn1"/>
    <dgm:cxn modelId="{11C23E58-E252-41E2-835B-65F73FC8C7F3}" type="presParOf" srcId="{4D2EF1F4-028A-454A-AEB0-C6115FEFAAB6}" destId="{152141F6-A15C-49B0-91A3-86E39EA2E675}"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0463CC-B189-43E7-A479-CD1A6DB0509F}" type="doc">
      <dgm:prSet loTypeId="urn:microsoft.com/office/officeart/2005/8/layout/venn2" loCatId="relationship" qsTypeId="urn:microsoft.com/office/officeart/2005/8/quickstyle/simple2" qsCatId="simple" csTypeId="urn:microsoft.com/office/officeart/2005/8/colors/colorful5" csCatId="colorful" phldr="1"/>
      <dgm:spPr/>
      <dgm:t>
        <a:bodyPr/>
        <a:lstStyle/>
        <a:p>
          <a:endParaRPr lang="en-US"/>
        </a:p>
      </dgm:t>
    </dgm:pt>
    <dgm:pt modelId="{4037C325-FDCE-4517-968A-B333791838C3}">
      <dgm:prSet phldrT="[Text]" custT="1"/>
      <dgm:spPr>
        <a:solidFill>
          <a:schemeClr val="accent3">
            <a:lumMod val="20000"/>
            <a:lumOff val="80000"/>
          </a:schemeClr>
        </a:solidFill>
      </dgm:spPr>
      <dgm:t>
        <a:bodyPr/>
        <a:lstStyle/>
        <a:p>
          <a:endParaRPr lang="en-US" sz="1800" b="1" dirty="0" smtClean="0">
            <a:solidFill>
              <a:schemeClr val="tx1"/>
            </a:solidFill>
          </a:endParaRPr>
        </a:p>
        <a:p>
          <a:r>
            <a:rPr lang="en-US" sz="1800" b="1" dirty="0" smtClean="0">
              <a:solidFill>
                <a:schemeClr val="tx1"/>
              </a:solidFill>
            </a:rPr>
            <a:t>1,400 </a:t>
          </a:r>
          <a:r>
            <a:rPr lang="en-US" sz="1800" b="1" dirty="0">
              <a:solidFill>
                <a:schemeClr val="tx1"/>
              </a:solidFill>
            </a:rPr>
            <a:t>well-child </a:t>
          </a:r>
          <a:r>
            <a:rPr lang="en-US" sz="1800" b="1" dirty="0" smtClean="0">
              <a:solidFill>
                <a:schemeClr val="tx1"/>
              </a:solidFill>
            </a:rPr>
            <a:t>visits (0-5 </a:t>
          </a:r>
          <a:r>
            <a:rPr lang="en-US" sz="1800" b="1" dirty="0" err="1" smtClean="0">
              <a:solidFill>
                <a:schemeClr val="tx1"/>
              </a:solidFill>
            </a:rPr>
            <a:t>yr</a:t>
          </a:r>
          <a:r>
            <a:rPr lang="en-US" sz="1800" b="1" dirty="0" smtClean="0">
              <a:solidFill>
                <a:schemeClr val="tx1"/>
              </a:solidFill>
            </a:rPr>
            <a:t> olds)</a:t>
          </a:r>
          <a:endParaRPr lang="en-US" sz="1800" b="1" dirty="0">
            <a:solidFill>
              <a:schemeClr val="tx1"/>
            </a:solidFill>
          </a:endParaRPr>
        </a:p>
      </dgm:t>
    </dgm:pt>
    <dgm:pt modelId="{67AEF9B5-F158-4733-8460-8B097E49152E}" type="parTrans" cxnId="{39102B05-0C55-4B87-8AA5-7065A18EB647}">
      <dgm:prSet/>
      <dgm:spPr/>
      <dgm:t>
        <a:bodyPr/>
        <a:lstStyle/>
        <a:p>
          <a:endParaRPr lang="en-US"/>
        </a:p>
      </dgm:t>
    </dgm:pt>
    <dgm:pt modelId="{B3012920-D2B4-420D-B23C-8A0BA60B2CE8}" type="sibTrans" cxnId="{39102B05-0C55-4B87-8AA5-7065A18EB647}">
      <dgm:prSet/>
      <dgm:spPr/>
      <dgm:t>
        <a:bodyPr/>
        <a:lstStyle/>
        <a:p>
          <a:endParaRPr lang="en-US"/>
        </a:p>
      </dgm:t>
    </dgm:pt>
    <dgm:pt modelId="{8DB0AA5C-2651-48FF-B77A-DAF812AB1577}">
      <dgm:prSet phldrT="[Text]" custT="1"/>
      <dgm:spPr/>
      <dgm:t>
        <a:bodyPr/>
        <a:lstStyle/>
        <a:p>
          <a:r>
            <a:rPr lang="en-US" sz="1800" b="1" dirty="0" smtClean="0">
              <a:solidFill>
                <a:schemeClr val="tx1"/>
              </a:solidFill>
            </a:rPr>
            <a:t>362 </a:t>
          </a:r>
          <a:r>
            <a:rPr lang="en-US" sz="1800" b="1" dirty="0">
              <a:solidFill>
                <a:schemeClr val="tx1"/>
              </a:solidFill>
            </a:rPr>
            <a:t>children seen by Healthy Steps</a:t>
          </a:r>
        </a:p>
      </dgm:t>
    </dgm:pt>
    <dgm:pt modelId="{2F331DF2-DF9F-40D4-9A9C-079662864193}" type="parTrans" cxnId="{7F990157-535B-4EAA-A76E-020905E7538A}">
      <dgm:prSet/>
      <dgm:spPr/>
      <dgm:t>
        <a:bodyPr/>
        <a:lstStyle/>
        <a:p>
          <a:endParaRPr lang="en-US"/>
        </a:p>
      </dgm:t>
    </dgm:pt>
    <dgm:pt modelId="{A87950D9-DF75-4F08-B26B-D06D5C3C1B72}" type="sibTrans" cxnId="{7F990157-535B-4EAA-A76E-020905E7538A}">
      <dgm:prSet/>
      <dgm:spPr/>
      <dgm:t>
        <a:bodyPr/>
        <a:lstStyle/>
        <a:p>
          <a:endParaRPr lang="en-US"/>
        </a:p>
      </dgm:t>
    </dgm:pt>
    <dgm:pt modelId="{61E26394-901C-4E51-AC3D-730B0DB13AF7}" type="pres">
      <dgm:prSet presAssocID="{030463CC-B189-43E7-A479-CD1A6DB0509F}" presName="Name0" presStyleCnt="0">
        <dgm:presLayoutVars>
          <dgm:chMax val="7"/>
          <dgm:resizeHandles val="exact"/>
        </dgm:presLayoutVars>
      </dgm:prSet>
      <dgm:spPr/>
      <dgm:t>
        <a:bodyPr/>
        <a:lstStyle/>
        <a:p>
          <a:endParaRPr lang="en-US"/>
        </a:p>
      </dgm:t>
    </dgm:pt>
    <dgm:pt modelId="{8961146B-A7CB-4D0F-A292-3DEB1D61709C}" type="pres">
      <dgm:prSet presAssocID="{030463CC-B189-43E7-A479-CD1A6DB0509F}" presName="comp1" presStyleCnt="0"/>
      <dgm:spPr/>
    </dgm:pt>
    <dgm:pt modelId="{D84A4814-19F2-4FAC-8D3D-693CF56BC6C4}" type="pres">
      <dgm:prSet presAssocID="{030463CC-B189-43E7-A479-CD1A6DB0509F}" presName="circle1" presStyleLbl="node1" presStyleIdx="0" presStyleCnt="2" custLinFactNeighborX="-43" custLinFactNeighborY="-16404"/>
      <dgm:spPr/>
      <dgm:t>
        <a:bodyPr/>
        <a:lstStyle/>
        <a:p>
          <a:endParaRPr lang="en-US"/>
        </a:p>
      </dgm:t>
    </dgm:pt>
    <dgm:pt modelId="{C189BE8B-E405-4F62-9E11-1847AE84BEF9}" type="pres">
      <dgm:prSet presAssocID="{030463CC-B189-43E7-A479-CD1A6DB0509F}" presName="c1text" presStyleLbl="node1" presStyleIdx="0" presStyleCnt="2">
        <dgm:presLayoutVars>
          <dgm:bulletEnabled val="1"/>
        </dgm:presLayoutVars>
      </dgm:prSet>
      <dgm:spPr/>
      <dgm:t>
        <a:bodyPr/>
        <a:lstStyle/>
        <a:p>
          <a:endParaRPr lang="en-US"/>
        </a:p>
      </dgm:t>
    </dgm:pt>
    <dgm:pt modelId="{277D5BE6-F602-4688-9B46-3A4102DCC2C1}" type="pres">
      <dgm:prSet presAssocID="{030463CC-B189-43E7-A479-CD1A6DB0509F}" presName="comp2" presStyleCnt="0"/>
      <dgm:spPr/>
    </dgm:pt>
    <dgm:pt modelId="{728556E8-73FB-497B-A135-6470F308576A}" type="pres">
      <dgm:prSet presAssocID="{030463CC-B189-43E7-A479-CD1A6DB0509F}" presName="circle2" presStyleLbl="node1" presStyleIdx="1" presStyleCnt="2" custScaleX="86486" custScaleY="75475" custLinFactNeighborX="1871" custLinFactNeighborY="-13129"/>
      <dgm:spPr/>
      <dgm:t>
        <a:bodyPr/>
        <a:lstStyle/>
        <a:p>
          <a:endParaRPr lang="en-US"/>
        </a:p>
      </dgm:t>
    </dgm:pt>
    <dgm:pt modelId="{5998141C-C8BA-4367-A728-64FAAB9D11E5}" type="pres">
      <dgm:prSet presAssocID="{030463CC-B189-43E7-A479-CD1A6DB0509F}" presName="c2text" presStyleLbl="node1" presStyleIdx="1" presStyleCnt="2">
        <dgm:presLayoutVars>
          <dgm:bulletEnabled val="1"/>
        </dgm:presLayoutVars>
      </dgm:prSet>
      <dgm:spPr/>
      <dgm:t>
        <a:bodyPr/>
        <a:lstStyle/>
        <a:p>
          <a:endParaRPr lang="en-US"/>
        </a:p>
      </dgm:t>
    </dgm:pt>
  </dgm:ptLst>
  <dgm:cxnLst>
    <dgm:cxn modelId="{2973806F-BDDA-4B37-9FF2-58B85948DF89}" type="presOf" srcId="{8DB0AA5C-2651-48FF-B77A-DAF812AB1577}" destId="{728556E8-73FB-497B-A135-6470F308576A}" srcOrd="0" destOrd="0" presId="urn:microsoft.com/office/officeart/2005/8/layout/venn2"/>
    <dgm:cxn modelId="{7F990157-535B-4EAA-A76E-020905E7538A}" srcId="{030463CC-B189-43E7-A479-CD1A6DB0509F}" destId="{8DB0AA5C-2651-48FF-B77A-DAF812AB1577}" srcOrd="1" destOrd="0" parTransId="{2F331DF2-DF9F-40D4-9A9C-079662864193}" sibTransId="{A87950D9-DF75-4F08-B26B-D06D5C3C1B72}"/>
    <dgm:cxn modelId="{3642F37A-FCEE-4B22-8AF1-032920AE06B7}" type="presOf" srcId="{8DB0AA5C-2651-48FF-B77A-DAF812AB1577}" destId="{5998141C-C8BA-4367-A728-64FAAB9D11E5}" srcOrd="1" destOrd="0" presId="urn:microsoft.com/office/officeart/2005/8/layout/venn2"/>
    <dgm:cxn modelId="{4BE210FF-2632-4D8B-A929-83A04FBAC2A6}" type="presOf" srcId="{030463CC-B189-43E7-A479-CD1A6DB0509F}" destId="{61E26394-901C-4E51-AC3D-730B0DB13AF7}" srcOrd="0" destOrd="0" presId="urn:microsoft.com/office/officeart/2005/8/layout/venn2"/>
    <dgm:cxn modelId="{39102B05-0C55-4B87-8AA5-7065A18EB647}" srcId="{030463CC-B189-43E7-A479-CD1A6DB0509F}" destId="{4037C325-FDCE-4517-968A-B333791838C3}" srcOrd="0" destOrd="0" parTransId="{67AEF9B5-F158-4733-8460-8B097E49152E}" sibTransId="{B3012920-D2B4-420D-B23C-8A0BA60B2CE8}"/>
    <dgm:cxn modelId="{8F8ABCA5-C7F3-413D-B2A5-0CAE8C01E224}" type="presOf" srcId="{4037C325-FDCE-4517-968A-B333791838C3}" destId="{C189BE8B-E405-4F62-9E11-1847AE84BEF9}" srcOrd="1" destOrd="0" presId="urn:microsoft.com/office/officeart/2005/8/layout/venn2"/>
    <dgm:cxn modelId="{C7FF7A38-1ACB-4D14-BD3E-15D359178901}" type="presOf" srcId="{4037C325-FDCE-4517-968A-B333791838C3}" destId="{D84A4814-19F2-4FAC-8D3D-693CF56BC6C4}" srcOrd="0" destOrd="0" presId="urn:microsoft.com/office/officeart/2005/8/layout/venn2"/>
    <dgm:cxn modelId="{DAAC4448-8617-40D4-9590-26A4997E1D25}" type="presParOf" srcId="{61E26394-901C-4E51-AC3D-730B0DB13AF7}" destId="{8961146B-A7CB-4D0F-A292-3DEB1D61709C}" srcOrd="0" destOrd="0" presId="urn:microsoft.com/office/officeart/2005/8/layout/venn2"/>
    <dgm:cxn modelId="{4F97DD2B-8A98-4D7C-AFDC-AA9C2A771634}" type="presParOf" srcId="{8961146B-A7CB-4D0F-A292-3DEB1D61709C}" destId="{D84A4814-19F2-4FAC-8D3D-693CF56BC6C4}" srcOrd="0" destOrd="0" presId="urn:microsoft.com/office/officeart/2005/8/layout/venn2"/>
    <dgm:cxn modelId="{DB876867-516A-429D-9ED9-5FA0878F776D}" type="presParOf" srcId="{8961146B-A7CB-4D0F-A292-3DEB1D61709C}" destId="{C189BE8B-E405-4F62-9E11-1847AE84BEF9}" srcOrd="1" destOrd="0" presId="urn:microsoft.com/office/officeart/2005/8/layout/venn2"/>
    <dgm:cxn modelId="{1CFAE03D-D7A7-416F-A530-D1E3CB4EB873}" type="presParOf" srcId="{61E26394-901C-4E51-AC3D-730B0DB13AF7}" destId="{277D5BE6-F602-4688-9B46-3A4102DCC2C1}" srcOrd="1" destOrd="0" presId="urn:microsoft.com/office/officeart/2005/8/layout/venn2"/>
    <dgm:cxn modelId="{90220621-5EDA-448C-8CE9-5DC9D02D61F9}" type="presParOf" srcId="{277D5BE6-F602-4688-9B46-3A4102DCC2C1}" destId="{728556E8-73FB-497B-A135-6470F308576A}" srcOrd="0" destOrd="0" presId="urn:microsoft.com/office/officeart/2005/8/layout/venn2"/>
    <dgm:cxn modelId="{3501575F-E717-4B40-BDB7-6B509BA62D3A}" type="presParOf" srcId="{277D5BE6-F602-4688-9B46-3A4102DCC2C1}" destId="{5998141C-C8BA-4367-A728-64FAAB9D11E5}"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D57E2F-9FE7-4FEE-85BE-65A4030227B8}"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E5C62420-4F29-4840-8838-0FED6E58C56A}">
      <dgm:prSet phldrT="[Text]"/>
      <dgm:spPr/>
      <dgm:t>
        <a:bodyPr/>
        <a:lstStyle/>
        <a:p>
          <a:r>
            <a:rPr lang="en-US" b="1" dirty="0" smtClean="0"/>
            <a:t>73%</a:t>
          </a:r>
          <a:endParaRPr lang="en-US" b="1" dirty="0"/>
        </a:p>
      </dgm:t>
    </dgm:pt>
    <dgm:pt modelId="{481A6584-9216-4BAE-9A1D-FFD08B27BA71}" type="parTrans" cxnId="{EDD16780-DBEE-4AB3-8318-49C1F67C3B07}">
      <dgm:prSet/>
      <dgm:spPr/>
      <dgm:t>
        <a:bodyPr/>
        <a:lstStyle/>
        <a:p>
          <a:endParaRPr lang="en-US" b="1"/>
        </a:p>
      </dgm:t>
    </dgm:pt>
    <dgm:pt modelId="{23F95073-85B4-4DBD-A4A1-E09D0D9AD803}" type="sibTrans" cxnId="{EDD16780-DBEE-4AB3-8318-49C1F67C3B07}">
      <dgm:prSet/>
      <dgm:spPr/>
      <dgm:t>
        <a:bodyPr/>
        <a:lstStyle/>
        <a:p>
          <a:endParaRPr lang="en-US" b="1"/>
        </a:p>
      </dgm:t>
    </dgm:pt>
    <dgm:pt modelId="{E2B1A729-D09E-41C8-860B-FB8B243C92D4}">
      <dgm:prSet phldrT="[Text]"/>
      <dgm:spPr/>
      <dgm:t>
        <a:bodyPr/>
        <a:lstStyle/>
        <a:p>
          <a:r>
            <a:rPr lang="en-US" b="1" dirty="0"/>
            <a:t>Resident patients</a:t>
          </a:r>
        </a:p>
      </dgm:t>
    </dgm:pt>
    <dgm:pt modelId="{BEBA4481-383D-4C09-9E29-09D32FC9DB96}" type="parTrans" cxnId="{E5C5E2C4-D36E-4BB2-9C21-8B206FA6FC60}">
      <dgm:prSet/>
      <dgm:spPr/>
      <dgm:t>
        <a:bodyPr/>
        <a:lstStyle/>
        <a:p>
          <a:endParaRPr lang="en-US" b="1"/>
        </a:p>
      </dgm:t>
    </dgm:pt>
    <dgm:pt modelId="{CC247D14-BF39-446E-B656-1177B2F6A84A}" type="sibTrans" cxnId="{E5C5E2C4-D36E-4BB2-9C21-8B206FA6FC60}">
      <dgm:prSet/>
      <dgm:spPr/>
      <dgm:t>
        <a:bodyPr/>
        <a:lstStyle/>
        <a:p>
          <a:endParaRPr lang="en-US" b="1"/>
        </a:p>
      </dgm:t>
    </dgm:pt>
    <dgm:pt modelId="{1C0DE9E9-17C9-4B5D-ADF6-F530F844F41A}">
      <dgm:prSet phldrT="[Text]"/>
      <dgm:spPr/>
      <dgm:t>
        <a:bodyPr/>
        <a:lstStyle/>
        <a:p>
          <a:r>
            <a:rPr lang="en-US" b="1" dirty="0" smtClean="0"/>
            <a:t>27%</a:t>
          </a:r>
          <a:endParaRPr lang="en-US" b="1" dirty="0"/>
        </a:p>
      </dgm:t>
    </dgm:pt>
    <dgm:pt modelId="{CDE271F1-D62E-47D6-BC9B-3D3885D349DD}" type="parTrans" cxnId="{D454D643-9BAC-4EC5-80AA-46DBC577E240}">
      <dgm:prSet/>
      <dgm:spPr/>
      <dgm:t>
        <a:bodyPr/>
        <a:lstStyle/>
        <a:p>
          <a:endParaRPr lang="en-US" b="1"/>
        </a:p>
      </dgm:t>
    </dgm:pt>
    <dgm:pt modelId="{4F4DD8C9-4EBD-4A93-AADD-3554B910122C}" type="sibTrans" cxnId="{D454D643-9BAC-4EC5-80AA-46DBC577E240}">
      <dgm:prSet/>
      <dgm:spPr/>
      <dgm:t>
        <a:bodyPr/>
        <a:lstStyle/>
        <a:p>
          <a:endParaRPr lang="en-US" b="1"/>
        </a:p>
      </dgm:t>
    </dgm:pt>
    <dgm:pt modelId="{3BCF8444-E6C4-4B1A-825A-5CB95CFE484E}">
      <dgm:prSet phldrT="[Text]"/>
      <dgm:spPr/>
      <dgm:t>
        <a:bodyPr/>
        <a:lstStyle/>
        <a:p>
          <a:r>
            <a:rPr lang="en-US" b="1" dirty="0"/>
            <a:t>Attending patients</a:t>
          </a:r>
        </a:p>
      </dgm:t>
    </dgm:pt>
    <dgm:pt modelId="{BCAE5266-987F-412E-BDC4-2D9BC9BA0D95}" type="parTrans" cxnId="{D518DDC9-522B-467A-8ADF-99DE88AAF5B5}">
      <dgm:prSet/>
      <dgm:spPr/>
      <dgm:t>
        <a:bodyPr/>
        <a:lstStyle/>
        <a:p>
          <a:endParaRPr lang="en-US" b="1"/>
        </a:p>
      </dgm:t>
    </dgm:pt>
    <dgm:pt modelId="{F928F7E4-38E0-4EE0-9C0E-AF29590FF5BF}" type="sibTrans" cxnId="{D518DDC9-522B-467A-8ADF-99DE88AAF5B5}">
      <dgm:prSet/>
      <dgm:spPr/>
      <dgm:t>
        <a:bodyPr/>
        <a:lstStyle/>
        <a:p>
          <a:endParaRPr lang="en-US" b="1"/>
        </a:p>
      </dgm:t>
    </dgm:pt>
    <dgm:pt modelId="{D8CC1E02-7865-4C9F-8C39-4C3598AC6CD2}" type="pres">
      <dgm:prSet presAssocID="{E0D57E2F-9FE7-4FEE-85BE-65A4030227B8}" presName="Name0" presStyleCnt="0">
        <dgm:presLayoutVars>
          <dgm:chMax/>
          <dgm:chPref val="3"/>
          <dgm:dir/>
          <dgm:animOne val="branch"/>
          <dgm:animLvl val="lvl"/>
        </dgm:presLayoutVars>
      </dgm:prSet>
      <dgm:spPr/>
      <dgm:t>
        <a:bodyPr/>
        <a:lstStyle/>
        <a:p>
          <a:endParaRPr lang="en-US"/>
        </a:p>
      </dgm:t>
    </dgm:pt>
    <dgm:pt modelId="{422631D2-CAD3-4B0F-9D98-BCA1F7E9118D}" type="pres">
      <dgm:prSet presAssocID="{E5C62420-4F29-4840-8838-0FED6E58C56A}" presName="composite" presStyleCnt="0"/>
      <dgm:spPr/>
    </dgm:pt>
    <dgm:pt modelId="{BDD20C29-9382-403F-94E0-906EFD76286E}" type="pres">
      <dgm:prSet presAssocID="{E5C62420-4F29-4840-8838-0FED6E58C56A}" presName="FirstChild" presStyleLbl="revTx" presStyleIdx="0" presStyleCnt="2">
        <dgm:presLayoutVars>
          <dgm:chMax val="0"/>
          <dgm:chPref val="0"/>
          <dgm:bulletEnabled val="1"/>
        </dgm:presLayoutVars>
      </dgm:prSet>
      <dgm:spPr/>
      <dgm:t>
        <a:bodyPr/>
        <a:lstStyle/>
        <a:p>
          <a:endParaRPr lang="en-US"/>
        </a:p>
      </dgm:t>
    </dgm:pt>
    <dgm:pt modelId="{DD546C78-4B5C-4976-991A-52E061F2EE1F}" type="pres">
      <dgm:prSet presAssocID="{E5C62420-4F29-4840-8838-0FED6E58C56A}" presName="Parent" presStyleLbl="alignNode1" presStyleIdx="0" presStyleCnt="2">
        <dgm:presLayoutVars>
          <dgm:chMax val="3"/>
          <dgm:chPref val="3"/>
          <dgm:bulletEnabled val="1"/>
        </dgm:presLayoutVars>
      </dgm:prSet>
      <dgm:spPr/>
      <dgm:t>
        <a:bodyPr/>
        <a:lstStyle/>
        <a:p>
          <a:endParaRPr lang="en-US"/>
        </a:p>
      </dgm:t>
    </dgm:pt>
    <dgm:pt modelId="{A6807D6B-BC7D-4EC4-9F95-58C1342F1E08}" type="pres">
      <dgm:prSet presAssocID="{E5C62420-4F29-4840-8838-0FED6E58C56A}" presName="Accent" presStyleLbl="parChTrans1D1" presStyleIdx="0" presStyleCnt="2"/>
      <dgm:spPr/>
    </dgm:pt>
    <dgm:pt modelId="{913982F6-BEDE-4E03-A330-EFD6F4976986}" type="pres">
      <dgm:prSet presAssocID="{23F95073-85B4-4DBD-A4A1-E09D0D9AD803}" presName="sibTrans" presStyleCnt="0"/>
      <dgm:spPr/>
    </dgm:pt>
    <dgm:pt modelId="{0717844A-449E-4913-A27A-A0CE8A5DB874}" type="pres">
      <dgm:prSet presAssocID="{1C0DE9E9-17C9-4B5D-ADF6-F530F844F41A}" presName="composite" presStyleCnt="0"/>
      <dgm:spPr/>
    </dgm:pt>
    <dgm:pt modelId="{AFBC731D-A5D7-4AE5-86A2-E48757BF052C}" type="pres">
      <dgm:prSet presAssocID="{1C0DE9E9-17C9-4B5D-ADF6-F530F844F41A}" presName="FirstChild" presStyleLbl="revTx" presStyleIdx="1" presStyleCnt="2">
        <dgm:presLayoutVars>
          <dgm:chMax val="0"/>
          <dgm:chPref val="0"/>
          <dgm:bulletEnabled val="1"/>
        </dgm:presLayoutVars>
      </dgm:prSet>
      <dgm:spPr/>
      <dgm:t>
        <a:bodyPr/>
        <a:lstStyle/>
        <a:p>
          <a:endParaRPr lang="en-US"/>
        </a:p>
      </dgm:t>
    </dgm:pt>
    <dgm:pt modelId="{523F15EA-660F-4FC5-A6C7-6334ED23785B}" type="pres">
      <dgm:prSet presAssocID="{1C0DE9E9-17C9-4B5D-ADF6-F530F844F41A}" presName="Parent" presStyleLbl="alignNode1" presStyleIdx="1" presStyleCnt="2">
        <dgm:presLayoutVars>
          <dgm:chMax val="3"/>
          <dgm:chPref val="3"/>
          <dgm:bulletEnabled val="1"/>
        </dgm:presLayoutVars>
      </dgm:prSet>
      <dgm:spPr/>
      <dgm:t>
        <a:bodyPr/>
        <a:lstStyle/>
        <a:p>
          <a:endParaRPr lang="en-US"/>
        </a:p>
      </dgm:t>
    </dgm:pt>
    <dgm:pt modelId="{E49C7A73-0FAA-41D8-8108-6AF55050717E}" type="pres">
      <dgm:prSet presAssocID="{1C0DE9E9-17C9-4B5D-ADF6-F530F844F41A}" presName="Accent" presStyleLbl="parChTrans1D1" presStyleIdx="1" presStyleCnt="2"/>
      <dgm:spPr/>
    </dgm:pt>
  </dgm:ptLst>
  <dgm:cxnLst>
    <dgm:cxn modelId="{D454D643-9BAC-4EC5-80AA-46DBC577E240}" srcId="{E0D57E2F-9FE7-4FEE-85BE-65A4030227B8}" destId="{1C0DE9E9-17C9-4B5D-ADF6-F530F844F41A}" srcOrd="1" destOrd="0" parTransId="{CDE271F1-D62E-47D6-BC9B-3D3885D349DD}" sibTransId="{4F4DD8C9-4EBD-4A93-AADD-3554B910122C}"/>
    <dgm:cxn modelId="{04521B7C-8C87-45FF-A7BD-26B160F5296F}" type="presOf" srcId="{E0D57E2F-9FE7-4FEE-85BE-65A4030227B8}" destId="{D8CC1E02-7865-4C9F-8C39-4C3598AC6CD2}" srcOrd="0" destOrd="0" presId="urn:microsoft.com/office/officeart/2011/layout/TabList"/>
    <dgm:cxn modelId="{4C01CF4B-41F2-46E0-8145-B4B36B406142}" type="presOf" srcId="{E5C62420-4F29-4840-8838-0FED6E58C56A}" destId="{DD546C78-4B5C-4976-991A-52E061F2EE1F}" srcOrd="0" destOrd="0" presId="urn:microsoft.com/office/officeart/2011/layout/TabList"/>
    <dgm:cxn modelId="{EDD16780-DBEE-4AB3-8318-49C1F67C3B07}" srcId="{E0D57E2F-9FE7-4FEE-85BE-65A4030227B8}" destId="{E5C62420-4F29-4840-8838-0FED6E58C56A}" srcOrd="0" destOrd="0" parTransId="{481A6584-9216-4BAE-9A1D-FFD08B27BA71}" sibTransId="{23F95073-85B4-4DBD-A4A1-E09D0D9AD803}"/>
    <dgm:cxn modelId="{D518DDC9-522B-467A-8ADF-99DE88AAF5B5}" srcId="{1C0DE9E9-17C9-4B5D-ADF6-F530F844F41A}" destId="{3BCF8444-E6C4-4B1A-825A-5CB95CFE484E}" srcOrd="0" destOrd="0" parTransId="{BCAE5266-987F-412E-BDC4-2D9BC9BA0D95}" sibTransId="{F928F7E4-38E0-4EE0-9C0E-AF29590FF5BF}"/>
    <dgm:cxn modelId="{E5C5E2C4-D36E-4BB2-9C21-8B206FA6FC60}" srcId="{E5C62420-4F29-4840-8838-0FED6E58C56A}" destId="{E2B1A729-D09E-41C8-860B-FB8B243C92D4}" srcOrd="0" destOrd="0" parTransId="{BEBA4481-383D-4C09-9E29-09D32FC9DB96}" sibTransId="{CC247D14-BF39-446E-B656-1177B2F6A84A}"/>
    <dgm:cxn modelId="{ADC1FF36-8305-4A49-B7C4-FDADCE3354F7}" type="presOf" srcId="{3BCF8444-E6C4-4B1A-825A-5CB95CFE484E}" destId="{AFBC731D-A5D7-4AE5-86A2-E48757BF052C}" srcOrd="0" destOrd="0" presId="urn:microsoft.com/office/officeart/2011/layout/TabList"/>
    <dgm:cxn modelId="{69D86C8D-DED9-4667-B02A-F4544407FA0F}" type="presOf" srcId="{1C0DE9E9-17C9-4B5D-ADF6-F530F844F41A}" destId="{523F15EA-660F-4FC5-A6C7-6334ED23785B}" srcOrd="0" destOrd="0" presId="urn:microsoft.com/office/officeart/2011/layout/TabList"/>
    <dgm:cxn modelId="{64594CD5-8E28-4B41-A156-59599E9576E3}" type="presOf" srcId="{E2B1A729-D09E-41C8-860B-FB8B243C92D4}" destId="{BDD20C29-9382-403F-94E0-906EFD76286E}" srcOrd="0" destOrd="0" presId="urn:microsoft.com/office/officeart/2011/layout/TabList"/>
    <dgm:cxn modelId="{28B83B26-A5BB-4293-8544-1832529020EF}" type="presParOf" srcId="{D8CC1E02-7865-4C9F-8C39-4C3598AC6CD2}" destId="{422631D2-CAD3-4B0F-9D98-BCA1F7E9118D}" srcOrd="0" destOrd="0" presId="urn:microsoft.com/office/officeart/2011/layout/TabList"/>
    <dgm:cxn modelId="{06A1E1E0-2452-46B3-BA3B-6D79831903A3}" type="presParOf" srcId="{422631D2-CAD3-4B0F-9D98-BCA1F7E9118D}" destId="{BDD20C29-9382-403F-94E0-906EFD76286E}" srcOrd="0" destOrd="0" presId="urn:microsoft.com/office/officeart/2011/layout/TabList"/>
    <dgm:cxn modelId="{1F54C50A-EFBE-4D26-BDFB-9BE920F742FB}" type="presParOf" srcId="{422631D2-CAD3-4B0F-9D98-BCA1F7E9118D}" destId="{DD546C78-4B5C-4976-991A-52E061F2EE1F}" srcOrd="1" destOrd="0" presId="urn:microsoft.com/office/officeart/2011/layout/TabList"/>
    <dgm:cxn modelId="{F3795A0F-F544-4A92-A75F-AE616598F17C}" type="presParOf" srcId="{422631D2-CAD3-4B0F-9D98-BCA1F7E9118D}" destId="{A6807D6B-BC7D-4EC4-9F95-58C1342F1E08}" srcOrd="2" destOrd="0" presId="urn:microsoft.com/office/officeart/2011/layout/TabList"/>
    <dgm:cxn modelId="{A5DBAF16-004E-440B-9CCD-FABD0508457C}" type="presParOf" srcId="{D8CC1E02-7865-4C9F-8C39-4C3598AC6CD2}" destId="{913982F6-BEDE-4E03-A330-EFD6F4976986}" srcOrd="1" destOrd="0" presId="urn:microsoft.com/office/officeart/2011/layout/TabList"/>
    <dgm:cxn modelId="{4E01DFEF-390A-4AC1-98BE-B14341EB0B49}" type="presParOf" srcId="{D8CC1E02-7865-4C9F-8C39-4C3598AC6CD2}" destId="{0717844A-449E-4913-A27A-A0CE8A5DB874}" srcOrd="2" destOrd="0" presId="urn:microsoft.com/office/officeart/2011/layout/TabList"/>
    <dgm:cxn modelId="{57567DBC-6A3F-4080-82BD-DC0EAF7DEAB7}" type="presParOf" srcId="{0717844A-449E-4913-A27A-A0CE8A5DB874}" destId="{AFBC731D-A5D7-4AE5-86A2-E48757BF052C}" srcOrd="0" destOrd="0" presId="urn:microsoft.com/office/officeart/2011/layout/TabList"/>
    <dgm:cxn modelId="{15623F8A-C1D6-4501-AB5F-B8B9CC7E94CE}" type="presParOf" srcId="{0717844A-449E-4913-A27A-A0CE8A5DB874}" destId="{523F15EA-660F-4FC5-A6C7-6334ED23785B}" srcOrd="1" destOrd="0" presId="urn:microsoft.com/office/officeart/2011/layout/TabList"/>
    <dgm:cxn modelId="{83AD263D-56E9-44A4-A105-92B5995D5343}" type="presParOf" srcId="{0717844A-449E-4913-A27A-A0CE8A5DB874}" destId="{E49C7A73-0FAA-41D8-8108-6AF55050717E}" srcOrd="2" destOrd="0" presId="urn:microsoft.com/office/officeart/2011/layout/Tab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4CEF19-EF34-4D89-AC23-8C7F28DE58AF}"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2D12E571-4C8E-4283-B896-C10654A1BEB4}">
      <dgm:prSet phldrT="[Text]"/>
      <dgm:spPr/>
      <dgm:t>
        <a:bodyPr/>
        <a:lstStyle/>
        <a:p>
          <a:r>
            <a:rPr lang="en-US" dirty="0" smtClean="0"/>
            <a:t>23% </a:t>
          </a:r>
          <a:r>
            <a:rPr lang="en-US" dirty="0"/>
            <a:t>Tier 3</a:t>
          </a:r>
        </a:p>
      </dgm:t>
    </dgm:pt>
    <dgm:pt modelId="{403E0145-39DF-4D7E-B7C6-733E89B41924}" type="parTrans" cxnId="{5B52D2F6-826F-422C-B368-48B684319466}">
      <dgm:prSet/>
      <dgm:spPr/>
      <dgm:t>
        <a:bodyPr/>
        <a:lstStyle/>
        <a:p>
          <a:endParaRPr lang="en-US"/>
        </a:p>
      </dgm:t>
    </dgm:pt>
    <dgm:pt modelId="{8AA4FD2D-BB1A-4E66-8A17-AF798922D438}" type="sibTrans" cxnId="{5B52D2F6-826F-422C-B368-48B684319466}">
      <dgm:prSet/>
      <dgm:spPr/>
      <dgm:t>
        <a:bodyPr/>
        <a:lstStyle/>
        <a:p>
          <a:endParaRPr lang="en-US"/>
        </a:p>
      </dgm:t>
    </dgm:pt>
    <dgm:pt modelId="{919F5345-ECAC-4B10-B309-50288ABE183D}">
      <dgm:prSet phldrT="[Text]"/>
      <dgm:spPr/>
      <dgm:t>
        <a:bodyPr/>
        <a:lstStyle/>
        <a:p>
          <a:r>
            <a:rPr lang="en-US" dirty="0"/>
            <a:t>Comprehensive follow-up</a:t>
          </a:r>
        </a:p>
      </dgm:t>
    </dgm:pt>
    <dgm:pt modelId="{B8ACBB79-A256-4846-852F-92898DF844C9}" type="parTrans" cxnId="{CB66B63D-A461-4AB6-80E8-3683C405DDCE}">
      <dgm:prSet/>
      <dgm:spPr/>
      <dgm:t>
        <a:bodyPr/>
        <a:lstStyle/>
        <a:p>
          <a:endParaRPr lang="en-US"/>
        </a:p>
      </dgm:t>
    </dgm:pt>
    <dgm:pt modelId="{39EC60D4-3ED1-425E-8382-6FE1DA5ED96E}" type="sibTrans" cxnId="{CB66B63D-A461-4AB6-80E8-3683C405DDCE}">
      <dgm:prSet/>
      <dgm:spPr/>
      <dgm:t>
        <a:bodyPr/>
        <a:lstStyle/>
        <a:p>
          <a:endParaRPr lang="en-US"/>
        </a:p>
      </dgm:t>
    </dgm:pt>
    <dgm:pt modelId="{1DA6E4A2-30CB-4CC1-A9BC-6AADD5A09860}">
      <dgm:prSet phldrT="[Text]"/>
      <dgm:spPr/>
      <dgm:t>
        <a:bodyPr/>
        <a:lstStyle/>
        <a:p>
          <a:r>
            <a:rPr lang="en-US" dirty="0" smtClean="0"/>
            <a:t>9% </a:t>
          </a:r>
          <a:r>
            <a:rPr lang="en-US" dirty="0"/>
            <a:t>Tier 2</a:t>
          </a:r>
        </a:p>
      </dgm:t>
    </dgm:pt>
    <dgm:pt modelId="{826C5532-8F08-43B7-9B05-FC9BFF47DD6C}" type="parTrans" cxnId="{81207EC3-9983-4D4B-8AD1-DBB454E818B1}">
      <dgm:prSet/>
      <dgm:spPr/>
      <dgm:t>
        <a:bodyPr/>
        <a:lstStyle/>
        <a:p>
          <a:endParaRPr lang="en-US"/>
        </a:p>
      </dgm:t>
    </dgm:pt>
    <dgm:pt modelId="{AF05A5B4-F15C-4869-AE06-5C87C73D2074}" type="sibTrans" cxnId="{81207EC3-9983-4D4B-8AD1-DBB454E818B1}">
      <dgm:prSet/>
      <dgm:spPr/>
      <dgm:t>
        <a:bodyPr/>
        <a:lstStyle/>
        <a:p>
          <a:endParaRPr lang="en-US"/>
        </a:p>
      </dgm:t>
    </dgm:pt>
    <dgm:pt modelId="{228F6DC1-E2F8-40B2-9ED0-D2D0C8DFB351}">
      <dgm:prSet phldrT="[Text]"/>
      <dgm:spPr/>
      <dgm:t>
        <a:bodyPr/>
        <a:lstStyle/>
        <a:p>
          <a:r>
            <a:rPr lang="en-US" dirty="0"/>
            <a:t>Trauma assessment </a:t>
          </a:r>
        </a:p>
      </dgm:t>
    </dgm:pt>
    <dgm:pt modelId="{803EA99C-227F-4272-8BD8-1AB704019E94}" type="parTrans" cxnId="{728B8721-5C60-4CEC-A88C-B7EF14E1A712}">
      <dgm:prSet/>
      <dgm:spPr/>
      <dgm:t>
        <a:bodyPr/>
        <a:lstStyle/>
        <a:p>
          <a:endParaRPr lang="en-US"/>
        </a:p>
      </dgm:t>
    </dgm:pt>
    <dgm:pt modelId="{A69AF4E6-C03A-453E-9BA8-7FCB5DF51C84}" type="sibTrans" cxnId="{728B8721-5C60-4CEC-A88C-B7EF14E1A712}">
      <dgm:prSet/>
      <dgm:spPr/>
      <dgm:t>
        <a:bodyPr/>
        <a:lstStyle/>
        <a:p>
          <a:endParaRPr lang="en-US"/>
        </a:p>
      </dgm:t>
    </dgm:pt>
    <dgm:pt modelId="{C9F6BB39-C4E7-47C7-8DA5-F9FB68E0FB33}">
      <dgm:prSet phldrT="[Text]"/>
      <dgm:spPr/>
      <dgm:t>
        <a:bodyPr/>
        <a:lstStyle/>
        <a:p>
          <a:r>
            <a:rPr lang="en-US" dirty="0"/>
            <a:t>Short-Term follow-up</a:t>
          </a:r>
        </a:p>
      </dgm:t>
    </dgm:pt>
    <dgm:pt modelId="{6374B3E6-B013-44F3-8CF2-8BCD06B94B3B}" type="parTrans" cxnId="{258AA349-A8BC-4108-8EE8-EB2289742334}">
      <dgm:prSet/>
      <dgm:spPr/>
      <dgm:t>
        <a:bodyPr/>
        <a:lstStyle/>
        <a:p>
          <a:endParaRPr lang="en-US"/>
        </a:p>
      </dgm:t>
    </dgm:pt>
    <dgm:pt modelId="{C48572E0-A1EF-41D4-B8C4-560905D4A31B}" type="sibTrans" cxnId="{258AA349-A8BC-4108-8EE8-EB2289742334}">
      <dgm:prSet/>
      <dgm:spPr/>
      <dgm:t>
        <a:bodyPr/>
        <a:lstStyle/>
        <a:p>
          <a:endParaRPr lang="en-US"/>
        </a:p>
      </dgm:t>
    </dgm:pt>
    <dgm:pt modelId="{DB259F5E-1D34-42A1-8835-62EA26438B5C}">
      <dgm:prSet phldrT="[Text]"/>
      <dgm:spPr/>
      <dgm:t>
        <a:bodyPr/>
        <a:lstStyle/>
        <a:p>
          <a:r>
            <a:rPr lang="en-US" dirty="0" smtClean="0"/>
            <a:t>68% </a:t>
          </a:r>
          <a:r>
            <a:rPr lang="en-US" dirty="0"/>
            <a:t>Tier 1 </a:t>
          </a:r>
        </a:p>
      </dgm:t>
    </dgm:pt>
    <dgm:pt modelId="{7EDC6E6C-ADB6-4F9D-9785-A2F525A5412E}" type="parTrans" cxnId="{56226459-0CBA-4994-A158-9EEC1A2AF766}">
      <dgm:prSet/>
      <dgm:spPr/>
      <dgm:t>
        <a:bodyPr/>
        <a:lstStyle/>
        <a:p>
          <a:endParaRPr lang="en-US"/>
        </a:p>
      </dgm:t>
    </dgm:pt>
    <dgm:pt modelId="{573E079F-7B9A-4DDE-AE0B-136A112E1199}" type="sibTrans" cxnId="{56226459-0CBA-4994-A158-9EEC1A2AF766}">
      <dgm:prSet/>
      <dgm:spPr/>
      <dgm:t>
        <a:bodyPr/>
        <a:lstStyle/>
        <a:p>
          <a:endParaRPr lang="en-US"/>
        </a:p>
      </dgm:t>
    </dgm:pt>
    <dgm:pt modelId="{0EC24A47-B38A-414C-97C1-8CFD88F6DB1D}">
      <dgm:prSet phldrT="[Text]"/>
      <dgm:spPr/>
      <dgm:t>
        <a:bodyPr/>
        <a:lstStyle/>
        <a:p>
          <a:r>
            <a:rPr lang="en-US" dirty="0"/>
            <a:t>Ace Screening (0-5)</a:t>
          </a:r>
        </a:p>
      </dgm:t>
    </dgm:pt>
    <dgm:pt modelId="{BE3AA397-953F-4F86-870B-9D6CC1E71FCE}" type="parTrans" cxnId="{917B02E3-BC2F-4286-969A-4500D390C710}">
      <dgm:prSet/>
      <dgm:spPr/>
      <dgm:t>
        <a:bodyPr/>
        <a:lstStyle/>
        <a:p>
          <a:endParaRPr lang="en-US"/>
        </a:p>
      </dgm:t>
    </dgm:pt>
    <dgm:pt modelId="{FFE461A2-5E3B-43CE-98D8-8145F015CD32}" type="sibTrans" cxnId="{917B02E3-BC2F-4286-969A-4500D390C710}">
      <dgm:prSet/>
      <dgm:spPr/>
      <dgm:t>
        <a:bodyPr/>
        <a:lstStyle/>
        <a:p>
          <a:endParaRPr lang="en-US"/>
        </a:p>
      </dgm:t>
    </dgm:pt>
    <dgm:pt modelId="{9F151661-3126-418A-950B-4CA5092B7059}">
      <dgm:prSet phldrT="[Text]"/>
      <dgm:spPr/>
      <dgm:t>
        <a:bodyPr/>
        <a:lstStyle/>
        <a:p>
          <a:r>
            <a:rPr lang="en-US" dirty="0"/>
            <a:t>Family PEACE referral</a:t>
          </a:r>
        </a:p>
      </dgm:t>
    </dgm:pt>
    <dgm:pt modelId="{DC005ECB-049C-4227-9FB8-774A296DF8D2}" type="parTrans" cxnId="{4AD23291-B302-42DE-AF64-C7AA8D379C4C}">
      <dgm:prSet/>
      <dgm:spPr/>
      <dgm:t>
        <a:bodyPr/>
        <a:lstStyle/>
        <a:p>
          <a:endParaRPr lang="en-US"/>
        </a:p>
      </dgm:t>
    </dgm:pt>
    <dgm:pt modelId="{199DEE40-DD80-446C-B713-AB51E21C404B}" type="sibTrans" cxnId="{4AD23291-B302-42DE-AF64-C7AA8D379C4C}">
      <dgm:prSet/>
      <dgm:spPr/>
      <dgm:t>
        <a:bodyPr/>
        <a:lstStyle/>
        <a:p>
          <a:endParaRPr lang="en-US"/>
        </a:p>
      </dgm:t>
    </dgm:pt>
    <dgm:pt modelId="{9187B01B-C28D-42A3-A3EA-B1EC1734375E}">
      <dgm:prSet phldrT="[Text]"/>
      <dgm:spPr/>
      <dgm:t>
        <a:bodyPr/>
        <a:lstStyle/>
        <a:p>
          <a:r>
            <a:rPr lang="en-US" dirty="0"/>
            <a:t>Psychoeducation</a:t>
          </a:r>
        </a:p>
      </dgm:t>
    </dgm:pt>
    <dgm:pt modelId="{13A0C619-5C22-499F-BD7F-4F40847B73E6}" type="parTrans" cxnId="{3266128E-5BCC-417A-A8B7-10C49508FEA0}">
      <dgm:prSet/>
      <dgm:spPr/>
      <dgm:t>
        <a:bodyPr/>
        <a:lstStyle/>
        <a:p>
          <a:endParaRPr lang="en-US"/>
        </a:p>
      </dgm:t>
    </dgm:pt>
    <dgm:pt modelId="{367D2421-CBDA-420A-A8C6-E60F13737E9B}" type="sibTrans" cxnId="{3266128E-5BCC-417A-A8B7-10C49508FEA0}">
      <dgm:prSet/>
      <dgm:spPr/>
      <dgm:t>
        <a:bodyPr/>
        <a:lstStyle/>
        <a:p>
          <a:endParaRPr lang="en-US"/>
        </a:p>
      </dgm:t>
    </dgm:pt>
    <dgm:pt modelId="{91E99D07-BFBE-4D80-8D8C-3B01FF5D376E}" type="pres">
      <dgm:prSet presAssocID="{7F4CEF19-EF34-4D89-AC23-8C7F28DE58AF}" presName="Name0" presStyleCnt="0">
        <dgm:presLayoutVars>
          <dgm:chMax val="7"/>
          <dgm:dir/>
          <dgm:animLvl val="lvl"/>
          <dgm:resizeHandles val="exact"/>
        </dgm:presLayoutVars>
      </dgm:prSet>
      <dgm:spPr/>
      <dgm:t>
        <a:bodyPr/>
        <a:lstStyle/>
        <a:p>
          <a:endParaRPr lang="en-US"/>
        </a:p>
      </dgm:t>
    </dgm:pt>
    <dgm:pt modelId="{9546977D-F718-4067-8322-02136D02A259}" type="pres">
      <dgm:prSet presAssocID="{2D12E571-4C8E-4283-B896-C10654A1BEB4}" presName="circle1" presStyleLbl="node1" presStyleIdx="0" presStyleCnt="3"/>
      <dgm:spPr>
        <a:solidFill>
          <a:schemeClr val="tx2"/>
        </a:solidFill>
      </dgm:spPr>
    </dgm:pt>
    <dgm:pt modelId="{7AF6FED1-F2FB-4BB7-AF02-8886F0D7EA9A}" type="pres">
      <dgm:prSet presAssocID="{2D12E571-4C8E-4283-B896-C10654A1BEB4}" presName="space" presStyleCnt="0"/>
      <dgm:spPr/>
    </dgm:pt>
    <dgm:pt modelId="{DFF7E1F5-BD2D-4BAE-AC13-71900A0D4EDF}" type="pres">
      <dgm:prSet presAssocID="{2D12E571-4C8E-4283-B896-C10654A1BEB4}" presName="rect1" presStyleLbl="alignAcc1" presStyleIdx="0" presStyleCnt="3"/>
      <dgm:spPr/>
      <dgm:t>
        <a:bodyPr/>
        <a:lstStyle/>
        <a:p>
          <a:endParaRPr lang="en-US"/>
        </a:p>
      </dgm:t>
    </dgm:pt>
    <dgm:pt modelId="{4127C043-0F53-44EF-A150-068841D3C886}" type="pres">
      <dgm:prSet presAssocID="{1DA6E4A2-30CB-4CC1-A9BC-6AADD5A09860}" presName="vertSpace2" presStyleLbl="node1" presStyleIdx="0" presStyleCnt="3"/>
      <dgm:spPr/>
    </dgm:pt>
    <dgm:pt modelId="{3D561FDF-EF16-45CE-B3D9-0AA08DC9ED7C}" type="pres">
      <dgm:prSet presAssocID="{1DA6E4A2-30CB-4CC1-A9BC-6AADD5A09860}" presName="circle2" presStyleLbl="node1" presStyleIdx="1" presStyleCnt="3"/>
      <dgm:spPr/>
    </dgm:pt>
    <dgm:pt modelId="{8956EE0A-8BB7-4AAE-A6E5-1248FDE35E6C}" type="pres">
      <dgm:prSet presAssocID="{1DA6E4A2-30CB-4CC1-A9BC-6AADD5A09860}" presName="rect2" presStyleLbl="alignAcc1" presStyleIdx="1" presStyleCnt="3"/>
      <dgm:spPr/>
      <dgm:t>
        <a:bodyPr/>
        <a:lstStyle/>
        <a:p>
          <a:endParaRPr lang="en-US"/>
        </a:p>
      </dgm:t>
    </dgm:pt>
    <dgm:pt modelId="{D899EFA5-165E-4F37-A129-7DBC5406231E}" type="pres">
      <dgm:prSet presAssocID="{DB259F5E-1D34-42A1-8835-62EA26438B5C}" presName="vertSpace3" presStyleLbl="node1" presStyleIdx="1" presStyleCnt="3"/>
      <dgm:spPr/>
    </dgm:pt>
    <dgm:pt modelId="{D663D8E5-160C-41DA-9604-3DB9776B3E1C}" type="pres">
      <dgm:prSet presAssocID="{DB259F5E-1D34-42A1-8835-62EA26438B5C}" presName="circle3" presStyleLbl="node1" presStyleIdx="2" presStyleCnt="3"/>
      <dgm:spPr>
        <a:solidFill>
          <a:schemeClr val="accent4">
            <a:lumMod val="20000"/>
            <a:lumOff val="80000"/>
          </a:schemeClr>
        </a:solidFill>
      </dgm:spPr>
    </dgm:pt>
    <dgm:pt modelId="{89BD0E80-03E3-4CEF-8823-B65B3AA6227B}" type="pres">
      <dgm:prSet presAssocID="{DB259F5E-1D34-42A1-8835-62EA26438B5C}" presName="rect3" presStyleLbl="alignAcc1" presStyleIdx="2" presStyleCnt="3"/>
      <dgm:spPr/>
      <dgm:t>
        <a:bodyPr/>
        <a:lstStyle/>
        <a:p>
          <a:endParaRPr lang="en-US"/>
        </a:p>
      </dgm:t>
    </dgm:pt>
    <dgm:pt modelId="{ADAEEB6F-CBA5-4B70-B5AD-5257F21E632E}" type="pres">
      <dgm:prSet presAssocID="{2D12E571-4C8E-4283-B896-C10654A1BEB4}" presName="rect1ParTx" presStyleLbl="alignAcc1" presStyleIdx="2" presStyleCnt="3">
        <dgm:presLayoutVars>
          <dgm:chMax val="1"/>
          <dgm:bulletEnabled val="1"/>
        </dgm:presLayoutVars>
      </dgm:prSet>
      <dgm:spPr/>
      <dgm:t>
        <a:bodyPr/>
        <a:lstStyle/>
        <a:p>
          <a:endParaRPr lang="en-US"/>
        </a:p>
      </dgm:t>
    </dgm:pt>
    <dgm:pt modelId="{CF2BD3D1-0293-46BC-B31B-18A43375ADD1}" type="pres">
      <dgm:prSet presAssocID="{2D12E571-4C8E-4283-B896-C10654A1BEB4}" presName="rect1ChTx" presStyleLbl="alignAcc1" presStyleIdx="2" presStyleCnt="3">
        <dgm:presLayoutVars>
          <dgm:bulletEnabled val="1"/>
        </dgm:presLayoutVars>
      </dgm:prSet>
      <dgm:spPr/>
      <dgm:t>
        <a:bodyPr/>
        <a:lstStyle/>
        <a:p>
          <a:endParaRPr lang="en-US"/>
        </a:p>
      </dgm:t>
    </dgm:pt>
    <dgm:pt modelId="{50E76CC3-D12F-4A10-A35A-29EB6C006EC4}" type="pres">
      <dgm:prSet presAssocID="{1DA6E4A2-30CB-4CC1-A9BC-6AADD5A09860}" presName="rect2ParTx" presStyleLbl="alignAcc1" presStyleIdx="2" presStyleCnt="3">
        <dgm:presLayoutVars>
          <dgm:chMax val="1"/>
          <dgm:bulletEnabled val="1"/>
        </dgm:presLayoutVars>
      </dgm:prSet>
      <dgm:spPr/>
      <dgm:t>
        <a:bodyPr/>
        <a:lstStyle/>
        <a:p>
          <a:endParaRPr lang="en-US"/>
        </a:p>
      </dgm:t>
    </dgm:pt>
    <dgm:pt modelId="{BC14C4FC-42FC-4A1D-A2D0-29A92B019636}" type="pres">
      <dgm:prSet presAssocID="{1DA6E4A2-30CB-4CC1-A9BC-6AADD5A09860}" presName="rect2ChTx" presStyleLbl="alignAcc1" presStyleIdx="2" presStyleCnt="3">
        <dgm:presLayoutVars>
          <dgm:bulletEnabled val="1"/>
        </dgm:presLayoutVars>
      </dgm:prSet>
      <dgm:spPr/>
      <dgm:t>
        <a:bodyPr/>
        <a:lstStyle/>
        <a:p>
          <a:endParaRPr lang="en-US"/>
        </a:p>
      </dgm:t>
    </dgm:pt>
    <dgm:pt modelId="{BFB63D1C-C1B8-43F9-83C2-26E2C7A584F1}" type="pres">
      <dgm:prSet presAssocID="{DB259F5E-1D34-42A1-8835-62EA26438B5C}" presName="rect3ParTx" presStyleLbl="alignAcc1" presStyleIdx="2" presStyleCnt="3">
        <dgm:presLayoutVars>
          <dgm:chMax val="1"/>
          <dgm:bulletEnabled val="1"/>
        </dgm:presLayoutVars>
      </dgm:prSet>
      <dgm:spPr/>
      <dgm:t>
        <a:bodyPr/>
        <a:lstStyle/>
        <a:p>
          <a:endParaRPr lang="en-US"/>
        </a:p>
      </dgm:t>
    </dgm:pt>
    <dgm:pt modelId="{08FF60DA-79E1-4EC4-B6B0-AE8CE74258CA}" type="pres">
      <dgm:prSet presAssocID="{DB259F5E-1D34-42A1-8835-62EA26438B5C}" presName="rect3ChTx" presStyleLbl="alignAcc1" presStyleIdx="2" presStyleCnt="3">
        <dgm:presLayoutVars>
          <dgm:bulletEnabled val="1"/>
        </dgm:presLayoutVars>
      </dgm:prSet>
      <dgm:spPr/>
      <dgm:t>
        <a:bodyPr/>
        <a:lstStyle/>
        <a:p>
          <a:endParaRPr lang="en-US"/>
        </a:p>
      </dgm:t>
    </dgm:pt>
  </dgm:ptLst>
  <dgm:cxnLst>
    <dgm:cxn modelId="{10163CA1-57C2-499A-AABE-C69C1294F2BC}" type="presOf" srcId="{228F6DC1-E2F8-40B2-9ED0-D2D0C8DFB351}" destId="{BC14C4FC-42FC-4A1D-A2D0-29A92B019636}" srcOrd="0" destOrd="0" presId="urn:microsoft.com/office/officeart/2005/8/layout/target3"/>
    <dgm:cxn modelId="{6B5E57B7-792D-4B30-9DB7-DE350BFD370A}" type="presOf" srcId="{919F5345-ECAC-4B10-B309-50288ABE183D}" destId="{CF2BD3D1-0293-46BC-B31B-18A43375ADD1}" srcOrd="0" destOrd="0" presId="urn:microsoft.com/office/officeart/2005/8/layout/target3"/>
    <dgm:cxn modelId="{1A3203E8-5510-45D1-925A-3375F78DAA4D}" type="presOf" srcId="{C9F6BB39-C4E7-47C7-8DA5-F9FB68E0FB33}" destId="{BC14C4FC-42FC-4A1D-A2D0-29A92B019636}" srcOrd="0" destOrd="1" presId="urn:microsoft.com/office/officeart/2005/8/layout/target3"/>
    <dgm:cxn modelId="{258AA349-A8BC-4108-8EE8-EB2289742334}" srcId="{1DA6E4A2-30CB-4CC1-A9BC-6AADD5A09860}" destId="{C9F6BB39-C4E7-47C7-8DA5-F9FB68E0FB33}" srcOrd="1" destOrd="0" parTransId="{6374B3E6-B013-44F3-8CF2-8BCD06B94B3B}" sibTransId="{C48572E0-A1EF-41D4-B8C4-560905D4A31B}"/>
    <dgm:cxn modelId="{32A782FF-5277-448E-9B8C-EB94DBC73255}" type="presOf" srcId="{0EC24A47-B38A-414C-97C1-8CFD88F6DB1D}" destId="{08FF60DA-79E1-4EC4-B6B0-AE8CE74258CA}" srcOrd="0" destOrd="0" presId="urn:microsoft.com/office/officeart/2005/8/layout/target3"/>
    <dgm:cxn modelId="{728B8721-5C60-4CEC-A88C-B7EF14E1A712}" srcId="{1DA6E4A2-30CB-4CC1-A9BC-6AADD5A09860}" destId="{228F6DC1-E2F8-40B2-9ED0-D2D0C8DFB351}" srcOrd="0" destOrd="0" parTransId="{803EA99C-227F-4272-8BD8-1AB704019E94}" sibTransId="{A69AF4E6-C03A-453E-9BA8-7FCB5DF51C84}"/>
    <dgm:cxn modelId="{F9441792-9822-4E87-B033-737BAE091586}" type="presOf" srcId="{2D12E571-4C8E-4283-B896-C10654A1BEB4}" destId="{DFF7E1F5-BD2D-4BAE-AC13-71900A0D4EDF}" srcOrd="0" destOrd="0" presId="urn:microsoft.com/office/officeart/2005/8/layout/target3"/>
    <dgm:cxn modelId="{549EEDE6-9B2E-4C66-8E9D-467EBF759FA0}" type="presOf" srcId="{7F4CEF19-EF34-4D89-AC23-8C7F28DE58AF}" destId="{91E99D07-BFBE-4D80-8D8C-3B01FF5D376E}" srcOrd="0" destOrd="0" presId="urn:microsoft.com/office/officeart/2005/8/layout/target3"/>
    <dgm:cxn modelId="{20E9D97C-878A-43BD-B86D-7DCF34670620}" type="presOf" srcId="{2D12E571-4C8E-4283-B896-C10654A1BEB4}" destId="{ADAEEB6F-CBA5-4B70-B5AD-5257F21E632E}" srcOrd="1" destOrd="0" presId="urn:microsoft.com/office/officeart/2005/8/layout/target3"/>
    <dgm:cxn modelId="{0142C8D4-01F1-45AE-BFF5-489EF5EDCB68}" type="presOf" srcId="{1DA6E4A2-30CB-4CC1-A9BC-6AADD5A09860}" destId="{50E76CC3-D12F-4A10-A35A-29EB6C006EC4}" srcOrd="1" destOrd="0" presId="urn:microsoft.com/office/officeart/2005/8/layout/target3"/>
    <dgm:cxn modelId="{56226459-0CBA-4994-A158-9EEC1A2AF766}" srcId="{7F4CEF19-EF34-4D89-AC23-8C7F28DE58AF}" destId="{DB259F5E-1D34-42A1-8835-62EA26438B5C}" srcOrd="2" destOrd="0" parTransId="{7EDC6E6C-ADB6-4F9D-9785-A2F525A5412E}" sibTransId="{573E079F-7B9A-4DDE-AE0B-136A112E1199}"/>
    <dgm:cxn modelId="{B7EFAD16-D671-4584-835A-1A5A9A891509}" type="presOf" srcId="{DB259F5E-1D34-42A1-8835-62EA26438B5C}" destId="{BFB63D1C-C1B8-43F9-83C2-26E2C7A584F1}" srcOrd="1" destOrd="0" presId="urn:microsoft.com/office/officeart/2005/8/layout/target3"/>
    <dgm:cxn modelId="{3266128E-5BCC-417A-A8B7-10C49508FEA0}" srcId="{DB259F5E-1D34-42A1-8835-62EA26438B5C}" destId="{9187B01B-C28D-42A3-A3EA-B1EC1734375E}" srcOrd="1" destOrd="0" parTransId="{13A0C619-5C22-499F-BD7F-4F40847B73E6}" sibTransId="{367D2421-CBDA-420A-A8C6-E60F13737E9B}"/>
    <dgm:cxn modelId="{5B52D2F6-826F-422C-B368-48B684319466}" srcId="{7F4CEF19-EF34-4D89-AC23-8C7F28DE58AF}" destId="{2D12E571-4C8E-4283-B896-C10654A1BEB4}" srcOrd="0" destOrd="0" parTransId="{403E0145-39DF-4D7E-B7C6-733E89B41924}" sibTransId="{8AA4FD2D-BB1A-4E66-8A17-AF798922D438}"/>
    <dgm:cxn modelId="{81207EC3-9983-4D4B-8AD1-DBB454E818B1}" srcId="{7F4CEF19-EF34-4D89-AC23-8C7F28DE58AF}" destId="{1DA6E4A2-30CB-4CC1-A9BC-6AADD5A09860}" srcOrd="1" destOrd="0" parTransId="{826C5532-8F08-43B7-9B05-FC9BFF47DD6C}" sibTransId="{AF05A5B4-F15C-4869-AE06-5C87C73D2074}"/>
    <dgm:cxn modelId="{917B02E3-BC2F-4286-969A-4500D390C710}" srcId="{DB259F5E-1D34-42A1-8835-62EA26438B5C}" destId="{0EC24A47-B38A-414C-97C1-8CFD88F6DB1D}" srcOrd="0" destOrd="0" parTransId="{BE3AA397-953F-4F86-870B-9D6CC1E71FCE}" sibTransId="{FFE461A2-5E3B-43CE-98D8-8145F015CD32}"/>
    <dgm:cxn modelId="{CB66B63D-A461-4AB6-80E8-3683C405DDCE}" srcId="{2D12E571-4C8E-4283-B896-C10654A1BEB4}" destId="{919F5345-ECAC-4B10-B309-50288ABE183D}" srcOrd="0" destOrd="0" parTransId="{B8ACBB79-A256-4846-852F-92898DF844C9}" sibTransId="{39EC60D4-3ED1-425E-8382-6FE1DA5ED96E}"/>
    <dgm:cxn modelId="{4AD23291-B302-42DE-AF64-C7AA8D379C4C}" srcId="{2D12E571-4C8E-4283-B896-C10654A1BEB4}" destId="{9F151661-3126-418A-950B-4CA5092B7059}" srcOrd="1" destOrd="0" parTransId="{DC005ECB-049C-4227-9FB8-774A296DF8D2}" sibTransId="{199DEE40-DD80-446C-B713-AB51E21C404B}"/>
    <dgm:cxn modelId="{ACC5EB12-6F9E-4D68-B9FA-03C93396ED23}" type="presOf" srcId="{1DA6E4A2-30CB-4CC1-A9BC-6AADD5A09860}" destId="{8956EE0A-8BB7-4AAE-A6E5-1248FDE35E6C}" srcOrd="0" destOrd="0" presId="urn:microsoft.com/office/officeart/2005/8/layout/target3"/>
    <dgm:cxn modelId="{50DCAF91-EB76-476B-90FD-E2E408EE5D8D}" type="presOf" srcId="{9F151661-3126-418A-950B-4CA5092B7059}" destId="{CF2BD3D1-0293-46BC-B31B-18A43375ADD1}" srcOrd="0" destOrd="1" presId="urn:microsoft.com/office/officeart/2005/8/layout/target3"/>
    <dgm:cxn modelId="{21468F60-DA7A-487F-B5A4-88EF19D6DA79}" type="presOf" srcId="{DB259F5E-1D34-42A1-8835-62EA26438B5C}" destId="{89BD0E80-03E3-4CEF-8823-B65B3AA6227B}" srcOrd="0" destOrd="0" presId="urn:microsoft.com/office/officeart/2005/8/layout/target3"/>
    <dgm:cxn modelId="{77EFB9C0-15A5-4AE3-AD71-AF84AE268AB3}" type="presOf" srcId="{9187B01B-C28D-42A3-A3EA-B1EC1734375E}" destId="{08FF60DA-79E1-4EC4-B6B0-AE8CE74258CA}" srcOrd="0" destOrd="1" presId="urn:microsoft.com/office/officeart/2005/8/layout/target3"/>
    <dgm:cxn modelId="{C0A83B19-3556-40C8-AF03-967ECC6303A1}" type="presParOf" srcId="{91E99D07-BFBE-4D80-8D8C-3B01FF5D376E}" destId="{9546977D-F718-4067-8322-02136D02A259}" srcOrd="0" destOrd="0" presId="urn:microsoft.com/office/officeart/2005/8/layout/target3"/>
    <dgm:cxn modelId="{0579A95E-BEC3-43BE-B7E1-8ACA510503AE}" type="presParOf" srcId="{91E99D07-BFBE-4D80-8D8C-3B01FF5D376E}" destId="{7AF6FED1-F2FB-4BB7-AF02-8886F0D7EA9A}" srcOrd="1" destOrd="0" presId="urn:microsoft.com/office/officeart/2005/8/layout/target3"/>
    <dgm:cxn modelId="{244D3C52-8CAE-40AA-91F7-CD000166E2E4}" type="presParOf" srcId="{91E99D07-BFBE-4D80-8D8C-3B01FF5D376E}" destId="{DFF7E1F5-BD2D-4BAE-AC13-71900A0D4EDF}" srcOrd="2" destOrd="0" presId="urn:microsoft.com/office/officeart/2005/8/layout/target3"/>
    <dgm:cxn modelId="{36EE0413-3326-49D7-835B-9D8475908614}" type="presParOf" srcId="{91E99D07-BFBE-4D80-8D8C-3B01FF5D376E}" destId="{4127C043-0F53-44EF-A150-068841D3C886}" srcOrd="3" destOrd="0" presId="urn:microsoft.com/office/officeart/2005/8/layout/target3"/>
    <dgm:cxn modelId="{CEDD9051-F664-4BB6-8EF0-4B39A8FA81D1}" type="presParOf" srcId="{91E99D07-BFBE-4D80-8D8C-3B01FF5D376E}" destId="{3D561FDF-EF16-45CE-B3D9-0AA08DC9ED7C}" srcOrd="4" destOrd="0" presId="urn:microsoft.com/office/officeart/2005/8/layout/target3"/>
    <dgm:cxn modelId="{1B9158A6-0E84-46A0-8935-558F859C0AF8}" type="presParOf" srcId="{91E99D07-BFBE-4D80-8D8C-3B01FF5D376E}" destId="{8956EE0A-8BB7-4AAE-A6E5-1248FDE35E6C}" srcOrd="5" destOrd="0" presId="urn:microsoft.com/office/officeart/2005/8/layout/target3"/>
    <dgm:cxn modelId="{A9C3FEF1-C777-4ABD-B1BE-9F15FAE78F41}" type="presParOf" srcId="{91E99D07-BFBE-4D80-8D8C-3B01FF5D376E}" destId="{D899EFA5-165E-4F37-A129-7DBC5406231E}" srcOrd="6" destOrd="0" presId="urn:microsoft.com/office/officeart/2005/8/layout/target3"/>
    <dgm:cxn modelId="{3E051EC4-566D-478B-A53E-2A8F2D364004}" type="presParOf" srcId="{91E99D07-BFBE-4D80-8D8C-3B01FF5D376E}" destId="{D663D8E5-160C-41DA-9604-3DB9776B3E1C}" srcOrd="7" destOrd="0" presId="urn:microsoft.com/office/officeart/2005/8/layout/target3"/>
    <dgm:cxn modelId="{5CFFE9DA-9147-4966-9ECB-CC00879BE588}" type="presParOf" srcId="{91E99D07-BFBE-4D80-8D8C-3B01FF5D376E}" destId="{89BD0E80-03E3-4CEF-8823-B65B3AA6227B}" srcOrd="8" destOrd="0" presId="urn:microsoft.com/office/officeart/2005/8/layout/target3"/>
    <dgm:cxn modelId="{DFA35A9B-D92D-4640-96C4-9A488A93A5B1}" type="presParOf" srcId="{91E99D07-BFBE-4D80-8D8C-3B01FF5D376E}" destId="{ADAEEB6F-CBA5-4B70-B5AD-5257F21E632E}" srcOrd="9" destOrd="0" presId="urn:microsoft.com/office/officeart/2005/8/layout/target3"/>
    <dgm:cxn modelId="{53C5ED15-DDE1-406D-9BAB-2BFB32CC061E}" type="presParOf" srcId="{91E99D07-BFBE-4D80-8D8C-3B01FF5D376E}" destId="{CF2BD3D1-0293-46BC-B31B-18A43375ADD1}" srcOrd="10" destOrd="0" presId="urn:microsoft.com/office/officeart/2005/8/layout/target3"/>
    <dgm:cxn modelId="{0482B10A-9F45-4AA2-9B9D-56EBF514AF06}" type="presParOf" srcId="{91E99D07-BFBE-4D80-8D8C-3B01FF5D376E}" destId="{50E76CC3-D12F-4A10-A35A-29EB6C006EC4}" srcOrd="11" destOrd="0" presId="urn:microsoft.com/office/officeart/2005/8/layout/target3"/>
    <dgm:cxn modelId="{4B22B762-5E08-49E3-B2AC-3A6E76A4A514}" type="presParOf" srcId="{91E99D07-BFBE-4D80-8D8C-3B01FF5D376E}" destId="{BC14C4FC-42FC-4A1D-A2D0-29A92B019636}" srcOrd="12" destOrd="0" presId="urn:microsoft.com/office/officeart/2005/8/layout/target3"/>
    <dgm:cxn modelId="{8DF8BE18-26DF-4AA9-AF70-2C97C43BA157}" type="presParOf" srcId="{91E99D07-BFBE-4D80-8D8C-3B01FF5D376E}" destId="{BFB63D1C-C1B8-43F9-83C2-26E2C7A584F1}" srcOrd="13" destOrd="0" presId="urn:microsoft.com/office/officeart/2005/8/layout/target3"/>
    <dgm:cxn modelId="{68653434-CA5D-4165-B641-B6358C1DA126}" type="presParOf" srcId="{91E99D07-BFBE-4D80-8D8C-3B01FF5D376E}" destId="{08FF60DA-79E1-4EC4-B6B0-AE8CE74258CA}"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881CD-B8B5-41E9-B15E-70F5E8F57A6B}">
      <dsp:nvSpPr>
        <dsp:cNvPr id="0" name=""/>
        <dsp:cNvSpPr/>
      </dsp:nvSpPr>
      <dsp:spPr>
        <a:xfrm>
          <a:off x="3592657" y="1113958"/>
          <a:ext cx="1427056" cy="1427231"/>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220D8810-64E2-44E4-B5E3-705ED7F08314}">
      <dsp:nvSpPr>
        <dsp:cNvPr id="0" name=""/>
        <dsp:cNvSpPr/>
      </dsp:nvSpPr>
      <dsp:spPr>
        <a:xfrm>
          <a:off x="3488600" y="0"/>
          <a:ext cx="1635169" cy="8750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1" kern="1200">
              <a:latin typeface="Calibri" panose="020F0502020204030204" pitchFamily="34" charset="0"/>
              <a:cs typeface="Calibri" panose="020F0502020204030204" pitchFamily="34" charset="0"/>
            </a:rPr>
            <a:t> Emotional regulation: </a:t>
          </a:r>
          <a:r>
            <a:rPr lang="en-US" sz="1600" b="0" i="0" kern="1200">
              <a:latin typeface="Calibri" panose="020F0502020204030204" pitchFamily="34" charset="0"/>
              <a:cs typeface="Calibri" panose="020F0502020204030204" pitchFamily="34" charset="0"/>
            </a:rPr>
            <a:t>The ability to control our emotions, attention, and thus our behavior</a:t>
          </a:r>
          <a:endParaRPr lang="en-US" sz="1600" kern="1200">
            <a:latin typeface="Calibri" panose="020F0502020204030204" pitchFamily="34" charset="0"/>
            <a:cs typeface="Calibri" panose="020F0502020204030204" pitchFamily="34" charset="0"/>
          </a:endParaRPr>
        </a:p>
      </dsp:txBody>
      <dsp:txXfrm>
        <a:off x="3488600" y="0"/>
        <a:ext cx="1635169" cy="875065"/>
      </dsp:txXfrm>
    </dsp:sp>
    <dsp:sp modelId="{0FEA950F-3C23-4B8A-BFA9-4610B4C8E26E}">
      <dsp:nvSpPr>
        <dsp:cNvPr id="0" name=""/>
        <dsp:cNvSpPr/>
      </dsp:nvSpPr>
      <dsp:spPr>
        <a:xfrm>
          <a:off x="4011260" y="1315223"/>
          <a:ext cx="1427056" cy="1427231"/>
        </a:xfrm>
        <a:prstGeom prst="ellipse">
          <a:avLst/>
        </a:prstGeom>
        <a:solidFill>
          <a:schemeClr val="accent3">
            <a:alpha val="50000"/>
            <a:hueOff val="1875044"/>
            <a:satOff val="-2813"/>
            <a:lumOff val="-45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11CD761D-E954-4C65-A8A8-365353E5D010}">
      <dsp:nvSpPr>
        <dsp:cNvPr id="0" name=""/>
        <dsp:cNvSpPr/>
      </dsp:nvSpPr>
      <dsp:spPr>
        <a:xfrm>
          <a:off x="5614320" y="831312"/>
          <a:ext cx="1545978" cy="96257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1" kern="1200">
              <a:latin typeface="Calibri" panose="020F0502020204030204" pitchFamily="34" charset="0"/>
              <a:cs typeface="Calibri" panose="020F0502020204030204" pitchFamily="34" charset="0"/>
            </a:rPr>
            <a:t>Impulse control: </a:t>
          </a:r>
          <a:r>
            <a:rPr lang="en-US" sz="1600" b="0" i="0" kern="1200">
              <a:latin typeface="Calibri" panose="020F0502020204030204" pitchFamily="34" charset="0"/>
              <a:cs typeface="Calibri" panose="020F0502020204030204" pitchFamily="34" charset="0"/>
            </a:rPr>
            <a:t>The ability to manage expression of our feelings.</a:t>
          </a:r>
          <a:endParaRPr lang="en-US" sz="1600" kern="1200">
            <a:latin typeface="Calibri" panose="020F0502020204030204" pitchFamily="34" charset="0"/>
            <a:cs typeface="Calibri" panose="020F0502020204030204" pitchFamily="34" charset="0"/>
          </a:endParaRPr>
        </a:p>
      </dsp:txBody>
      <dsp:txXfrm>
        <a:off x="5614320" y="831312"/>
        <a:ext cx="1545978" cy="962571"/>
      </dsp:txXfrm>
    </dsp:sp>
    <dsp:sp modelId="{1D58F722-EED2-41BC-BADB-49565E9FA61E}">
      <dsp:nvSpPr>
        <dsp:cNvPr id="0" name=""/>
        <dsp:cNvSpPr/>
      </dsp:nvSpPr>
      <dsp:spPr>
        <a:xfrm>
          <a:off x="4114127" y="1768069"/>
          <a:ext cx="1427056" cy="1427231"/>
        </a:xfrm>
        <a:prstGeom prst="ellipse">
          <a:avLst/>
        </a:prstGeom>
        <a:solidFill>
          <a:schemeClr val="accent3">
            <a:alpha val="50000"/>
            <a:hueOff val="3750088"/>
            <a:satOff val="-5627"/>
            <a:lumOff val="-915"/>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ECA6E1A0-2672-4A0F-ADEA-4A63E0AA7B2D}">
      <dsp:nvSpPr>
        <dsp:cNvPr id="0" name=""/>
        <dsp:cNvSpPr/>
      </dsp:nvSpPr>
      <dsp:spPr>
        <a:xfrm>
          <a:off x="5762972" y="2056403"/>
          <a:ext cx="1516247" cy="10282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1" kern="1200">
              <a:latin typeface="Calibri" panose="020F0502020204030204" pitchFamily="34" charset="0"/>
              <a:cs typeface="Calibri" panose="020F0502020204030204" pitchFamily="34" charset="0"/>
            </a:rPr>
            <a:t>Accurate identification </a:t>
          </a:r>
          <a:r>
            <a:rPr lang="en-US" sz="1600" b="0" i="0" kern="1200">
              <a:latin typeface="Calibri" panose="020F0502020204030204" pitchFamily="34" charset="0"/>
              <a:cs typeface="Calibri" panose="020F0502020204030204" pitchFamily="34" charset="0"/>
            </a:rPr>
            <a:t>of the cause of adversity</a:t>
          </a:r>
          <a:endParaRPr lang="en-US" sz="1600" kern="1200">
            <a:latin typeface="Calibri" panose="020F0502020204030204" pitchFamily="34" charset="0"/>
            <a:cs typeface="Calibri" panose="020F0502020204030204" pitchFamily="34" charset="0"/>
          </a:endParaRPr>
        </a:p>
      </dsp:txBody>
      <dsp:txXfrm>
        <a:off x="5762972" y="2056403"/>
        <a:ext cx="1516247" cy="1028201"/>
      </dsp:txXfrm>
    </dsp:sp>
    <dsp:sp modelId="{D715C4FA-656A-48D7-90F0-D34CCA1AFDA2}">
      <dsp:nvSpPr>
        <dsp:cNvPr id="0" name=""/>
        <dsp:cNvSpPr/>
      </dsp:nvSpPr>
      <dsp:spPr>
        <a:xfrm>
          <a:off x="3824553" y="2131221"/>
          <a:ext cx="1427056" cy="1427231"/>
        </a:xfrm>
        <a:prstGeom prst="ellipse">
          <a:avLst/>
        </a:prstGeom>
        <a:solidFill>
          <a:schemeClr val="accent3">
            <a:alpha val="50000"/>
            <a:hueOff val="5625132"/>
            <a:satOff val="-8440"/>
            <a:lumOff val="-1373"/>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68EF8411-1758-4B49-92CA-4F5BC9148736}">
      <dsp:nvSpPr>
        <dsp:cNvPr id="0" name=""/>
        <dsp:cNvSpPr/>
      </dsp:nvSpPr>
      <dsp:spPr>
        <a:xfrm>
          <a:off x="5108904" y="3434631"/>
          <a:ext cx="1635169" cy="9406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1" kern="1200">
              <a:latin typeface="Calibri" panose="020F0502020204030204" pitchFamily="34" charset="0"/>
              <a:cs typeface="Calibri" panose="020F0502020204030204" pitchFamily="34" charset="0"/>
            </a:rPr>
            <a:t>Self-efficacy: </a:t>
          </a:r>
          <a:r>
            <a:rPr lang="en-US" sz="1600" b="0" i="0" kern="1200">
              <a:latin typeface="Calibri" panose="020F0502020204030204" pitchFamily="34" charset="0"/>
              <a:cs typeface="Calibri" panose="020F0502020204030204" pitchFamily="34" charset="0"/>
            </a:rPr>
            <a:t>The sense that we can solve problems and succeed</a:t>
          </a:r>
          <a:endParaRPr lang="en-US" sz="1600" kern="1200">
            <a:latin typeface="Calibri" panose="020F0502020204030204" pitchFamily="34" charset="0"/>
            <a:cs typeface="Calibri" panose="020F0502020204030204" pitchFamily="34" charset="0"/>
          </a:endParaRPr>
        </a:p>
      </dsp:txBody>
      <dsp:txXfrm>
        <a:off x="5108904" y="3434631"/>
        <a:ext cx="1635169" cy="940695"/>
      </dsp:txXfrm>
    </dsp:sp>
    <dsp:sp modelId="{DE038E4D-5734-4F43-BFBA-82E61D37722A}">
      <dsp:nvSpPr>
        <dsp:cNvPr id="0" name=""/>
        <dsp:cNvSpPr/>
      </dsp:nvSpPr>
      <dsp:spPr>
        <a:xfrm>
          <a:off x="3360760" y="2131221"/>
          <a:ext cx="1427056" cy="1427231"/>
        </a:xfrm>
        <a:prstGeom prst="ellipse">
          <a:avLst/>
        </a:prstGeom>
        <a:solidFill>
          <a:schemeClr val="accent3">
            <a:alpha val="50000"/>
            <a:hueOff val="7500176"/>
            <a:satOff val="-11253"/>
            <a:lumOff val="-183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FA608E68-684B-4BFC-AC18-1E4D5900199A}">
      <dsp:nvSpPr>
        <dsp:cNvPr id="0" name=""/>
        <dsp:cNvSpPr/>
      </dsp:nvSpPr>
      <dsp:spPr>
        <a:xfrm>
          <a:off x="1868297" y="3434631"/>
          <a:ext cx="1635169" cy="9406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1" kern="1200">
              <a:latin typeface="Calibri" panose="020F0502020204030204" pitchFamily="34" charset="0"/>
              <a:cs typeface="Calibri" panose="020F0502020204030204" pitchFamily="34" charset="0"/>
            </a:rPr>
            <a:t>Realistic optimism: </a:t>
          </a:r>
          <a:r>
            <a:rPr lang="en-US" sz="1600" b="0" i="0" kern="1200">
              <a:latin typeface="Calibri" panose="020F0502020204030204" pitchFamily="34" charset="0"/>
              <a:cs typeface="Calibri" panose="020F0502020204030204" pitchFamily="34" charset="0"/>
            </a:rPr>
            <a:t>Being positive about the future </a:t>
          </a:r>
          <a:r>
            <a:rPr lang="en-US" sz="1600" b="0" i="1" kern="1200">
              <a:latin typeface="Calibri" panose="020F0502020204030204" pitchFamily="34" charset="0"/>
              <a:cs typeface="Calibri" panose="020F0502020204030204" pitchFamily="34" charset="0"/>
            </a:rPr>
            <a:t>and </a:t>
          </a:r>
          <a:r>
            <a:rPr lang="en-US" sz="1600" b="0" i="0" kern="1200">
              <a:latin typeface="Calibri" panose="020F0502020204030204" pitchFamily="34" charset="0"/>
              <a:cs typeface="Calibri" panose="020F0502020204030204" pitchFamily="34" charset="0"/>
            </a:rPr>
            <a:t> realistic</a:t>
          </a:r>
          <a:endParaRPr lang="en-US" sz="1600" kern="1200">
            <a:latin typeface="Calibri" panose="020F0502020204030204" pitchFamily="34" charset="0"/>
            <a:cs typeface="Calibri" panose="020F0502020204030204" pitchFamily="34" charset="0"/>
          </a:endParaRPr>
        </a:p>
      </dsp:txBody>
      <dsp:txXfrm>
        <a:off x="1868297" y="3434631"/>
        <a:ext cx="1635169" cy="940695"/>
      </dsp:txXfrm>
    </dsp:sp>
    <dsp:sp modelId="{93ECFA6F-4FFA-4539-AA9F-DB8CCF378725}">
      <dsp:nvSpPr>
        <dsp:cNvPr id="0" name=""/>
        <dsp:cNvSpPr/>
      </dsp:nvSpPr>
      <dsp:spPr>
        <a:xfrm>
          <a:off x="3071186" y="1768069"/>
          <a:ext cx="1427056" cy="1427231"/>
        </a:xfrm>
        <a:prstGeom prst="ellipse">
          <a:avLst/>
        </a:prstGeom>
        <a:solidFill>
          <a:schemeClr val="accent3">
            <a:alpha val="50000"/>
            <a:hueOff val="9375220"/>
            <a:satOff val="-14067"/>
            <a:lumOff val="-228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0291758B-EF4D-4034-B968-6C9CF74AB0E8}">
      <dsp:nvSpPr>
        <dsp:cNvPr id="0" name=""/>
        <dsp:cNvSpPr/>
      </dsp:nvSpPr>
      <dsp:spPr>
        <a:xfrm>
          <a:off x="1333150" y="2056403"/>
          <a:ext cx="1516247" cy="10282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1" kern="1200">
              <a:latin typeface="Calibri" panose="020F0502020204030204" pitchFamily="34" charset="0"/>
              <a:cs typeface="Calibri" panose="020F0502020204030204" pitchFamily="34" charset="0"/>
            </a:rPr>
            <a:t>Empathy: </a:t>
          </a:r>
          <a:r>
            <a:rPr lang="en-US" sz="1600" b="0" i="0" kern="1200">
              <a:latin typeface="Calibri" panose="020F0502020204030204" pitchFamily="34" charset="0"/>
              <a:cs typeface="Calibri" panose="020F0502020204030204" pitchFamily="34" charset="0"/>
            </a:rPr>
            <a:t>Able to read others behavior, to understand their states, and build relationship</a:t>
          </a:r>
          <a:endParaRPr lang="en-US" sz="1600" kern="1200">
            <a:latin typeface="Calibri" panose="020F0502020204030204" pitchFamily="34" charset="0"/>
            <a:cs typeface="Calibri" panose="020F0502020204030204" pitchFamily="34" charset="0"/>
          </a:endParaRPr>
        </a:p>
      </dsp:txBody>
      <dsp:txXfrm>
        <a:off x="1333150" y="2056403"/>
        <a:ext cx="1516247" cy="1028201"/>
      </dsp:txXfrm>
    </dsp:sp>
    <dsp:sp modelId="{B936F957-8CD5-4490-B9D0-C4A25E99B14F}">
      <dsp:nvSpPr>
        <dsp:cNvPr id="0" name=""/>
        <dsp:cNvSpPr/>
      </dsp:nvSpPr>
      <dsp:spPr>
        <a:xfrm>
          <a:off x="3174053" y="1315223"/>
          <a:ext cx="1427056" cy="1427231"/>
        </a:xfrm>
        <a:prstGeom prst="ellipse">
          <a:avLst/>
        </a:prstGeom>
        <a:solidFill>
          <a:schemeClr val="accent3">
            <a:alpha val="50000"/>
            <a:hueOff val="11250264"/>
            <a:satOff val="-16880"/>
            <a:lumOff val="-2745"/>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152141F6-A15C-49B0-91A3-86E39EA2E675}">
      <dsp:nvSpPr>
        <dsp:cNvPr id="0" name=""/>
        <dsp:cNvSpPr/>
      </dsp:nvSpPr>
      <dsp:spPr>
        <a:xfrm>
          <a:off x="1452072" y="831312"/>
          <a:ext cx="1545978" cy="96257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1" kern="1200" dirty="0">
              <a:latin typeface="Calibri" panose="020F0502020204030204" pitchFamily="34" charset="0"/>
              <a:cs typeface="Calibri" panose="020F0502020204030204" pitchFamily="34" charset="0"/>
            </a:rPr>
            <a:t>Reaching out: </a:t>
          </a:r>
          <a:r>
            <a:rPr lang="en-US" sz="1600" b="0" i="0" kern="1200" dirty="0">
              <a:latin typeface="Calibri" panose="020F0502020204030204" pitchFamily="34" charset="0"/>
              <a:cs typeface="Calibri" panose="020F0502020204030204" pitchFamily="34" charset="0"/>
            </a:rPr>
            <a:t>The continued drive to take on more challenges and opportunities</a:t>
          </a:r>
          <a:endParaRPr lang="en-US" sz="1600" kern="1200" dirty="0">
            <a:latin typeface="Calibri" panose="020F0502020204030204" pitchFamily="34" charset="0"/>
            <a:cs typeface="Calibri" panose="020F0502020204030204" pitchFamily="34" charset="0"/>
          </a:endParaRPr>
        </a:p>
      </dsp:txBody>
      <dsp:txXfrm>
        <a:off x="1452072" y="831312"/>
        <a:ext cx="1545978" cy="9625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A4814-19F2-4FAC-8D3D-693CF56BC6C4}">
      <dsp:nvSpPr>
        <dsp:cNvPr id="0" name=""/>
        <dsp:cNvSpPr/>
      </dsp:nvSpPr>
      <dsp:spPr>
        <a:xfrm>
          <a:off x="0" y="0"/>
          <a:ext cx="2734330" cy="2734330"/>
        </a:xfrm>
        <a:prstGeom prst="ellipse">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sz="1800" b="1" kern="1200" dirty="0" smtClean="0">
            <a:solidFill>
              <a:schemeClr val="tx1"/>
            </a:solidFill>
          </a:endParaRPr>
        </a:p>
        <a:p>
          <a:pPr lvl="0" algn="ctr" defTabSz="800100">
            <a:lnSpc>
              <a:spcPct val="90000"/>
            </a:lnSpc>
            <a:spcBef>
              <a:spcPct val="0"/>
            </a:spcBef>
            <a:spcAft>
              <a:spcPct val="35000"/>
            </a:spcAft>
          </a:pPr>
          <a:r>
            <a:rPr lang="en-US" sz="1800" b="1" kern="1200" dirty="0" smtClean="0">
              <a:solidFill>
                <a:schemeClr val="tx1"/>
              </a:solidFill>
            </a:rPr>
            <a:t>1,400 </a:t>
          </a:r>
          <a:r>
            <a:rPr lang="en-US" sz="1800" b="1" kern="1200" dirty="0">
              <a:solidFill>
                <a:schemeClr val="tx1"/>
              </a:solidFill>
            </a:rPr>
            <a:t>well-child </a:t>
          </a:r>
          <a:r>
            <a:rPr lang="en-US" sz="1800" b="1" kern="1200" dirty="0" smtClean="0">
              <a:solidFill>
                <a:schemeClr val="tx1"/>
              </a:solidFill>
            </a:rPr>
            <a:t>visits (0-5 </a:t>
          </a:r>
          <a:r>
            <a:rPr lang="en-US" sz="1800" b="1" kern="1200" dirty="0" err="1" smtClean="0">
              <a:solidFill>
                <a:schemeClr val="tx1"/>
              </a:solidFill>
            </a:rPr>
            <a:t>yr</a:t>
          </a:r>
          <a:r>
            <a:rPr lang="en-US" sz="1800" b="1" kern="1200" dirty="0" smtClean="0">
              <a:solidFill>
                <a:schemeClr val="tx1"/>
              </a:solidFill>
            </a:rPr>
            <a:t> olds)</a:t>
          </a:r>
          <a:endParaRPr lang="en-US" sz="1800" b="1" kern="1200" dirty="0">
            <a:solidFill>
              <a:schemeClr val="tx1"/>
            </a:solidFill>
          </a:endParaRPr>
        </a:p>
      </dsp:txBody>
      <dsp:txXfrm>
        <a:off x="649403" y="205074"/>
        <a:ext cx="1435523" cy="464836"/>
      </dsp:txXfrm>
    </dsp:sp>
    <dsp:sp modelId="{728556E8-73FB-497B-A135-6470F308576A}">
      <dsp:nvSpPr>
        <dsp:cNvPr id="0" name=""/>
        <dsp:cNvSpPr/>
      </dsp:nvSpPr>
      <dsp:spPr>
        <a:xfrm>
          <a:off x="518729" y="1020070"/>
          <a:ext cx="1773609" cy="1547801"/>
        </a:xfrm>
        <a:prstGeom prst="ellipse">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362 </a:t>
          </a:r>
          <a:r>
            <a:rPr lang="en-US" sz="1800" b="1" kern="1200" dirty="0">
              <a:solidFill>
                <a:schemeClr val="tx1"/>
              </a:solidFill>
            </a:rPr>
            <a:t>children seen by Healthy Steps</a:t>
          </a:r>
        </a:p>
      </dsp:txBody>
      <dsp:txXfrm>
        <a:off x="778468" y="1407020"/>
        <a:ext cx="1254131" cy="7739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C7A73-0FAA-41D8-8108-6AF55050717E}">
      <dsp:nvSpPr>
        <dsp:cNvPr id="0" name=""/>
        <dsp:cNvSpPr/>
      </dsp:nvSpPr>
      <dsp:spPr>
        <a:xfrm>
          <a:off x="0" y="733191"/>
          <a:ext cx="2207911"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07D6B-BC7D-4EC4-9F95-58C1342F1E08}">
      <dsp:nvSpPr>
        <dsp:cNvPr id="0" name=""/>
        <dsp:cNvSpPr/>
      </dsp:nvSpPr>
      <dsp:spPr>
        <a:xfrm>
          <a:off x="0" y="428318"/>
          <a:ext cx="2207911"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D20C29-9382-403F-94E0-906EFD76286E}">
      <dsp:nvSpPr>
        <dsp:cNvPr id="0" name=""/>
        <dsp:cNvSpPr/>
      </dsp:nvSpPr>
      <dsp:spPr>
        <a:xfrm>
          <a:off x="574056" y="137962"/>
          <a:ext cx="1633854" cy="29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lvl="0" algn="l" defTabSz="666750">
            <a:lnSpc>
              <a:spcPct val="90000"/>
            </a:lnSpc>
            <a:spcBef>
              <a:spcPct val="0"/>
            </a:spcBef>
            <a:spcAft>
              <a:spcPct val="35000"/>
            </a:spcAft>
          </a:pPr>
          <a:r>
            <a:rPr lang="en-US" sz="1500" b="1" kern="1200" dirty="0"/>
            <a:t>Resident patients</a:t>
          </a:r>
        </a:p>
      </dsp:txBody>
      <dsp:txXfrm>
        <a:off x="574056" y="137962"/>
        <a:ext cx="1633854" cy="290355"/>
      </dsp:txXfrm>
    </dsp:sp>
    <dsp:sp modelId="{DD546C78-4B5C-4976-991A-52E061F2EE1F}">
      <dsp:nvSpPr>
        <dsp:cNvPr id="0" name=""/>
        <dsp:cNvSpPr/>
      </dsp:nvSpPr>
      <dsp:spPr>
        <a:xfrm>
          <a:off x="0" y="137962"/>
          <a:ext cx="574056" cy="290355"/>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b="1" kern="1200" dirty="0" smtClean="0"/>
            <a:t>73%</a:t>
          </a:r>
          <a:endParaRPr lang="en-US" sz="1500" b="1" kern="1200" dirty="0"/>
        </a:p>
      </dsp:txBody>
      <dsp:txXfrm>
        <a:off x="14177" y="152139"/>
        <a:ext cx="545702" cy="276178"/>
      </dsp:txXfrm>
    </dsp:sp>
    <dsp:sp modelId="{AFBC731D-A5D7-4AE5-86A2-E48757BF052C}">
      <dsp:nvSpPr>
        <dsp:cNvPr id="0" name=""/>
        <dsp:cNvSpPr/>
      </dsp:nvSpPr>
      <dsp:spPr>
        <a:xfrm>
          <a:off x="574056" y="442835"/>
          <a:ext cx="1633854" cy="29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lvl="0" algn="l" defTabSz="666750">
            <a:lnSpc>
              <a:spcPct val="90000"/>
            </a:lnSpc>
            <a:spcBef>
              <a:spcPct val="0"/>
            </a:spcBef>
            <a:spcAft>
              <a:spcPct val="35000"/>
            </a:spcAft>
          </a:pPr>
          <a:r>
            <a:rPr lang="en-US" sz="1500" b="1" kern="1200" dirty="0"/>
            <a:t>Attending patients</a:t>
          </a:r>
        </a:p>
      </dsp:txBody>
      <dsp:txXfrm>
        <a:off x="574056" y="442835"/>
        <a:ext cx="1633854" cy="290355"/>
      </dsp:txXfrm>
    </dsp:sp>
    <dsp:sp modelId="{523F15EA-660F-4FC5-A6C7-6334ED23785B}">
      <dsp:nvSpPr>
        <dsp:cNvPr id="0" name=""/>
        <dsp:cNvSpPr/>
      </dsp:nvSpPr>
      <dsp:spPr>
        <a:xfrm>
          <a:off x="0" y="442835"/>
          <a:ext cx="574056" cy="290355"/>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b="1" kern="1200" dirty="0" smtClean="0"/>
            <a:t>27%</a:t>
          </a:r>
          <a:endParaRPr lang="en-US" sz="1500" b="1" kern="1200" dirty="0"/>
        </a:p>
      </dsp:txBody>
      <dsp:txXfrm>
        <a:off x="14177" y="457012"/>
        <a:ext cx="545702" cy="2761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6977D-F718-4067-8322-02136D02A259}">
      <dsp:nvSpPr>
        <dsp:cNvPr id="0" name=""/>
        <dsp:cNvSpPr/>
      </dsp:nvSpPr>
      <dsp:spPr>
        <a:xfrm>
          <a:off x="0" y="0"/>
          <a:ext cx="3763963" cy="3763963"/>
        </a:xfrm>
        <a:prstGeom prst="pie">
          <a:avLst>
            <a:gd name="adj1" fmla="val 5400000"/>
            <a:gd name="adj2" fmla="val 1620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F7E1F5-BD2D-4BAE-AC13-71900A0D4EDF}">
      <dsp:nvSpPr>
        <dsp:cNvPr id="0" name=""/>
        <dsp:cNvSpPr/>
      </dsp:nvSpPr>
      <dsp:spPr>
        <a:xfrm>
          <a:off x="1881981" y="0"/>
          <a:ext cx="5015706" cy="376396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23% </a:t>
          </a:r>
          <a:r>
            <a:rPr lang="en-US" sz="3900" kern="1200" dirty="0"/>
            <a:t>Tier 3</a:t>
          </a:r>
        </a:p>
      </dsp:txBody>
      <dsp:txXfrm>
        <a:off x="1881981" y="0"/>
        <a:ext cx="2507853" cy="1129191"/>
      </dsp:txXfrm>
    </dsp:sp>
    <dsp:sp modelId="{3D561FDF-EF16-45CE-B3D9-0AA08DC9ED7C}">
      <dsp:nvSpPr>
        <dsp:cNvPr id="0" name=""/>
        <dsp:cNvSpPr/>
      </dsp:nvSpPr>
      <dsp:spPr>
        <a:xfrm>
          <a:off x="658694" y="1129191"/>
          <a:ext cx="2446573" cy="244657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56EE0A-8BB7-4AAE-A6E5-1248FDE35E6C}">
      <dsp:nvSpPr>
        <dsp:cNvPr id="0" name=""/>
        <dsp:cNvSpPr/>
      </dsp:nvSpPr>
      <dsp:spPr>
        <a:xfrm>
          <a:off x="1881981" y="1129191"/>
          <a:ext cx="5015706" cy="244657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9% </a:t>
          </a:r>
          <a:r>
            <a:rPr lang="en-US" sz="3900" kern="1200" dirty="0"/>
            <a:t>Tier 2</a:t>
          </a:r>
        </a:p>
      </dsp:txBody>
      <dsp:txXfrm>
        <a:off x="1881981" y="1129191"/>
        <a:ext cx="2507853" cy="1129187"/>
      </dsp:txXfrm>
    </dsp:sp>
    <dsp:sp modelId="{D663D8E5-160C-41DA-9604-3DB9776B3E1C}">
      <dsp:nvSpPr>
        <dsp:cNvPr id="0" name=""/>
        <dsp:cNvSpPr/>
      </dsp:nvSpPr>
      <dsp:spPr>
        <a:xfrm>
          <a:off x="1317387" y="2258378"/>
          <a:ext cx="1129187" cy="1129187"/>
        </a:xfrm>
        <a:prstGeom prst="pie">
          <a:avLst>
            <a:gd name="adj1" fmla="val 5400000"/>
            <a:gd name="adj2" fmla="val 16200000"/>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BD0E80-03E3-4CEF-8823-B65B3AA6227B}">
      <dsp:nvSpPr>
        <dsp:cNvPr id="0" name=""/>
        <dsp:cNvSpPr/>
      </dsp:nvSpPr>
      <dsp:spPr>
        <a:xfrm>
          <a:off x="1881981" y="2258378"/>
          <a:ext cx="5015706" cy="112918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68% </a:t>
          </a:r>
          <a:r>
            <a:rPr lang="en-US" sz="3900" kern="1200" dirty="0"/>
            <a:t>Tier 1 </a:t>
          </a:r>
        </a:p>
      </dsp:txBody>
      <dsp:txXfrm>
        <a:off x="1881981" y="2258378"/>
        <a:ext cx="2507853" cy="1129187"/>
      </dsp:txXfrm>
    </dsp:sp>
    <dsp:sp modelId="{CF2BD3D1-0293-46BC-B31B-18A43375ADD1}">
      <dsp:nvSpPr>
        <dsp:cNvPr id="0" name=""/>
        <dsp:cNvSpPr/>
      </dsp:nvSpPr>
      <dsp:spPr>
        <a:xfrm>
          <a:off x="4389834" y="0"/>
          <a:ext cx="2507853" cy="11291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Comprehensive follow-up</a:t>
          </a:r>
        </a:p>
        <a:p>
          <a:pPr marL="171450" lvl="1" indent="-171450" algn="l" defTabSz="844550">
            <a:lnSpc>
              <a:spcPct val="90000"/>
            </a:lnSpc>
            <a:spcBef>
              <a:spcPct val="0"/>
            </a:spcBef>
            <a:spcAft>
              <a:spcPct val="15000"/>
            </a:spcAft>
            <a:buChar char="••"/>
          </a:pPr>
          <a:r>
            <a:rPr lang="en-US" sz="1900" kern="1200" dirty="0"/>
            <a:t>Family PEACE referral</a:t>
          </a:r>
        </a:p>
      </dsp:txBody>
      <dsp:txXfrm>
        <a:off x="4389834" y="0"/>
        <a:ext cx="2507853" cy="1129191"/>
      </dsp:txXfrm>
    </dsp:sp>
    <dsp:sp modelId="{BC14C4FC-42FC-4A1D-A2D0-29A92B019636}">
      <dsp:nvSpPr>
        <dsp:cNvPr id="0" name=""/>
        <dsp:cNvSpPr/>
      </dsp:nvSpPr>
      <dsp:spPr>
        <a:xfrm>
          <a:off x="4389834" y="1129191"/>
          <a:ext cx="2507853" cy="11291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Trauma assessment </a:t>
          </a:r>
        </a:p>
        <a:p>
          <a:pPr marL="171450" lvl="1" indent="-171450" algn="l" defTabSz="844550">
            <a:lnSpc>
              <a:spcPct val="90000"/>
            </a:lnSpc>
            <a:spcBef>
              <a:spcPct val="0"/>
            </a:spcBef>
            <a:spcAft>
              <a:spcPct val="15000"/>
            </a:spcAft>
            <a:buChar char="••"/>
          </a:pPr>
          <a:r>
            <a:rPr lang="en-US" sz="1900" kern="1200" dirty="0"/>
            <a:t>Short-Term follow-up</a:t>
          </a:r>
        </a:p>
      </dsp:txBody>
      <dsp:txXfrm>
        <a:off x="4389834" y="1129191"/>
        <a:ext cx="2507853" cy="1129187"/>
      </dsp:txXfrm>
    </dsp:sp>
    <dsp:sp modelId="{08FF60DA-79E1-4EC4-B6B0-AE8CE74258CA}">
      <dsp:nvSpPr>
        <dsp:cNvPr id="0" name=""/>
        <dsp:cNvSpPr/>
      </dsp:nvSpPr>
      <dsp:spPr>
        <a:xfrm>
          <a:off x="4389834" y="2258378"/>
          <a:ext cx="2507853" cy="11291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Ace Screening (0-5)</a:t>
          </a:r>
        </a:p>
        <a:p>
          <a:pPr marL="171450" lvl="1" indent="-171450" algn="l" defTabSz="844550">
            <a:lnSpc>
              <a:spcPct val="90000"/>
            </a:lnSpc>
            <a:spcBef>
              <a:spcPct val="0"/>
            </a:spcBef>
            <a:spcAft>
              <a:spcPct val="15000"/>
            </a:spcAft>
            <a:buChar char="••"/>
          </a:pPr>
          <a:r>
            <a:rPr lang="en-US" sz="1900" kern="1200" dirty="0"/>
            <a:t>Psychoeducation</a:t>
          </a:r>
        </a:p>
      </dsp:txBody>
      <dsp:txXfrm>
        <a:off x="4389834" y="2258378"/>
        <a:ext cx="2507853" cy="112918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8336FC-3F35-46D0-81E0-882FC149772C}"/>
              </a:ext>
            </a:extLst>
          </p:cNvPr>
          <p:cNvSpPr>
            <a:spLocks noGrp="1"/>
          </p:cNvSpPr>
          <p:nvPr>
            <p:ph type="hdr" sz="quarter"/>
          </p:nvPr>
        </p:nvSpPr>
        <p:spPr>
          <a:xfrm>
            <a:off x="1" y="2"/>
            <a:ext cx="3043343" cy="526753"/>
          </a:xfrm>
          <a:prstGeom prst="rect">
            <a:avLst/>
          </a:prstGeom>
        </p:spPr>
        <p:txBody>
          <a:bodyPr vert="horz" lIns="177759" tIns="88880" rIns="177759" bIns="88880" rtlCol="0"/>
          <a:lstStyle>
            <a:lvl1pPr algn="l">
              <a:defRPr sz="2300"/>
            </a:lvl1pPr>
          </a:lstStyle>
          <a:p>
            <a:endParaRPr lang="en-US"/>
          </a:p>
        </p:txBody>
      </p:sp>
      <p:sp>
        <p:nvSpPr>
          <p:cNvPr id="3" name="Date Placeholder 2">
            <a:extLst>
              <a:ext uri="{FF2B5EF4-FFF2-40B4-BE49-F238E27FC236}">
                <a16:creationId xmlns:a16="http://schemas.microsoft.com/office/drawing/2014/main" id="{E065E4FF-CFC3-4782-B76F-E09BD9AC1EAC}"/>
              </a:ext>
            </a:extLst>
          </p:cNvPr>
          <p:cNvSpPr>
            <a:spLocks noGrp="1"/>
          </p:cNvSpPr>
          <p:nvPr>
            <p:ph type="dt" sz="quarter" idx="1"/>
          </p:nvPr>
        </p:nvSpPr>
        <p:spPr>
          <a:xfrm>
            <a:off x="3978133" y="2"/>
            <a:ext cx="3043343" cy="526753"/>
          </a:xfrm>
          <a:prstGeom prst="rect">
            <a:avLst/>
          </a:prstGeom>
        </p:spPr>
        <p:txBody>
          <a:bodyPr vert="horz" lIns="177759" tIns="88880" rIns="177759" bIns="88880" rtlCol="0"/>
          <a:lstStyle>
            <a:lvl1pPr algn="r">
              <a:defRPr sz="2300"/>
            </a:lvl1pPr>
          </a:lstStyle>
          <a:p>
            <a:fld id="{B7FC95CB-C855-4155-97E5-86BF6242C162}" type="datetimeFigureOut">
              <a:rPr lang="en-US" smtClean="0"/>
              <a:t>11/20/2019</a:t>
            </a:fld>
            <a:endParaRPr lang="en-US"/>
          </a:p>
        </p:txBody>
      </p:sp>
      <p:sp>
        <p:nvSpPr>
          <p:cNvPr id="4" name="Footer Placeholder 3">
            <a:extLst>
              <a:ext uri="{FF2B5EF4-FFF2-40B4-BE49-F238E27FC236}">
                <a16:creationId xmlns:a16="http://schemas.microsoft.com/office/drawing/2014/main" id="{BB284730-F135-495C-9B16-476B5C2FC13F}"/>
              </a:ext>
            </a:extLst>
          </p:cNvPr>
          <p:cNvSpPr>
            <a:spLocks noGrp="1"/>
          </p:cNvSpPr>
          <p:nvPr>
            <p:ph type="ftr" sz="quarter" idx="2"/>
          </p:nvPr>
        </p:nvSpPr>
        <p:spPr>
          <a:xfrm>
            <a:off x="1" y="10046553"/>
            <a:ext cx="3043343" cy="526746"/>
          </a:xfrm>
          <a:prstGeom prst="rect">
            <a:avLst/>
          </a:prstGeom>
        </p:spPr>
        <p:txBody>
          <a:bodyPr vert="horz" lIns="177759" tIns="88880" rIns="177759" bIns="88880" rtlCol="0" anchor="b"/>
          <a:lstStyle>
            <a:lvl1pPr algn="l">
              <a:defRPr sz="2300"/>
            </a:lvl1pPr>
          </a:lstStyle>
          <a:p>
            <a:endParaRPr lang="en-US"/>
          </a:p>
        </p:txBody>
      </p:sp>
      <p:sp>
        <p:nvSpPr>
          <p:cNvPr id="5" name="Slide Number Placeholder 4">
            <a:extLst>
              <a:ext uri="{FF2B5EF4-FFF2-40B4-BE49-F238E27FC236}">
                <a16:creationId xmlns:a16="http://schemas.microsoft.com/office/drawing/2014/main" id="{94C430D3-F2B3-40E4-A4C9-DCB6DF044F3C}"/>
              </a:ext>
            </a:extLst>
          </p:cNvPr>
          <p:cNvSpPr>
            <a:spLocks noGrp="1"/>
          </p:cNvSpPr>
          <p:nvPr>
            <p:ph type="sldNum" sz="quarter" idx="3"/>
          </p:nvPr>
        </p:nvSpPr>
        <p:spPr>
          <a:xfrm>
            <a:off x="3978133" y="10046553"/>
            <a:ext cx="3043343" cy="526746"/>
          </a:xfrm>
          <a:prstGeom prst="rect">
            <a:avLst/>
          </a:prstGeom>
        </p:spPr>
        <p:txBody>
          <a:bodyPr vert="horz" lIns="177759" tIns="88880" rIns="177759" bIns="88880" rtlCol="0" anchor="b"/>
          <a:lstStyle>
            <a:lvl1pPr algn="r">
              <a:defRPr sz="2300"/>
            </a:lvl1pPr>
          </a:lstStyle>
          <a:p>
            <a:fld id="{2A6133BC-6AF9-4531-8AE4-F38DF581E77A}" type="slidenum">
              <a:rPr lang="en-US" smtClean="0"/>
              <a:t>‹#›</a:t>
            </a:fld>
            <a:endParaRPr lang="en-US"/>
          </a:p>
        </p:txBody>
      </p:sp>
    </p:spTree>
    <p:extLst>
      <p:ext uri="{BB962C8B-B14F-4D97-AF65-F5344CB8AC3E}">
        <p14:creationId xmlns:p14="http://schemas.microsoft.com/office/powerpoint/2010/main" val="4031185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2767832"/>
          </a:xfrm>
          <a:prstGeom prst="rect">
            <a:avLst/>
          </a:prstGeom>
        </p:spPr>
        <p:txBody>
          <a:bodyPr vert="horz" lIns="177759" tIns="88880" rIns="177759" bIns="88880" rtlCol="0"/>
          <a:lstStyle>
            <a:lvl1pPr algn="l">
              <a:defRPr sz="2300"/>
            </a:lvl1pPr>
          </a:lstStyle>
          <a:p>
            <a:endParaRPr lang="en-US"/>
          </a:p>
        </p:txBody>
      </p:sp>
      <p:sp>
        <p:nvSpPr>
          <p:cNvPr id="3" name="Date Placeholder 2"/>
          <p:cNvSpPr>
            <a:spLocks noGrp="1"/>
          </p:cNvSpPr>
          <p:nvPr>
            <p:ph type="dt" idx="1"/>
          </p:nvPr>
        </p:nvSpPr>
        <p:spPr>
          <a:xfrm>
            <a:off x="3978133" y="0"/>
            <a:ext cx="3043343" cy="2767832"/>
          </a:xfrm>
          <a:prstGeom prst="rect">
            <a:avLst/>
          </a:prstGeom>
        </p:spPr>
        <p:txBody>
          <a:bodyPr vert="horz" lIns="177759" tIns="88880" rIns="177759" bIns="88880" rtlCol="0"/>
          <a:lstStyle>
            <a:lvl1pPr algn="r">
              <a:defRPr sz="2300"/>
            </a:lvl1pPr>
          </a:lstStyle>
          <a:p>
            <a:fld id="{F4DB554B-CB95-4AAE-A73A-8942D31510E5}" type="datetimeFigureOut">
              <a:rPr lang="en-US" smtClean="0"/>
              <a:t>11/20/2019</a:t>
            </a:fld>
            <a:endParaRPr lang="en-US"/>
          </a:p>
        </p:txBody>
      </p:sp>
      <p:sp>
        <p:nvSpPr>
          <p:cNvPr id="4" name="Slide Image Placeholder 3"/>
          <p:cNvSpPr>
            <a:spLocks noGrp="1" noRot="1" noChangeAspect="1"/>
          </p:cNvSpPr>
          <p:nvPr>
            <p:ph type="sldImg" idx="2"/>
          </p:nvPr>
        </p:nvSpPr>
        <p:spPr>
          <a:xfrm>
            <a:off x="-13036550" y="6896100"/>
            <a:ext cx="33096200" cy="18618200"/>
          </a:xfrm>
          <a:prstGeom prst="rect">
            <a:avLst/>
          </a:prstGeom>
          <a:noFill/>
          <a:ln w="12700">
            <a:solidFill>
              <a:prstClr val="black"/>
            </a:solidFill>
          </a:ln>
        </p:spPr>
        <p:txBody>
          <a:bodyPr vert="horz" lIns="177759" tIns="88880" rIns="177759" bIns="88880" rtlCol="0" anchor="ctr"/>
          <a:lstStyle/>
          <a:p>
            <a:endParaRPr lang="en-US"/>
          </a:p>
        </p:txBody>
      </p:sp>
      <p:sp>
        <p:nvSpPr>
          <p:cNvPr id="5" name="Notes Placeholder 4"/>
          <p:cNvSpPr>
            <a:spLocks noGrp="1"/>
          </p:cNvSpPr>
          <p:nvPr>
            <p:ph type="body" sz="quarter" idx="3"/>
          </p:nvPr>
        </p:nvSpPr>
        <p:spPr>
          <a:xfrm>
            <a:off x="702310" y="26548176"/>
            <a:ext cx="5618480" cy="21721233"/>
          </a:xfrm>
          <a:prstGeom prst="rect">
            <a:avLst/>
          </a:prstGeom>
        </p:spPr>
        <p:txBody>
          <a:bodyPr vert="horz" lIns="177759" tIns="88880" rIns="177759" bIns="888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52397215"/>
            <a:ext cx="3043343" cy="2767827"/>
          </a:xfrm>
          <a:prstGeom prst="rect">
            <a:avLst/>
          </a:prstGeom>
        </p:spPr>
        <p:txBody>
          <a:bodyPr vert="horz" lIns="177759" tIns="88880" rIns="177759" bIns="88880" rtlCol="0" anchor="b"/>
          <a:lstStyle>
            <a:lvl1pPr algn="l">
              <a:defRPr sz="2300"/>
            </a:lvl1pPr>
          </a:lstStyle>
          <a:p>
            <a:endParaRPr lang="en-US"/>
          </a:p>
        </p:txBody>
      </p:sp>
      <p:sp>
        <p:nvSpPr>
          <p:cNvPr id="7" name="Slide Number Placeholder 6"/>
          <p:cNvSpPr>
            <a:spLocks noGrp="1"/>
          </p:cNvSpPr>
          <p:nvPr>
            <p:ph type="sldNum" sz="quarter" idx="5"/>
          </p:nvPr>
        </p:nvSpPr>
        <p:spPr>
          <a:xfrm>
            <a:off x="3978133" y="52397215"/>
            <a:ext cx="3043343" cy="2767827"/>
          </a:xfrm>
          <a:prstGeom prst="rect">
            <a:avLst/>
          </a:prstGeom>
        </p:spPr>
        <p:txBody>
          <a:bodyPr vert="horz" lIns="177759" tIns="88880" rIns="177759" bIns="88880" rtlCol="0" anchor="b"/>
          <a:lstStyle>
            <a:lvl1pPr algn="r">
              <a:defRPr sz="2300"/>
            </a:lvl1pPr>
          </a:lstStyle>
          <a:p>
            <a:fld id="{F7C62193-0691-45DF-B3CD-D8DA5F88BF58}" type="slidenum">
              <a:rPr lang="en-US" smtClean="0"/>
              <a:t>‹#›</a:t>
            </a:fld>
            <a:endParaRPr lang="en-US"/>
          </a:p>
        </p:txBody>
      </p:sp>
    </p:spTree>
    <p:extLst>
      <p:ext uri="{BB962C8B-B14F-4D97-AF65-F5344CB8AC3E}">
        <p14:creationId xmlns:p14="http://schemas.microsoft.com/office/powerpoint/2010/main" val="3624745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95FB1-BAF0-4F9E-9BF2-2B1B2758D3BF}" type="slidenum">
              <a:rPr lang="en-US" smtClean="0"/>
              <a:t>2</a:t>
            </a:fld>
            <a:endParaRPr lang="en-US"/>
          </a:p>
        </p:txBody>
      </p:sp>
    </p:spTree>
    <p:extLst>
      <p:ext uri="{BB962C8B-B14F-4D97-AF65-F5344CB8AC3E}">
        <p14:creationId xmlns:p14="http://schemas.microsoft.com/office/powerpoint/2010/main" val="1570551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7986" name="Shape 1900">
            <a:extLst>
              <a:ext uri="{FF2B5EF4-FFF2-40B4-BE49-F238E27FC236}">
                <a16:creationId xmlns:a16="http://schemas.microsoft.com/office/drawing/2014/main" id="{8B38717C-A5D0-4A2D-A7FE-4F157A423E1F}"/>
              </a:ext>
            </a:extLst>
          </p:cNvPr>
          <p:cNvSpPr>
            <a:spLocks noGrp="1" noRot="1" noChangeAspect="1" noTextEdit="1"/>
          </p:cNvSpPr>
          <p:nvPr>
            <p:ph type="sldImg" idx="2"/>
          </p:nvPr>
        </p:nvSpPr>
        <p:spPr bwMode="auto">
          <a:xfrm>
            <a:off x="444500" y="715963"/>
            <a:ext cx="6342063" cy="35687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97987" name="Shape 1901">
            <a:extLst>
              <a:ext uri="{FF2B5EF4-FFF2-40B4-BE49-F238E27FC236}">
                <a16:creationId xmlns:a16="http://schemas.microsoft.com/office/drawing/2014/main" id="{EF1E9FAC-E02E-48CA-87F0-3846208A3CCC}"/>
              </a:ext>
            </a:extLst>
          </p:cNvPr>
          <p:cNvSpPr>
            <a:spLocks noGrp="1"/>
          </p:cNvSpPr>
          <p:nvPr>
            <p:ph type="body" idx="1"/>
          </p:nvPr>
        </p:nvSpPr>
        <p:spPr bwMode="auto">
          <a:xfrm>
            <a:off x="721818" y="4518793"/>
            <a:ext cx="5787555" cy="42844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656" tIns="47815" rIns="95656" bIns="47815" numCol="1" anchor="t" anchorCtr="0" compatLnSpc="1">
            <a:prstTxWarp prst="textNoShape">
              <a:avLst/>
            </a:prstTxWarp>
          </a:bodyPr>
          <a:lstStyle/>
          <a:p>
            <a:pPr>
              <a:spcBef>
                <a:spcPts val="370"/>
              </a:spcBef>
              <a:buSzPct val="25000"/>
            </a:pPr>
            <a:r>
              <a:rPr lang="en-US" altLang="en-US">
                <a:solidFill>
                  <a:srgbClr val="000000"/>
                </a:solidFill>
                <a:cs typeface="Calibri" panose="020F0502020204030204" pitchFamily="34" charset="0"/>
                <a:sym typeface="Calibri" panose="020F0502020204030204" pitchFamily="34" charset="0"/>
              </a:rPr>
              <a:t>Triggers can be positive or negative—apple pie cooking, smell of turkey at Thanksgiving, burning leaves in the fall, flowers in the spring, a fresh rain, (smell the strongest as the olfactory system is right next to the amygdala.  But when triggers are paired with negative emotions, they become negative triggers that will connect to that negative emotion.  The body will feel all the sensations that were felt at the time of the event.  An example, the smell of a certain flower can be positive.  However, when it is smelled at a funeral of someone you love, the feelings of grief can become associated with the smell of the flower thus it becoming a negative trigger for you.  Unfortunately there is no way to possibly know all of the things that may trigger someone.</a:t>
            </a:r>
          </a:p>
          <a:p>
            <a:pPr>
              <a:spcBef>
                <a:spcPts val="370"/>
              </a:spcBef>
              <a:buSzPct val="25000"/>
            </a:pPr>
            <a:endParaRPr lang="en-US" altLang="en-US">
              <a:solidFill>
                <a:srgbClr val="000000"/>
              </a:solidFill>
              <a:cs typeface="Calibri" panose="020F0502020204030204" pitchFamily="34" charset="0"/>
              <a:sym typeface="Calibri" panose="020F0502020204030204" pitchFamily="34" charset="0"/>
            </a:endParaRPr>
          </a:p>
          <a:p>
            <a:r>
              <a:rPr lang="en-US" altLang="en-US">
                <a:solidFill>
                  <a:srgbClr val="000000"/>
                </a:solidFill>
                <a:latin typeface="Helvetica" panose="020B0604020202020204" pitchFamily="34" charset="0"/>
              </a:rPr>
              <a:t>From infancy through adolescence, the body’s biology develops. Normal biological function is partly determined by environment. When a child grows up afraid or under constant or extreme stress, the immune system and body’s stress response systems may not develop normally. Later on, when the child or adult is exposed to even ordinary levels of stress, these systems may automatically respond as if the individual is under extreme stress. For example, an individual may experience significant physiological reactivity such as rapid breathing or heart pounding, or  may "shut down" entirely when presented with stressful situations.  These responses, while adaptive when faced with a significant threat, are out of proportion in the context of normal stress and are often perceived by others as “overreacting” or as unresponsive or detached.       </a:t>
            </a:r>
            <a:br>
              <a:rPr lang="en-US" altLang="en-US">
                <a:solidFill>
                  <a:srgbClr val="000000"/>
                </a:solidFill>
                <a:latin typeface="Helvetica" panose="020B0604020202020204" pitchFamily="34" charset="0"/>
              </a:rPr>
            </a:br>
            <a:r>
              <a:rPr lang="en-US" altLang="en-US">
                <a:solidFill>
                  <a:srgbClr val="000000"/>
                </a:solidFill>
                <a:latin typeface="Helvetica" panose="020B0604020202020204" pitchFamily="34" charset="0"/>
              </a:rPr>
              <a:t> </a:t>
            </a:r>
            <a:br>
              <a:rPr lang="en-US" altLang="en-US">
                <a:solidFill>
                  <a:srgbClr val="000000"/>
                </a:solidFill>
                <a:latin typeface="Helvetica" panose="020B0604020202020204" pitchFamily="34" charset="0"/>
              </a:rPr>
            </a:br>
            <a:r>
              <a:rPr lang="en-US" altLang="en-US">
                <a:solidFill>
                  <a:srgbClr val="000000"/>
                </a:solidFill>
                <a:latin typeface="Helvetica" panose="020B0604020202020204" pitchFamily="34" charset="0"/>
              </a:rPr>
              <a:t>Stress in an environment can impair the development of the brain and nervous system. An absence of mental stimulation in neglectful environments may limit the brain from developing to its full potential. Children with complex trauma histories may develop chronic or recurrent physical complaints, such as headaches or stomachaches. Adults with histories of trauma in childhood have been shown to have more chronic physical conditions and problems. They may engage in risky  behaviors that compound these  conditions (e.g., smoking, substance use, and diet and exercise habits that lead to obesity).       </a:t>
            </a:r>
            <a:br>
              <a:rPr lang="en-US" altLang="en-US">
                <a:solidFill>
                  <a:srgbClr val="000000"/>
                </a:solidFill>
                <a:latin typeface="Helvetica" panose="020B0604020202020204" pitchFamily="34" charset="0"/>
              </a:rPr>
            </a:br>
            <a:r>
              <a:rPr lang="en-US" altLang="en-US">
                <a:solidFill>
                  <a:srgbClr val="000000"/>
                </a:solidFill>
                <a:latin typeface="Helvetica" panose="020B0604020202020204" pitchFamily="34" charset="0"/>
              </a:rPr>
              <a:t> </a:t>
            </a:r>
            <a:br>
              <a:rPr lang="en-US" altLang="en-US">
                <a:solidFill>
                  <a:srgbClr val="000000"/>
                </a:solidFill>
                <a:latin typeface="Helvetica" panose="020B0604020202020204" pitchFamily="34" charset="0"/>
              </a:rPr>
            </a:br>
            <a:r>
              <a:rPr lang="en-US" altLang="en-US">
                <a:solidFill>
                  <a:srgbClr val="000000"/>
                </a:solidFill>
                <a:latin typeface="Helvetica" panose="020B0604020202020204" pitchFamily="34" charset="0"/>
              </a:rPr>
              <a:t>Complexly traumatized youth frequently suffer from body dysregulation, meaning they over-respond or underrespond to sensory stimuli. For example, they may be hypersensitive to sounds, smells, touch or light, or they may suffer from anesthesia and analgesia, in which they are unaware of pain, touch, or internal physical sensations. As a result they may injure themselves without feeling pain, suffer from physical problems without being aware of them, or, the converse – they may  complain of chronic pain in various body areas for which no physical cause can be found.</a:t>
            </a:r>
          </a:p>
          <a:p>
            <a:r>
              <a:rPr lang="en-US" altLang="en-US"/>
              <a:t/>
            </a:r>
            <a:br>
              <a:rPr lang="en-US" altLang="en-US"/>
            </a:br>
            <a:r>
              <a:rPr lang="en-US" altLang="en-US">
                <a:solidFill>
                  <a:srgbClr val="000000"/>
                </a:solidFill>
                <a:latin typeface="Helvetica" panose="020B0604020202020204" pitchFamily="34" charset="0"/>
              </a:rPr>
              <a:t>Children who have experienced complex trauma often have difficulty identifying, expressing, and managing emotions, and may have limited language for feeling states.  They often internalize and/or externalize stress reactions and as a result may experience significant depression, anxiety, or anger.. Their emotional responses may be unpredictable or explosive. A child may react to a reminder of a traumatic event with trembling, anger, sadness, or avoidance. For a child with a complex trauma history, reminders of various traumatic events may be everywhere in the environment. Such a child may react often, react powerfully, and have difficulty calming down when upset. Since the traumas are often of an interpersonal nature, even mildly stressful interactions with others may serve as trauma reminders and trigger intense emotional responses.  Having learned that the world is a dangerous place where even loved ones can’t be trusted to protect you, children are often vigilant and guarded in their interactions with others and are more likely to perceive situations as stressful or dangerous.  While this defensive posture is protective when an individual is under attack, it becomes problematic in situations that do not warrant such intense reactions.  Alternately, many children also learn to “tune out” (emotional numbing) to threats in their environment, making them vulnerable to revictimization.       </a:t>
            </a:r>
            <a:br>
              <a:rPr lang="en-US" altLang="en-US">
                <a:solidFill>
                  <a:srgbClr val="000000"/>
                </a:solidFill>
                <a:latin typeface="Helvetica" panose="020B0604020202020204" pitchFamily="34" charset="0"/>
              </a:rPr>
            </a:br>
            <a:r>
              <a:rPr lang="en-US" altLang="en-US">
                <a:solidFill>
                  <a:srgbClr val="000000"/>
                </a:solidFill>
                <a:latin typeface="Helvetica" panose="020B0604020202020204" pitchFamily="34" charset="0"/>
              </a:rPr>
              <a:t> </a:t>
            </a:r>
            <a:br>
              <a:rPr lang="en-US" altLang="en-US">
                <a:solidFill>
                  <a:srgbClr val="000000"/>
                </a:solidFill>
                <a:latin typeface="Helvetica" panose="020B0604020202020204" pitchFamily="34" charset="0"/>
              </a:rPr>
            </a:br>
            <a:r>
              <a:rPr lang="en-US" altLang="en-US">
                <a:solidFill>
                  <a:srgbClr val="000000"/>
                </a:solidFill>
                <a:latin typeface="Helvetica" panose="020B0604020202020204" pitchFamily="34" charset="0"/>
              </a:rPr>
              <a:t>Difficulty managing emotions is pervasive and occurs in the absence of relationships as well.  Having never learned how to calm themselves down once they are upset, many of these children become easily overwhelmed.  For example, in school they may become so frustrated that they give up on even small tasks that present a challenge.  Children who have experienced early and intense traumatic events also have an increased likelihood of being fearful all the time and in many situations. They are more likely to experience depression as well.</a:t>
            </a:r>
          </a:p>
          <a:p>
            <a:r>
              <a:rPr lang="en-US" altLang="en-US"/>
              <a:t/>
            </a:r>
            <a:br>
              <a:rPr lang="en-US" altLang="en-US"/>
            </a:br>
            <a:endParaRPr lang="en-US" altLang="en-US">
              <a:solidFill>
                <a:srgbClr val="000000"/>
              </a:solidFill>
              <a:cs typeface="Calibri" panose="020F0502020204030204" pitchFamily="34" charset="0"/>
              <a:sym typeface="Calibri" panose="020F0502020204030204" pitchFamily="34" charset="0"/>
            </a:endParaRPr>
          </a:p>
          <a:p>
            <a:pPr>
              <a:spcBef>
                <a:spcPts val="370"/>
              </a:spcBef>
              <a:buSzPct val="25000"/>
            </a:pPr>
            <a:endParaRPr lang="en-US" altLang="en-US">
              <a:solidFill>
                <a:srgbClr val="000000"/>
              </a:solidFill>
              <a:cs typeface="Calibri" panose="020F0502020204030204" pitchFamily="34" charset="0"/>
              <a:sym typeface="Calibri" panose="020F0502020204030204" pitchFamily="34" charset="0"/>
            </a:endParaRPr>
          </a:p>
          <a:p>
            <a:pPr>
              <a:spcBef>
                <a:spcPts val="370"/>
              </a:spcBef>
              <a:buClr>
                <a:srgbClr val="000000"/>
              </a:buClr>
            </a:pPr>
            <a:endParaRPr lang="en-US" altLang="en-US">
              <a:solidFill>
                <a:srgbClr val="000000"/>
              </a:solidFill>
              <a:cs typeface="Calibri" panose="020F0502020204030204" pitchFamily="34" charset="0"/>
              <a:sym typeface="Calibri" panose="020F0502020204030204" pitchFamily="34" charset="0"/>
            </a:endParaRPr>
          </a:p>
        </p:txBody>
      </p:sp>
      <p:sp>
        <p:nvSpPr>
          <p:cNvPr id="1902" name="Shape 1902">
            <a:extLst>
              <a:ext uri="{FF2B5EF4-FFF2-40B4-BE49-F238E27FC236}">
                <a16:creationId xmlns:a16="http://schemas.microsoft.com/office/drawing/2014/main" id="{D19EEEE4-5FA5-4B31-8A56-151F84E611B4}"/>
              </a:ext>
            </a:extLst>
          </p:cNvPr>
          <p:cNvSpPr>
            <a:spLocks noGrp="1"/>
          </p:cNvSpPr>
          <p:nvPr>
            <p:ph type="sldNum" sz="quarter" idx="5"/>
          </p:nvPr>
        </p:nvSpPr>
        <p:spPr>
          <a:xfrm>
            <a:off x="4095183" y="9039202"/>
            <a:ext cx="3134384" cy="475152"/>
          </a:xfrm>
        </p:spPr>
        <p:txBody>
          <a:bodyPr lIns="95656" tIns="47815" rIns="95656" bIns="47815">
            <a:noAutofit/>
          </a:bodyPr>
          <a:lstStyle/>
          <a:p>
            <a:pPr marL="0" marR="0" lvl="0" indent="0" algn="r" defTabSz="933237" rtl="0" eaLnBrk="1" fontAlgn="auto" latinLnBrk="0" hangingPunct="1">
              <a:lnSpc>
                <a:spcPct val="100000"/>
              </a:lnSpc>
              <a:spcBef>
                <a:spcPts val="0"/>
              </a:spcBef>
              <a:spcAft>
                <a:spcPts val="0"/>
              </a:spcAft>
              <a:buClrTx/>
              <a:buSzPct val="25000"/>
              <a:buFontTx/>
              <a:buNone/>
              <a:tabLst/>
              <a:defRPr/>
            </a:pPr>
            <a:fld id="{E57F779A-FA7E-4CC3-ADD1-B88CAE68F65C}"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33237" rtl="0" eaLnBrk="1" fontAlgn="auto" latinLnBrk="0" hangingPunct="1">
                <a:lnSpc>
                  <a:spcPct val="100000"/>
                </a:lnSpc>
                <a:spcBef>
                  <a:spcPts val="0"/>
                </a:spcBef>
                <a:spcAft>
                  <a:spcPts val="0"/>
                </a:spcAft>
                <a:buClrTx/>
                <a:buSzPct val="25000"/>
                <a:buFontTx/>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4874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a:extLst>
              <a:ext uri="{FF2B5EF4-FFF2-40B4-BE49-F238E27FC236}">
                <a16:creationId xmlns:a16="http://schemas.microsoft.com/office/drawing/2014/main" id="{FE7F2012-C835-4F68-BA10-55A55F0EC1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a:extLst>
              <a:ext uri="{FF2B5EF4-FFF2-40B4-BE49-F238E27FC236}">
                <a16:creationId xmlns:a16="http://schemas.microsoft.com/office/drawing/2014/main" id="{EDD2CE6E-03E3-45C3-B598-8EE3A830D7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FF0000"/>
                </a:solidFill>
                <a:ea typeface="MS PGothic" panose="020B0600070205080204" pitchFamily="34" charset="-128"/>
              </a:rPr>
              <a:t>In the mid-1990s the Center for Disease Control and Prevention and Kaiser Permanente partnered to do a study.  What they did was screen over 17000 adults, mostly middle-class, college-educated, employed, Caucasians, for 10 adverse childhood experiences also called ACEs before the age of 18.  They were looking to see if there was a correlation between these childhood experiences and the negative health outcomes that they were seeing in their population.  What they found was that almost 67% of the individuals screen had experienced at least one ACE and over 20% had experienced three of more ACEs before the age of 18</a:t>
            </a:r>
            <a:r>
              <a:rPr lang="en-US" altLang="en-US" b="1">
                <a:solidFill>
                  <a:srgbClr val="FF0000"/>
                </a:solidFill>
                <a:ea typeface="MS PGothic" panose="020B0600070205080204" pitchFamily="34" charset="-128"/>
              </a:rPr>
              <a:t>.</a:t>
            </a:r>
          </a:p>
        </p:txBody>
      </p:sp>
      <p:sp>
        <p:nvSpPr>
          <p:cNvPr id="28676" name="Slide Number Placeholder 3">
            <a:extLst>
              <a:ext uri="{FF2B5EF4-FFF2-40B4-BE49-F238E27FC236}">
                <a16:creationId xmlns:a16="http://schemas.microsoft.com/office/drawing/2014/main" id="{8BFE3EE7-73C1-4565-8768-860FC5C3B97E}"/>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cs typeface="ＭＳ Ｐゴシック" charset="0"/>
              </a:defRPr>
            </a:lvl1pPr>
            <a:lvl2pPr marL="758255" indent="-291636" eaLnBrk="0" hangingPunct="0">
              <a:defRPr>
                <a:solidFill>
                  <a:schemeClr val="tx1"/>
                </a:solidFill>
                <a:latin typeface="Verdana" charset="0"/>
                <a:ea typeface="ＭＳ Ｐゴシック" charset="0"/>
              </a:defRPr>
            </a:lvl2pPr>
            <a:lvl3pPr marL="1166546" indent="-233309" eaLnBrk="0" hangingPunct="0">
              <a:defRPr>
                <a:solidFill>
                  <a:schemeClr val="tx1"/>
                </a:solidFill>
                <a:latin typeface="Verdana" charset="0"/>
                <a:ea typeface="ＭＳ Ｐゴシック" charset="0"/>
              </a:defRPr>
            </a:lvl3pPr>
            <a:lvl4pPr marL="1633164" indent="-233309" eaLnBrk="0" hangingPunct="0">
              <a:defRPr>
                <a:solidFill>
                  <a:schemeClr val="tx1"/>
                </a:solidFill>
                <a:latin typeface="Verdana" charset="0"/>
                <a:ea typeface="ＭＳ Ｐゴシック" charset="0"/>
              </a:defRPr>
            </a:lvl4pPr>
            <a:lvl5pPr marL="2099782" indent="-233309" eaLnBrk="0" hangingPunct="0">
              <a:defRPr>
                <a:solidFill>
                  <a:schemeClr val="tx1"/>
                </a:solidFill>
                <a:latin typeface="Verdana" charset="0"/>
                <a:ea typeface="ＭＳ Ｐゴシック" charset="0"/>
              </a:defRPr>
            </a:lvl5pPr>
            <a:lvl6pPr marL="2566401" indent="-233309" eaLnBrk="0" fontAlgn="base" hangingPunct="0">
              <a:spcBef>
                <a:spcPct val="0"/>
              </a:spcBef>
              <a:spcAft>
                <a:spcPct val="0"/>
              </a:spcAft>
              <a:defRPr>
                <a:solidFill>
                  <a:schemeClr val="tx1"/>
                </a:solidFill>
                <a:latin typeface="Verdana" charset="0"/>
                <a:ea typeface="ＭＳ Ｐゴシック" charset="0"/>
              </a:defRPr>
            </a:lvl6pPr>
            <a:lvl7pPr marL="3033019" indent="-233309" eaLnBrk="0" fontAlgn="base" hangingPunct="0">
              <a:spcBef>
                <a:spcPct val="0"/>
              </a:spcBef>
              <a:spcAft>
                <a:spcPct val="0"/>
              </a:spcAft>
              <a:defRPr>
                <a:solidFill>
                  <a:schemeClr val="tx1"/>
                </a:solidFill>
                <a:latin typeface="Verdana" charset="0"/>
                <a:ea typeface="ＭＳ Ｐゴシック" charset="0"/>
              </a:defRPr>
            </a:lvl7pPr>
            <a:lvl8pPr marL="3499637" indent="-233309" eaLnBrk="0" fontAlgn="base" hangingPunct="0">
              <a:spcBef>
                <a:spcPct val="0"/>
              </a:spcBef>
              <a:spcAft>
                <a:spcPct val="0"/>
              </a:spcAft>
              <a:defRPr>
                <a:solidFill>
                  <a:schemeClr val="tx1"/>
                </a:solidFill>
                <a:latin typeface="Verdana" charset="0"/>
                <a:ea typeface="ＭＳ Ｐゴシック" charset="0"/>
              </a:defRPr>
            </a:lvl8pPr>
            <a:lvl9pPr marL="3966256" indent="-233309" eaLnBrk="0" fontAlgn="base" hangingPunct="0">
              <a:spcBef>
                <a:spcPct val="0"/>
              </a:spcBef>
              <a:spcAft>
                <a:spcPct val="0"/>
              </a:spcAft>
              <a:defRPr>
                <a:solidFill>
                  <a:schemeClr val="tx1"/>
                </a:solidFill>
                <a:latin typeface="Verdana" charset="0"/>
                <a:ea typeface="ＭＳ Ｐゴシック" charset="0"/>
              </a:defRPr>
            </a:lvl9pPr>
          </a:lstStyle>
          <a:p>
            <a:pPr marL="0" marR="0" lvl="0" indent="0" algn="r" defTabSz="933237" rtl="0" eaLnBrk="0" fontAlgn="auto" latinLnBrk="0" hangingPunct="0">
              <a:lnSpc>
                <a:spcPct val="100000"/>
              </a:lnSpc>
              <a:spcBef>
                <a:spcPts val="0"/>
              </a:spcBef>
              <a:spcAft>
                <a:spcPts val="0"/>
              </a:spcAft>
              <a:buClrTx/>
              <a:buSzTx/>
              <a:buFontTx/>
              <a:buNone/>
              <a:tabLst/>
              <a:defRPr/>
            </a:pPr>
            <a:fld id="{B0F53BD8-B928-4E31-8440-8617682B3A08}" type="slidenum">
              <a:rPr kumimoji="0" lang="en-US" sz="1800" b="0" i="0" u="none" strike="noStrike" kern="0" cap="none" spc="0" normalizeH="0" baseline="0" noProof="0">
                <a:ln>
                  <a:noFill/>
                </a:ln>
                <a:solidFill>
                  <a:prstClr val="black"/>
                </a:solidFill>
                <a:effectLst/>
                <a:uLnTx/>
                <a:uFillTx/>
                <a:latin typeface="Verdana" charset="0"/>
                <a:ea typeface="ＭＳ Ｐゴシック" charset="0"/>
              </a:rPr>
              <a:pPr marL="0" marR="0" lvl="0" indent="0" algn="r" defTabSz="933237" rtl="0" eaLnBrk="0" fontAlgn="auto" latinLnBrk="0" hangingPunct="0">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prstClr val="black"/>
              </a:solidFill>
              <a:effectLst/>
              <a:uLnTx/>
              <a:uFillTx/>
              <a:latin typeface="Verdana" charset="0"/>
              <a:ea typeface="ＭＳ Ｐゴシック" charset="0"/>
            </a:endParaRPr>
          </a:p>
        </p:txBody>
      </p:sp>
    </p:spTree>
    <p:extLst>
      <p:ext uri="{BB962C8B-B14F-4D97-AF65-F5344CB8AC3E}">
        <p14:creationId xmlns:p14="http://schemas.microsoft.com/office/powerpoint/2010/main" val="274359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a:extLst>
              <a:ext uri="{FF2B5EF4-FFF2-40B4-BE49-F238E27FC236}">
                <a16:creationId xmlns:a16="http://schemas.microsoft.com/office/drawing/2014/main" id="{1AFD6C49-61F3-4020-9083-0FB172C513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a:extLst>
              <a:ext uri="{FF2B5EF4-FFF2-40B4-BE49-F238E27FC236}">
                <a16:creationId xmlns:a16="http://schemas.microsoft.com/office/drawing/2014/main" id="{F1BD4CEB-DB32-4FBB-BA6E-936474B25A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Here’s just a list of potential life-long physical, mental and behavioral health outcomes that have been linked to ACEs.  Look at these and think about the people in your life and that you serve.  Is it possible that the people you work with, serve and know may be survivors of trauma?</a:t>
            </a:r>
          </a:p>
        </p:txBody>
      </p:sp>
      <p:sp>
        <p:nvSpPr>
          <p:cNvPr id="316420" name="Slide Number Placeholder 3">
            <a:extLst>
              <a:ext uri="{FF2B5EF4-FFF2-40B4-BE49-F238E27FC236}">
                <a16:creationId xmlns:a16="http://schemas.microsoft.com/office/drawing/2014/main" id="{31D14F36-ED79-42EC-AB7F-0DD60E8E03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D930BF1A-CDFD-4AAE-B39E-3259DC9178A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225495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a:extLst>
              <a:ext uri="{FF2B5EF4-FFF2-40B4-BE49-F238E27FC236}">
                <a16:creationId xmlns:a16="http://schemas.microsoft.com/office/drawing/2014/main" id="{D63A0B35-0A74-4572-B21C-DC273F918D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a:extLst>
              <a:ext uri="{FF2B5EF4-FFF2-40B4-BE49-F238E27FC236}">
                <a16:creationId xmlns:a16="http://schemas.microsoft.com/office/drawing/2014/main" id="{716FFB56-F662-422E-91CB-7DE63142FB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800">
                <a:solidFill>
                  <a:srgbClr val="000000"/>
                </a:solidFill>
              </a:rPr>
              <a:t>Another way to infuse trauma-informed care into your daily work is to promote resilience.   </a:t>
            </a:r>
            <a:r>
              <a:rPr lang="en-US" altLang="en-US">
                <a:solidFill>
                  <a:srgbClr val="000000"/>
                </a:solidFill>
              </a:rPr>
              <a:t>Resilience is the process of adapting well in the face of adversity, trauma, tragedy, threats or significant sources of stress.  It means "bouncing back" from difficult experiences.  Research has shown that resilience is ordinary, not extraordinary. People commonly demonstrate resilience. Being resilient does not mean that a person doesn't experience difficulty or distress. Emotional pain and sadness are common in people who have suffered major adversity or trauma in their lives. In fact, the road to resilience is likely to involve considerable emotional distress.  Resilience is not a trait that people either have or do not have. It involves behaviors, thoughts and actions that can be learned and developed in anyone. A combination of factors contributes to resilience. Many studies show that the primary factor in resilience is having caring and supportive relationships within and outside the family. Relationships that create love and trust, provide role models and offer encouragement and reassurance help bolster a person's resilience. Several additional factors are associated with resilience, including:  The capacity to make realistic plans and take steps to carry them out.  A positive view of yourself and confidence in your strengths and abilities.  Skills in communication and problem solving.  The capacity to manage strong feelings and impulses.</a:t>
            </a:r>
          </a:p>
          <a:p>
            <a:endParaRPr lang="en-US" altLang="en-US">
              <a:solidFill>
                <a:srgbClr val="000000"/>
              </a:solidFill>
            </a:endParaRPr>
          </a:p>
          <a:p>
            <a:pPr marL="181463"/>
            <a:r>
              <a:rPr lang="en-US" altLang="en-US"/>
              <a:t>Shorthand definition: the capacity to recover from difficulties. But resilience really is comprised of a specific set of skills.  The first is </a:t>
            </a:r>
            <a:r>
              <a:rPr lang="en-US" altLang="en-US">
                <a:cs typeface="Calibri" panose="020F0502020204030204" pitchFamily="34" charset="0"/>
              </a:rPr>
              <a:t>Emotional regulation which is the ability to control our emotions, attention, and thus our behavior.  Second is Impulse control: The ability to manage expression of our feelings.  Third is the accurate identification of the cause of the adversity.  Fourth is self-efficacy: The sense that we can solve problems and succeed.  Fifth is Realistic optimism which is Being positive and REALISTIC about the future.  Sixth is Empathy which is the ability to read others behavior, to understand their states, and build relationship and lastly is Reaching out: The continued drive to take on more challenges and opportunities.  The difference </a:t>
            </a:r>
            <a:r>
              <a:rPr lang="en-US" altLang="en-US"/>
              <a:t>between resilience and adaptation is being able to adjust to new conditions. Coping. We survive</a:t>
            </a:r>
          </a:p>
        </p:txBody>
      </p:sp>
      <p:sp>
        <p:nvSpPr>
          <p:cNvPr id="4" name="Slide Number Placeholder 3">
            <a:extLst>
              <a:ext uri="{FF2B5EF4-FFF2-40B4-BE49-F238E27FC236}">
                <a16:creationId xmlns:a16="http://schemas.microsoft.com/office/drawing/2014/main" id="{683FF4C6-353D-4F99-BC46-9C503680A45D}"/>
              </a:ext>
            </a:extLst>
          </p:cNvPr>
          <p:cNvSpPr>
            <a:spLocks noGrp="1"/>
          </p:cNvSpPr>
          <p:nvPr>
            <p:ph type="sldNum" sz="quarter" idx="5"/>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fld id="{A9CC4A69-6D9E-4BE7-ABC4-9AA87430704B}"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33237"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a:extLst>
              <a:ext uri="{FF2B5EF4-FFF2-40B4-BE49-F238E27FC236}">
                <a16:creationId xmlns:a16="http://schemas.microsoft.com/office/drawing/2014/main" id="{B75FD5CD-AE67-4781-A98D-2BF9D3F8F2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a:extLst>
              <a:ext uri="{FF2B5EF4-FFF2-40B4-BE49-F238E27FC236}">
                <a16:creationId xmlns:a16="http://schemas.microsoft.com/office/drawing/2014/main" id="{16FF0430-FB76-450D-973E-22ED790083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73412" name="Slide Number Placeholder 3">
            <a:extLst>
              <a:ext uri="{FF2B5EF4-FFF2-40B4-BE49-F238E27FC236}">
                <a16:creationId xmlns:a16="http://schemas.microsoft.com/office/drawing/2014/main" id="{4286BD6B-22EA-495D-91B3-A910A9D0EE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382" indent="-300531">
              <a:spcBef>
                <a:spcPct val="30000"/>
              </a:spcBef>
              <a:defRPr sz="1200">
                <a:solidFill>
                  <a:schemeClr val="tx1"/>
                </a:solidFill>
                <a:latin typeface="Calibri" panose="020F0502020204030204" pitchFamily="34" charset="0"/>
              </a:defRPr>
            </a:lvl2pPr>
            <a:lvl3pPr marL="1202126" indent="-240425">
              <a:spcBef>
                <a:spcPct val="30000"/>
              </a:spcBef>
              <a:defRPr sz="1200">
                <a:solidFill>
                  <a:schemeClr val="tx1"/>
                </a:solidFill>
                <a:latin typeface="Calibri" panose="020F0502020204030204" pitchFamily="34" charset="0"/>
              </a:defRPr>
            </a:lvl3pPr>
            <a:lvl4pPr marL="1682976" indent="-240425">
              <a:spcBef>
                <a:spcPct val="30000"/>
              </a:spcBef>
              <a:defRPr sz="1200">
                <a:solidFill>
                  <a:schemeClr val="tx1"/>
                </a:solidFill>
                <a:latin typeface="Calibri" panose="020F0502020204030204" pitchFamily="34" charset="0"/>
              </a:defRPr>
            </a:lvl4pPr>
            <a:lvl5pPr marL="2163825" indent="-240425">
              <a:spcBef>
                <a:spcPct val="30000"/>
              </a:spcBef>
              <a:defRPr sz="1200">
                <a:solidFill>
                  <a:schemeClr val="tx1"/>
                </a:solidFill>
                <a:latin typeface="Calibri" panose="020F0502020204030204" pitchFamily="34" charset="0"/>
              </a:defRPr>
            </a:lvl5pPr>
            <a:lvl6pPr marL="2644676" indent="-240425" defTabSz="480850" eaLnBrk="0" fontAlgn="base" hangingPunct="0">
              <a:spcBef>
                <a:spcPct val="30000"/>
              </a:spcBef>
              <a:spcAft>
                <a:spcPct val="0"/>
              </a:spcAft>
              <a:defRPr sz="1200">
                <a:solidFill>
                  <a:schemeClr val="tx1"/>
                </a:solidFill>
                <a:latin typeface="Calibri" panose="020F0502020204030204" pitchFamily="34" charset="0"/>
              </a:defRPr>
            </a:lvl6pPr>
            <a:lvl7pPr marL="3125526" indent="-240425" defTabSz="480850" eaLnBrk="0" fontAlgn="base" hangingPunct="0">
              <a:spcBef>
                <a:spcPct val="30000"/>
              </a:spcBef>
              <a:spcAft>
                <a:spcPct val="0"/>
              </a:spcAft>
              <a:defRPr sz="1200">
                <a:solidFill>
                  <a:schemeClr val="tx1"/>
                </a:solidFill>
                <a:latin typeface="Calibri" panose="020F0502020204030204" pitchFamily="34" charset="0"/>
              </a:defRPr>
            </a:lvl7pPr>
            <a:lvl8pPr marL="3606376" indent="-240425" defTabSz="480850" eaLnBrk="0" fontAlgn="base" hangingPunct="0">
              <a:spcBef>
                <a:spcPct val="30000"/>
              </a:spcBef>
              <a:spcAft>
                <a:spcPct val="0"/>
              </a:spcAft>
              <a:defRPr sz="1200">
                <a:solidFill>
                  <a:schemeClr val="tx1"/>
                </a:solidFill>
                <a:latin typeface="Calibri" panose="020F0502020204030204" pitchFamily="34" charset="0"/>
              </a:defRPr>
            </a:lvl8pPr>
            <a:lvl9pPr marL="4087227" indent="-240425" defTabSz="480850" eaLnBrk="0" fontAlgn="base" hangingPunct="0">
              <a:spcBef>
                <a:spcPct val="30000"/>
              </a:spcBef>
              <a:spcAft>
                <a:spcPct val="0"/>
              </a:spcAft>
              <a:defRPr sz="1200">
                <a:solidFill>
                  <a:schemeClr val="tx1"/>
                </a:solidFill>
                <a:latin typeface="Calibri" panose="020F0502020204030204" pitchFamily="34" charset="0"/>
              </a:defRPr>
            </a:lvl9pPr>
          </a:lstStyle>
          <a:p>
            <a:pPr defTabSz="480850" fontAlgn="base">
              <a:spcBef>
                <a:spcPct val="0"/>
              </a:spcBef>
              <a:spcAft>
                <a:spcPct val="0"/>
              </a:spcAft>
              <a:defRPr/>
            </a:pPr>
            <a:fld id="{5B1784BD-BBFF-45BB-99F5-3A1DD9288FE5}" type="slidenum">
              <a:rPr lang="en-US" altLang="en-US">
                <a:solidFill>
                  <a:prstClr val="black"/>
                </a:solidFill>
                <a:ea typeface="MS PGothic" panose="020B0600070205080204" pitchFamily="34" charset="-128"/>
                <a:cs typeface="Arial" panose="020B0604020202020204" pitchFamily="34" charset="0"/>
              </a:rPr>
              <a:pPr defTabSz="480850" fontAlgn="base">
                <a:spcBef>
                  <a:spcPct val="0"/>
                </a:spcBef>
                <a:spcAft>
                  <a:spcPct val="0"/>
                </a:spcAft>
                <a:defRPr/>
              </a:pPr>
              <a:t>19</a:t>
            </a:fld>
            <a:endParaRPr lang="en-US" altLang="en-US">
              <a:solidFill>
                <a:prstClr val="black"/>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276710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a:extLst>
              <a:ext uri="{FF2B5EF4-FFF2-40B4-BE49-F238E27FC236}">
                <a16:creationId xmlns:a16="http://schemas.microsoft.com/office/drawing/2014/main" id="{5B103B4F-B5DB-4FB0-975D-AF4EBF57AB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Notes Placeholder 2">
            <a:extLst>
              <a:ext uri="{FF2B5EF4-FFF2-40B4-BE49-F238E27FC236}">
                <a16:creationId xmlns:a16="http://schemas.microsoft.com/office/drawing/2014/main" id="{1AC0DCA8-6B8B-461E-9327-18C38E78EE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CLICK THROUGH ALL PICTURES</a:t>
            </a:r>
          </a:p>
          <a:p>
            <a:endParaRPr lang="en-US" altLang="en-US" b="1"/>
          </a:p>
          <a:p>
            <a:r>
              <a:rPr lang="en-US" altLang="en-US"/>
              <a:t>Remember, trauma-informed care is about EVERYONE!  Everyone is included.  Everyone plays a part.  </a:t>
            </a:r>
          </a:p>
        </p:txBody>
      </p:sp>
      <p:sp>
        <p:nvSpPr>
          <p:cNvPr id="106500" name="Slide Number Placeholder 3">
            <a:extLst>
              <a:ext uri="{FF2B5EF4-FFF2-40B4-BE49-F238E27FC236}">
                <a16:creationId xmlns:a16="http://schemas.microsoft.com/office/drawing/2014/main" id="{83BA106A-ED77-47F6-BAAA-16D7E715DADC}"/>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55" indent="-291636">
              <a:defRPr>
                <a:solidFill>
                  <a:schemeClr val="tx1"/>
                </a:solidFill>
                <a:latin typeface="Calibri" panose="020F0502020204030204" pitchFamily="34" charset="0"/>
                <a:cs typeface="Arial" panose="020B0604020202020204" pitchFamily="34" charset="0"/>
              </a:defRPr>
            </a:lvl2pPr>
            <a:lvl3pPr marL="1166546" indent="-233309">
              <a:defRPr>
                <a:solidFill>
                  <a:schemeClr val="tx1"/>
                </a:solidFill>
                <a:latin typeface="Calibri" panose="020F0502020204030204" pitchFamily="34" charset="0"/>
                <a:cs typeface="Arial" panose="020B0604020202020204" pitchFamily="34" charset="0"/>
              </a:defRPr>
            </a:lvl3pPr>
            <a:lvl4pPr marL="1633164" indent="-233309">
              <a:defRPr>
                <a:solidFill>
                  <a:schemeClr val="tx1"/>
                </a:solidFill>
                <a:latin typeface="Calibri" panose="020F0502020204030204" pitchFamily="34" charset="0"/>
                <a:cs typeface="Arial" panose="020B0604020202020204" pitchFamily="34" charset="0"/>
              </a:defRPr>
            </a:lvl4pPr>
            <a:lvl5pPr marL="2099782" indent="-233309">
              <a:defRPr>
                <a:solidFill>
                  <a:schemeClr val="tx1"/>
                </a:solidFill>
                <a:latin typeface="Calibri" panose="020F050202020403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33237" rtl="0" eaLnBrk="1" fontAlgn="auto" latinLnBrk="0" hangingPunct="1">
              <a:lnSpc>
                <a:spcPct val="100000"/>
              </a:lnSpc>
              <a:spcBef>
                <a:spcPts val="0"/>
              </a:spcBef>
              <a:spcAft>
                <a:spcPts val="0"/>
              </a:spcAft>
              <a:buClrTx/>
              <a:buSzTx/>
              <a:buFontTx/>
              <a:buNone/>
              <a:tabLst/>
              <a:defRPr/>
            </a:pPr>
            <a:fld id="{D369B0C4-B7DC-4490-9358-0FAFD912BA64}" type="slidenum">
              <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3237" rtl="0" eaLnBrk="1" fontAlgn="auto" latinLnBrk="0" hangingPunct="1">
                <a:lnSpc>
                  <a:spcPct val="100000"/>
                </a:lnSpc>
                <a:spcBef>
                  <a:spcPts val="0"/>
                </a:spcBef>
                <a:spcAft>
                  <a:spcPts val="0"/>
                </a:spcAft>
                <a:buClrTx/>
                <a:buSzTx/>
                <a:buFontTx/>
                <a:buNone/>
                <a:tabLst/>
                <a:defRPr/>
              </a:pPr>
              <a:t>22</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216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a:extLst>
              <a:ext uri="{FF2B5EF4-FFF2-40B4-BE49-F238E27FC236}">
                <a16:creationId xmlns:a16="http://schemas.microsoft.com/office/drawing/2014/main" id="{3F83A15B-E510-4B23-AE88-FAA4C84F14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Notes Placeholder 2">
            <a:extLst>
              <a:ext uri="{FF2B5EF4-FFF2-40B4-BE49-F238E27FC236}">
                <a16:creationId xmlns:a16="http://schemas.microsoft.com/office/drawing/2014/main" id="{B4498F21-43A1-41C3-824C-EE9E136D62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a trauma-informed approach, all people at all levels of the organization or system have a basic realization about trauma and understand how trauma can affect families, groups, organizations, and communities as well as individuals. People’s experience and behavior are understood in the context of coping strategies designed to survive adversity and overwhelming circumstances, whether these occurred in the past (i.e., a client dealing with prior child abuse), whether they are currently manifesting (i.e., a staff member living with domestic violence in the home), or whether they are related to the emotional distress that results in hearing about the firsthand experiences of another (i.e., secondary traumatic stress experienced by a direct care professional).There is an understanding that trauma plays a role in mental and substance use disorders and should be systematically addressed in prevention, treatment, and recovery settings. Similarly, there is a realization that trauma is not confined to the behavioral health specialty service sector, but is integral to other systems (e.g., child welfare, criminal justice, primary health care, peer–run and community organizations) and is often a barrier to effective outcomes in those systems as well. People in the organization or system are also able to recognize the signs of trauma. These signs may be gender, age, or setting-specific and may be manifest by individuals seeking or providing services in these settings. Trauma screening and assessment assist in the recognition of trauma, as do workforce development, employee assistance, and supervision practices.</a:t>
            </a:r>
          </a:p>
          <a:p>
            <a:pPr eaLnBrk="1" hangingPunct="1">
              <a:spcBef>
                <a:spcPct val="0"/>
              </a:spcBef>
            </a:pPr>
            <a:endParaRPr lang="en-US" altLang="en-US"/>
          </a:p>
          <a:p>
            <a:pPr eaLnBrk="1" hangingPunct="1">
              <a:spcBef>
                <a:spcPct val="0"/>
              </a:spcBef>
            </a:pPr>
            <a:r>
              <a:rPr lang="en-US" altLang="en-US"/>
              <a:t>The program, organization, or system responds by applying the principles of a trauma-informed approach to all areas of functioning. The program, organization, or system integrates an understanding that the experience of traumatic events impacts all people involved, whether directly or indirectly. Staff in every part of the organization, from the person who greets clients at the door to the executives and the governance board, have changed their language, behaviors and policies to take into consideration the experiences of trauma among children and adult users of the services and among staff providing the services. This is accomplished through staff training, a budget that supports this ongoing training, and leadership that realizes the role of trauma in the lives of their staff and the people they serve. The organization has practitioners trained in evidence-based trauma practices. Policies of the organization, such as mission statements, staff handbooks and manuals promote a culture based on beliefs about resilience, recovery, and healing from trauma. For instance, the agency’s mission may include an intentional statement on the organization’s commitment to promote trauma recovery; agency policies demonstrate a commitment to incorporating perspectives of people served through the establishment of client advisory boards or inclusion of people who have received services on the agency’s board of directors; or agency training includes resources for mentoring supervisors on helping staff address secondary traumatic stress. The organization is committed to providing a physically and psychologically safe environment. Leadership ensures that staff work in an environment that promotes trust, fairness and transparency. The program’s, organization’s, or system’s response involves a universal precautions approach in which one expects the presence of trauma in lives of individuals being served, ensuring not to replicate it. A trauma-informed approach seeks to resist re-traumatization of clients as well as staff. Organizations often inadvertently create stressful or toxic environments that interfere with the recovery of clients, the well-being of staff and the fulfillment of the organizational mission.27 Staff who work within a trauma-informed environment are taught to recognize how organizational practices may trigger painful memories and re-traumatize clients with trauma histories. For example, they recognize that using restraints on a person who has been sexually abused or placing a child who has been neglected and abandoned in a seclusion room may be re-traumatizing and interfere with healing and recovery. </a:t>
            </a:r>
          </a:p>
        </p:txBody>
      </p:sp>
      <p:sp>
        <p:nvSpPr>
          <p:cNvPr id="457732" name="Slide Number Placeholder 3">
            <a:extLst>
              <a:ext uri="{FF2B5EF4-FFF2-40B4-BE49-F238E27FC236}">
                <a16:creationId xmlns:a16="http://schemas.microsoft.com/office/drawing/2014/main" id="{E9F9C76D-3C91-4332-90E4-43DAC3398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60838A4A-E512-431E-BED4-9E67D5BD365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15289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15B0A26-3EBF-42C9-A5AB-252D5692B0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4730EFF-AD15-41C5-AB68-C6BD07FDDD00}"/>
              </a:ext>
            </a:extLst>
          </p:cNvPr>
          <p:cNvSpPr>
            <a:spLocks noGrp="1"/>
          </p:cNvSpPr>
          <p:nvPr>
            <p:ph type="body" idx="1"/>
          </p:nvPr>
        </p:nvSpPr>
        <p:spPr/>
        <p:txBody>
          <a:bodyPr/>
          <a:lstStyle/>
          <a:p>
            <a:pPr eaLnBrk="1" fontAlgn="auto" hangingPunct="1">
              <a:spcBef>
                <a:spcPct val="0"/>
              </a:spcBef>
              <a:spcAft>
                <a:spcPts val="0"/>
              </a:spcAft>
              <a:defRPr/>
            </a:pPr>
            <a:r>
              <a:rPr lang="en-US" dirty="0"/>
              <a:t>Domain 1 - Developing a respectful screening and assessment process that is routine, competently done and culturally relevant and sensitive and revisited over time </a:t>
            </a:r>
          </a:p>
          <a:p>
            <a:pPr eaLnBrk="1" fontAlgn="auto" hangingPunct="1">
              <a:spcBef>
                <a:spcPct val="0"/>
              </a:spcBef>
              <a:spcAft>
                <a:spcPts val="0"/>
              </a:spcAft>
              <a:defRPr/>
            </a:pPr>
            <a:r>
              <a:rPr lang="en-US" dirty="0"/>
              <a:t>Domain 2 - Involving and engaging people who are or have been recipients of our services to play numerous roles (e.g., paid employee, volunteer, members of decision making committees, peer specialists) and meaningfully participate in planning, implementing and evaluating our improvement efforts</a:t>
            </a:r>
          </a:p>
          <a:p>
            <a:pPr eaLnBrk="1" fontAlgn="auto" hangingPunct="1">
              <a:spcBef>
                <a:spcPct val="0"/>
              </a:spcBef>
              <a:spcAft>
                <a:spcPts val="0"/>
              </a:spcAft>
              <a:defRPr/>
            </a:pPr>
            <a:r>
              <a:rPr lang="en-US" altLang="en-US" dirty="0">
                <a:latin typeface="Arial" pitchFamily="34" charset="0"/>
                <a:cs typeface="Arial" pitchFamily="34" charset="0"/>
              </a:rPr>
              <a:t>Domain 3 - Increasing the awareness, knowledge and skills of the entire workforce to deliver services that are effective, efficient, timely, respectful and person centered taking into consideration that service providers also have histories of trauma</a:t>
            </a:r>
          </a:p>
          <a:p>
            <a:pPr eaLnBrk="1" fontAlgn="auto" hangingPunct="1">
              <a:spcBef>
                <a:spcPct val="0"/>
              </a:spcBef>
              <a:spcAft>
                <a:spcPts val="0"/>
              </a:spcAft>
              <a:defRPr/>
            </a:pPr>
            <a:r>
              <a:rPr lang="en-US" altLang="en-US" dirty="0">
                <a:latin typeface="Arial" pitchFamily="34" charset="0"/>
                <a:cs typeface="Arial" pitchFamily="34" charset="0"/>
              </a:rPr>
              <a:t>Domain 4 - Increase the awareness, knowledge and skills of the clinical workforce in delivering research informed treatment services designed to address the cognitive, emotional, behavioral, substance use and physical problems associated with trauma</a:t>
            </a:r>
          </a:p>
          <a:p>
            <a:pPr eaLnBrk="1" fontAlgn="auto" hangingPunct="1">
              <a:spcBef>
                <a:spcPct val="0"/>
              </a:spcBef>
              <a:spcAft>
                <a:spcPts val="0"/>
              </a:spcAft>
              <a:defRPr/>
            </a:pPr>
            <a:r>
              <a:rPr lang="en-US" altLang="en-US" dirty="0">
                <a:latin typeface="Arial" pitchFamily="34" charset="0"/>
                <a:cs typeface="Arial" pitchFamily="34" charset="0"/>
              </a:rPr>
              <a:t>Domain 5 - Increase the awareness, knowledge and skills of the workforce to create a safe, trusting and healing environment as well as examining and changing policies, procedures and practices that may unintentionally cause distress and may re-traumatize (cause harm) those we serve.</a:t>
            </a:r>
          </a:p>
          <a:p>
            <a:pPr eaLnBrk="1" fontAlgn="auto" hangingPunct="1">
              <a:spcBef>
                <a:spcPct val="0"/>
              </a:spcBef>
              <a:spcAft>
                <a:spcPts val="0"/>
              </a:spcAft>
              <a:defRPr/>
            </a:pPr>
            <a:r>
              <a:rPr lang="en-US" dirty="0"/>
              <a:t>Domain 6 - Recognize that the people we serve may be part of and affected by a larger service system including housing, corrections, courts, primary health, emergency care, social services, education and treatment environments such as substance use programs. We have an opportunity to engage and increase the awareness of these other service providers to the principles and practices of trauma-informed care. In this way, our efforts are less likely to be undermined by other parts of the system. </a:t>
            </a:r>
          </a:p>
          <a:p>
            <a:pPr eaLnBrk="1" fontAlgn="auto" hangingPunct="1">
              <a:spcBef>
                <a:spcPct val="0"/>
              </a:spcBef>
              <a:spcAft>
                <a:spcPts val="0"/>
              </a:spcAft>
              <a:defRPr/>
            </a:pPr>
            <a:r>
              <a:rPr lang="en-US" dirty="0"/>
              <a:t>Domain 7 - </a:t>
            </a:r>
            <a:r>
              <a:rPr lang="en-US" altLang="en-US" dirty="0">
                <a:latin typeface="Arial" pitchFamily="34" charset="0"/>
                <a:cs typeface="Arial" pitchFamily="34" charset="0"/>
              </a:rPr>
              <a:t>The organization values a systematic approach to measuring performance on each of the core trauma-informed domains.  Data is used to track, measure and analyze performance improvement in order to inform leadership and its core implementation team on areas needing improvement as well as guiding the process of sustainable change.</a:t>
            </a:r>
          </a:p>
          <a:p>
            <a:pPr eaLnBrk="1" fontAlgn="auto" hangingPunct="1">
              <a:spcBef>
                <a:spcPct val="0"/>
              </a:spcBef>
              <a:spcAft>
                <a:spcPts val="0"/>
              </a:spcAft>
              <a:defRPr/>
            </a:pPr>
            <a:endParaRPr lang="en-US" dirty="0"/>
          </a:p>
          <a:p>
            <a:pPr eaLnBrk="1" fontAlgn="auto" hangingPunct="1">
              <a:spcBef>
                <a:spcPct val="0"/>
              </a:spcBef>
              <a:spcAft>
                <a:spcPts val="0"/>
              </a:spcAft>
              <a:defRPr/>
            </a:pPr>
            <a:endParaRPr lang="en-US" altLang="en-US" dirty="0">
              <a:latin typeface="Arial" pitchFamily="34" charset="0"/>
              <a:cs typeface="Arial" pitchFamily="34" charset="0"/>
            </a:endParaRPr>
          </a:p>
          <a:p>
            <a:pPr eaLnBrk="1" fontAlgn="auto" hangingPunct="1">
              <a:spcBef>
                <a:spcPct val="0"/>
              </a:spcBef>
              <a:spcAft>
                <a:spcPts val="0"/>
              </a:spcAft>
              <a:defRPr/>
            </a:pPr>
            <a:endParaRPr lang="en-US" altLang="en-US" dirty="0">
              <a:latin typeface="Arial" pitchFamily="34" charset="0"/>
              <a:cs typeface="Arial" pitchFamily="34" charset="0"/>
            </a:endParaRPr>
          </a:p>
          <a:p>
            <a:pPr eaLnBrk="1" fontAlgn="auto" hangingPunct="1">
              <a:spcBef>
                <a:spcPct val="0"/>
              </a:spcBef>
              <a:spcAft>
                <a:spcPts val="0"/>
              </a:spcAft>
              <a:defRPr/>
            </a:pPr>
            <a:endParaRPr lang="en-US" altLang="en-US" dirty="0">
              <a:latin typeface="Arial" pitchFamily="34" charset="0"/>
              <a:cs typeface="Arial" pitchFamily="34" charset="0"/>
            </a:endParaRPr>
          </a:p>
          <a:p>
            <a:pPr eaLnBrk="1" fontAlgn="auto" hangingPunct="1">
              <a:spcBef>
                <a:spcPct val="0"/>
              </a:spcBef>
              <a:spcAft>
                <a:spcPts val="0"/>
              </a:spcAft>
              <a:defRPr/>
            </a:pPr>
            <a:endParaRPr lang="en-US" dirty="0"/>
          </a:p>
          <a:p>
            <a:pPr eaLnBrk="1" fontAlgn="auto" hangingPunct="1">
              <a:spcBef>
                <a:spcPct val="0"/>
              </a:spcBef>
              <a:spcAft>
                <a:spcPts val="0"/>
              </a:spcAft>
              <a:defRPr/>
            </a:pPr>
            <a:endParaRPr lang="en-US" b="1" dirty="0"/>
          </a:p>
          <a:p>
            <a:pPr marL="462948" indent="-462948" eaLnBrk="1" fontAlgn="auto" hangingPunct="1">
              <a:spcBef>
                <a:spcPct val="0"/>
              </a:spcBef>
              <a:spcAft>
                <a:spcPts val="0"/>
              </a:spcAft>
              <a:buFont typeface="+mj-lt"/>
              <a:buAutoNum type="arabicPeriod"/>
              <a:defRPr/>
            </a:pPr>
            <a:endParaRPr lang="en-US" b="1" dirty="0">
              <a:ea typeface="ＭＳ Ｐゴシック" charset="-128"/>
            </a:endParaRPr>
          </a:p>
          <a:p>
            <a:pPr eaLnBrk="1" fontAlgn="auto" hangingPunct="1">
              <a:spcBef>
                <a:spcPts val="0"/>
              </a:spcBef>
              <a:spcAft>
                <a:spcPts val="0"/>
              </a:spcAft>
              <a:defRPr/>
            </a:pPr>
            <a:endParaRPr lang="en-US" sz="1000" dirty="0">
              <a:ea typeface="ＭＳ Ｐゴシック" charset="-128"/>
            </a:endParaRPr>
          </a:p>
          <a:p>
            <a:pPr eaLnBrk="1" fontAlgn="auto" hangingPunct="1">
              <a:spcBef>
                <a:spcPts val="0"/>
              </a:spcBef>
              <a:spcAft>
                <a:spcPts val="0"/>
              </a:spcAft>
              <a:defRPr/>
            </a:pPr>
            <a:endParaRPr lang="en-US" dirty="0"/>
          </a:p>
        </p:txBody>
      </p:sp>
      <p:sp>
        <p:nvSpPr>
          <p:cNvPr id="86020" name="Slide Number Placeholder 3">
            <a:extLst>
              <a:ext uri="{FF2B5EF4-FFF2-40B4-BE49-F238E27FC236}">
                <a16:creationId xmlns:a16="http://schemas.microsoft.com/office/drawing/2014/main" id="{5844031B-DD0A-40F6-8C1A-5DD9FF478C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238" indent="-290513">
              <a:spcBef>
                <a:spcPct val="30000"/>
              </a:spcBef>
              <a:defRPr sz="1200">
                <a:solidFill>
                  <a:schemeClr val="tx1"/>
                </a:solidFill>
                <a:latin typeface="Calibri" panose="020F0502020204030204" pitchFamily="34" charset="0"/>
              </a:defRPr>
            </a:lvl2pPr>
            <a:lvl3pPr marL="1165225" indent="-231775">
              <a:spcBef>
                <a:spcPct val="30000"/>
              </a:spcBef>
              <a:defRPr sz="1200">
                <a:solidFill>
                  <a:schemeClr val="tx1"/>
                </a:solidFill>
                <a:latin typeface="Calibri" panose="020F0502020204030204" pitchFamily="34" charset="0"/>
              </a:defRPr>
            </a:lvl3pPr>
            <a:lvl4pPr marL="1631950" indent="-231775">
              <a:spcBef>
                <a:spcPct val="30000"/>
              </a:spcBef>
              <a:defRPr sz="1200">
                <a:solidFill>
                  <a:schemeClr val="tx1"/>
                </a:solidFill>
                <a:latin typeface="Calibri" panose="020F0502020204030204" pitchFamily="34" charset="0"/>
              </a:defRPr>
            </a:lvl4pPr>
            <a:lvl5pPr marL="2098675" indent="-231775">
              <a:spcBef>
                <a:spcPct val="30000"/>
              </a:spcBef>
              <a:defRPr sz="1200">
                <a:solidFill>
                  <a:schemeClr val="tx1"/>
                </a:solidFill>
                <a:latin typeface="Calibri" panose="020F0502020204030204" pitchFamily="34" charset="0"/>
              </a:defRPr>
            </a:lvl5pPr>
            <a:lvl6pPr marL="2555875"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13075"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70275"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7475"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53C76B-4C78-4A24-8206-971890138ADF}" type="slidenum">
              <a:rPr lang="en-US" altLang="en-US" smtClean="0">
                <a:ea typeface="MS PGothic" panose="020B0600070205080204" pitchFamily="34" charset="-128"/>
              </a:rPr>
              <a:pPr>
                <a:spcBef>
                  <a:spcPct val="0"/>
                </a:spcBef>
              </a:pPr>
              <a:t>25</a:t>
            </a:fld>
            <a:endParaRPr lang="en-US" altLang="en-US">
              <a:ea typeface="MS PGothic"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a:extLst>
              <a:ext uri="{FF2B5EF4-FFF2-40B4-BE49-F238E27FC236}">
                <a16:creationId xmlns:a16="http://schemas.microsoft.com/office/drawing/2014/main" id="{60950D63-17B9-4A47-85BB-8AEEDA1F14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Notes Placeholder 2">
            <a:extLst>
              <a:ext uri="{FF2B5EF4-FFF2-40B4-BE49-F238E27FC236}">
                <a16:creationId xmlns:a16="http://schemas.microsoft.com/office/drawing/2014/main" id="{D48FFABF-7696-48DF-AD4A-20BBA5B75A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Substance Abuse and Mental Health Services Administration, also known as SAMHSA, understands that mental health is a part of a persons wellness and in order for people to recover from trauma, mental health issues or substance use issues, you must address all of the domains of wellness.  If someone is financial unstable, it is hard for them to focus on their health.  If they have no social connections or support system, it is hard for them to be emotionally well.  All of these dimensions of wellness are interconnected and need to be addressed when working with individuals.</a:t>
            </a:r>
            <a:endParaRPr lang="en-US" altLang="en-US" dirty="0"/>
          </a:p>
        </p:txBody>
      </p:sp>
      <p:sp>
        <p:nvSpPr>
          <p:cNvPr id="429060" name="Slide Number Placeholder 3">
            <a:extLst>
              <a:ext uri="{FF2B5EF4-FFF2-40B4-BE49-F238E27FC236}">
                <a16:creationId xmlns:a16="http://schemas.microsoft.com/office/drawing/2014/main" id="{F6560C09-A4BD-4B1B-AB96-0B37AA7CBB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55" indent="-291636">
              <a:defRPr>
                <a:solidFill>
                  <a:schemeClr val="tx1"/>
                </a:solidFill>
                <a:latin typeface="Calibri" panose="020F0502020204030204" pitchFamily="34" charset="0"/>
                <a:cs typeface="Arial" panose="020B0604020202020204" pitchFamily="34" charset="0"/>
              </a:defRPr>
            </a:lvl2pPr>
            <a:lvl3pPr marL="1166546" indent="-233309">
              <a:defRPr>
                <a:solidFill>
                  <a:schemeClr val="tx1"/>
                </a:solidFill>
                <a:latin typeface="Calibri" panose="020F0502020204030204" pitchFamily="34" charset="0"/>
                <a:cs typeface="Arial" panose="020B0604020202020204" pitchFamily="34" charset="0"/>
              </a:defRPr>
            </a:lvl3pPr>
            <a:lvl4pPr marL="1633164" indent="-233309">
              <a:defRPr>
                <a:solidFill>
                  <a:schemeClr val="tx1"/>
                </a:solidFill>
                <a:latin typeface="Calibri" panose="020F0502020204030204" pitchFamily="34" charset="0"/>
                <a:cs typeface="Arial" panose="020B0604020202020204" pitchFamily="34" charset="0"/>
              </a:defRPr>
            </a:lvl4pPr>
            <a:lvl5pPr marL="2099782" indent="-233309">
              <a:defRPr>
                <a:solidFill>
                  <a:schemeClr val="tx1"/>
                </a:solidFill>
                <a:latin typeface="Calibri" panose="020F050202020403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9C71D3A7-F10D-4087-BA79-AAF84631176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1628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Pediatric</a:t>
            </a:r>
            <a:r>
              <a:rPr lang="en-US" baseline="0" dirty="0" smtClean="0"/>
              <a:t> </a:t>
            </a:r>
            <a:r>
              <a:rPr lang="en-US" baseline="0" dirty="0"/>
              <a:t>residents (2</a:t>
            </a:r>
            <a:r>
              <a:rPr lang="en-US" baseline="30000" dirty="0"/>
              <a:t>nd</a:t>
            </a:r>
            <a:r>
              <a:rPr lang="en-US" baseline="0" dirty="0"/>
              <a:t> </a:t>
            </a:r>
            <a:r>
              <a:rPr lang="en-US" baseline="0" dirty="0" err="1"/>
              <a:t>yr</a:t>
            </a:r>
            <a:r>
              <a:rPr lang="en-US" baseline="0" dirty="0"/>
              <a:t>); Internal Medicine residents (1</a:t>
            </a:r>
            <a:r>
              <a:rPr lang="en-US" baseline="30000" dirty="0"/>
              <a:t>st</a:t>
            </a:r>
            <a:r>
              <a:rPr lang="en-US" baseline="0" dirty="0"/>
              <a:t> </a:t>
            </a:r>
            <a:r>
              <a:rPr lang="en-US" baseline="0" dirty="0" err="1"/>
              <a:t>yr</a:t>
            </a:r>
            <a:r>
              <a:rPr lang="en-US" baseline="0" dirty="0"/>
              <a:t>)</a:t>
            </a:r>
          </a:p>
          <a:p>
            <a:r>
              <a:rPr lang="en-US" baseline="0" dirty="0"/>
              <a:t>Soon to be 3 CBO’s (including Ft George and El </a:t>
            </a:r>
            <a:r>
              <a:rPr lang="en-US" baseline="0" dirty="0" err="1"/>
              <a:t>Nido</a:t>
            </a:r>
            <a:r>
              <a:rPr lang="en-US" baseline="0" dirty="0" smtClean="0"/>
              <a:t>)</a:t>
            </a:r>
          </a:p>
          <a:p>
            <a:endParaRPr lang="en-US" baseline="0" dirty="0" smtClean="0"/>
          </a:p>
          <a:p>
            <a:r>
              <a:rPr lang="en-US" sz="1200" kern="1200" dirty="0" smtClean="0">
                <a:solidFill>
                  <a:schemeClr val="tx1"/>
                </a:solidFill>
                <a:effectLst/>
                <a:latin typeface="+mn-lt"/>
                <a:ea typeface="+mn-ea"/>
                <a:cs typeface="+mn-cs"/>
              </a:rPr>
              <a:t>2018 Training numbers: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Medical Residents: 36 and hospital personnel – 47 TOTAL 83</a:t>
            </a:r>
          </a:p>
          <a:p>
            <a:r>
              <a:rPr lang="en-US" sz="1200" kern="1200" dirty="0" smtClean="0">
                <a:solidFill>
                  <a:schemeClr val="tx1"/>
                </a:solidFill>
                <a:effectLst/>
                <a:latin typeface="+mn-lt"/>
                <a:ea typeface="+mn-ea"/>
                <a:cs typeface="+mn-cs"/>
              </a:rPr>
              <a:t>CBO Staff: 54</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Faith Based workers: 121 – TOTAL 175</a:t>
            </a:r>
          </a:p>
          <a:p>
            <a:r>
              <a:rPr lang="en-US" sz="1200" kern="1200" dirty="0" smtClean="0">
                <a:solidFill>
                  <a:schemeClr val="tx1"/>
                </a:solidFill>
                <a:effectLst/>
                <a:latin typeface="+mn-lt"/>
                <a:ea typeface="+mn-ea"/>
                <a:cs typeface="+mn-cs"/>
              </a:rPr>
              <a:t>Child</a:t>
            </a:r>
            <a:r>
              <a:rPr lang="en-US" sz="1200" kern="1200" baseline="0" dirty="0" smtClean="0">
                <a:solidFill>
                  <a:schemeClr val="tx1"/>
                </a:solidFill>
                <a:effectLst/>
                <a:latin typeface="+mn-lt"/>
                <a:ea typeface="+mn-ea"/>
                <a:cs typeface="+mn-cs"/>
              </a:rPr>
              <a:t> welfare and homeless shelter </a:t>
            </a:r>
            <a:r>
              <a:rPr lang="en-US" sz="1200" kern="1200" dirty="0" smtClean="0">
                <a:solidFill>
                  <a:schemeClr val="tx1"/>
                </a:solidFill>
                <a:effectLst/>
                <a:latin typeface="+mn-lt"/>
                <a:ea typeface="+mn-ea"/>
                <a:cs typeface="+mn-cs"/>
              </a:rPr>
              <a:t> (ACS, Shelter): 68</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TOTAL 326</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2019 Training numbers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Medical Residents: 45 and Hospital personnel: 45 and Other: 98 (Cinema and Chat)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TOTAL </a:t>
            </a:r>
            <a:r>
              <a:rPr lang="en-US" sz="1200" b="1" kern="1200" dirty="0" smtClean="0">
                <a:solidFill>
                  <a:schemeClr val="tx1"/>
                </a:solidFill>
                <a:effectLst/>
                <a:latin typeface="+mn-lt"/>
                <a:ea typeface="+mn-ea"/>
                <a:cs typeface="+mn-cs"/>
              </a:rPr>
              <a:t>188</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CBO Staff: </a:t>
            </a:r>
            <a:r>
              <a:rPr lang="en-US" sz="1200" b="1" kern="1200" dirty="0" smtClean="0">
                <a:solidFill>
                  <a:schemeClr val="tx1"/>
                </a:solidFill>
                <a:effectLst/>
                <a:latin typeface="+mn-lt"/>
                <a:ea typeface="+mn-ea"/>
                <a:cs typeface="+mn-cs"/>
              </a:rPr>
              <a:t>71</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TOTAL </a:t>
            </a:r>
            <a:r>
              <a:rPr lang="en-US" sz="1200" b="1" kern="1200" dirty="0" smtClean="0">
                <a:solidFill>
                  <a:schemeClr val="tx1"/>
                </a:solidFill>
                <a:effectLst/>
                <a:latin typeface="+mn-lt"/>
                <a:ea typeface="+mn-ea"/>
                <a:cs typeface="+mn-cs"/>
              </a:rPr>
              <a:t>259</a:t>
            </a:r>
            <a:r>
              <a:rPr lang="en-US" sz="1200" kern="1200" dirty="0" smtClean="0">
                <a:solidFill>
                  <a:schemeClr val="tx1"/>
                </a:solidFill>
                <a:effectLst/>
                <a:latin typeface="+mn-lt"/>
                <a:ea typeface="+mn-ea"/>
                <a:cs typeface="+mn-cs"/>
              </a:rPr>
              <a:t> thus far</a:t>
            </a:r>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latin typeface="Ebrima" panose="02000000000000000000" pitchFamily="2" charset="0"/>
                <a:ea typeface="Ebrima" panose="02000000000000000000" pitchFamily="2" charset="0"/>
                <a:cs typeface="Ebrima" panose="02000000000000000000" pitchFamily="2" charset="0"/>
              </a:rPr>
              <a:t>Avg</a:t>
            </a:r>
            <a:r>
              <a:rPr lang="en-US" b="1" dirty="0" smtClean="0">
                <a:latin typeface="Ebrima" panose="02000000000000000000" pitchFamily="2" charset="0"/>
                <a:ea typeface="Ebrima" panose="02000000000000000000" pitchFamily="2" charset="0"/>
                <a:cs typeface="Ebrima" panose="02000000000000000000" pitchFamily="2" charset="0"/>
              </a:rPr>
              <a:t> # of Visits per Patient</a:t>
            </a:r>
            <a:r>
              <a:rPr lang="en-US" dirty="0" smtClean="0">
                <a:latin typeface="Ebrima" panose="02000000000000000000" pitchFamily="2" charset="0"/>
                <a:ea typeface="Ebrima" panose="02000000000000000000" pitchFamily="2" charset="0"/>
                <a:cs typeface="Ebrima" panose="02000000000000000000" pitchFamily="2" charset="0"/>
              </a:rPr>
              <a:t>: 14 visits (3.5 months)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A6C63-6422-4D21-8CF7-E47591CED8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6149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9371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Training</a:t>
            </a:r>
            <a:r>
              <a:rPr lang="en-US" b="1" baseline="0" dirty="0" smtClean="0"/>
              <a:t> – ACES, trauma-informed care and 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	Extending trauma-informed lens to on-site legal services</a:t>
            </a:r>
          </a:p>
          <a:p>
            <a:endParaRPr lang="en-US" b="1" baseline="0" dirty="0" smtClean="0"/>
          </a:p>
          <a:p>
            <a:endParaRPr lang="en-US" b="1" baseline="0" dirty="0" smtClean="0"/>
          </a:p>
          <a:p>
            <a:r>
              <a:rPr lang="en-US" b="1" baseline="0" dirty="0" smtClean="0"/>
              <a:t>Diversification – to meet the needs to the community, not all respond to traditional talk therapy, so have trained staff and begun to implement integrative therapies  - trauma sensitive yoga, mindfulness, creative arts – music and art therapy</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Infusing cultural humility into our everyday practices-</a:t>
            </a:r>
            <a:r>
              <a:rPr lang="en-US" b="1" baseline="0" dirty="0" smtClean="0"/>
              <a:t> </a:t>
            </a:r>
            <a:r>
              <a:rPr lang="en-US" b="1" dirty="0" smtClean="0"/>
              <a:t>staff trainings about diversity, inclusion, and equity</a:t>
            </a:r>
          </a:p>
          <a:p>
            <a:endParaRPr lang="en-US" b="1" baseline="0" dirty="0" smtClean="0"/>
          </a:p>
          <a:p>
            <a:r>
              <a:rPr lang="en-US" b="1" dirty="0" smtClean="0"/>
              <a:t>Staff </a:t>
            </a:r>
            <a:r>
              <a:rPr lang="en-US" b="1" dirty="0"/>
              <a:t>Wellness</a:t>
            </a:r>
          </a:p>
          <a:p>
            <a:pPr marL="457200" marR="0" lvl="1" indent="0" algn="l" defTabSz="457200" rtl="0" eaLnBrk="0" fontAlgn="base" latinLnBrk="0" hangingPunct="0">
              <a:lnSpc>
                <a:spcPct val="100000"/>
              </a:lnSpc>
              <a:spcBef>
                <a:spcPct val="30000"/>
              </a:spcBef>
              <a:spcAft>
                <a:spcPct val="0"/>
              </a:spcAft>
              <a:buClrTx/>
              <a:buSzTx/>
              <a:buFontTx/>
              <a:buChar char="-"/>
              <a:tabLst/>
              <a:defRPr/>
            </a:pPr>
            <a:r>
              <a:rPr lang="en-US" b="1" dirty="0"/>
              <a:t>Training in transcendental meditation, Aromatherapy training and supplies</a:t>
            </a:r>
          </a:p>
          <a:p>
            <a:pPr lvl="1">
              <a:buFontTx/>
              <a:buChar char="-"/>
            </a:pPr>
            <a:r>
              <a:rPr lang="en-US" b="1" dirty="0"/>
              <a:t>Staff outings</a:t>
            </a:r>
          </a:p>
          <a:p>
            <a:pPr lvl="1">
              <a:buFontTx/>
              <a:buChar char="-"/>
            </a:pPr>
            <a:r>
              <a:rPr lang="en-US" b="1" dirty="0"/>
              <a:t>Reflective supervision</a:t>
            </a:r>
            <a:r>
              <a:rPr lang="en-US" b="1" baseline="0" dirty="0"/>
              <a:t> and </a:t>
            </a:r>
            <a:r>
              <a:rPr lang="en-US" b="1" dirty="0"/>
              <a:t>Open door </a:t>
            </a:r>
            <a:r>
              <a:rPr lang="en-US" b="1" dirty="0" smtClean="0"/>
              <a:t>policy</a:t>
            </a:r>
          </a:p>
          <a:p>
            <a:pPr lvl="1">
              <a:buFontTx/>
              <a:buChar char="-"/>
            </a:pPr>
            <a:endParaRPr lang="en-US" b="1" dirty="0" smtClean="0"/>
          </a:p>
          <a:p>
            <a:pPr lvl="1">
              <a:buFontTx/>
              <a:buNone/>
            </a:pPr>
            <a:r>
              <a:rPr lang="en-US" sz="1200" b="1" kern="1200" dirty="0" smtClean="0">
                <a:solidFill>
                  <a:schemeClr val="tx1"/>
                </a:solidFill>
                <a:latin typeface="+mn-lt"/>
                <a:ea typeface="+mn-ea"/>
                <a:cs typeface="+mn-cs"/>
              </a:rPr>
              <a:t>Led off Trauma-informed care series in August for Child and Adolescent Psychiatry Department and will participate in upcoming workgroups to work towards expansion of TIC throughout other hospital departments</a:t>
            </a:r>
            <a:endParaRPr lang="en-US" sz="1200" b="1" kern="1200" dirty="0">
              <a:solidFill>
                <a:schemeClr val="tx1"/>
              </a:solidFill>
              <a:latin typeface="+mn-lt"/>
              <a:ea typeface="+mn-ea"/>
              <a:cs typeface="+mn-cs"/>
            </a:endParaRPr>
          </a:p>
          <a:p>
            <a:pPr lvl="1"/>
            <a:endParaRPr lang="en-US" b="1" dirty="0"/>
          </a:p>
          <a:p>
            <a:pPr lvl="1"/>
            <a:endParaRPr lang="en-US" b="1" dirty="0"/>
          </a:p>
          <a:p>
            <a:pPr marL="342991" lvl="2"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9FC24-2ECD-C24E-8A16-FD7DC06A8558}"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04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91" lvl="2" indent="0">
              <a:buNone/>
            </a:pPr>
            <a:r>
              <a:rPr lang="en-US" dirty="0"/>
              <a:t>HSS</a:t>
            </a:r>
            <a:r>
              <a:rPr lang="en-US" baseline="0" dirty="0"/>
              <a:t> </a:t>
            </a:r>
          </a:p>
          <a:p>
            <a:pPr marL="514441" lvl="2" indent="-171450">
              <a:buFontTx/>
              <a:buChar char="-"/>
            </a:pPr>
            <a:r>
              <a:rPr lang="en-US" dirty="0"/>
              <a:t>offers families positive parenting guidance</a:t>
            </a:r>
          </a:p>
          <a:p>
            <a:pPr marL="514441" lvl="2" indent="-171450">
              <a:buFontTx/>
              <a:buChar char="-"/>
            </a:pPr>
            <a:r>
              <a:rPr lang="en-US" dirty="0"/>
              <a:t>early learning strategies and resources, </a:t>
            </a:r>
          </a:p>
          <a:p>
            <a:pPr marL="514441" lvl="2" indent="-171450">
              <a:buFontTx/>
              <a:buChar char="-"/>
            </a:pPr>
            <a:r>
              <a:rPr lang="en-US" dirty="0"/>
              <a:t>screens for protective and risk factors including social determinants of health</a:t>
            </a:r>
          </a:p>
          <a:p>
            <a:pPr marL="514441" lvl="2" indent="-171450">
              <a:buFontTx/>
              <a:buChar char="-"/>
            </a:pPr>
            <a:r>
              <a:rPr lang="en-US" dirty="0"/>
              <a:t>supports families with referrals for mental health, domestic violence, food, and housing issues. </a:t>
            </a:r>
          </a:p>
          <a:p>
            <a:pPr marL="514441" lvl="2" indent="-171450">
              <a:buFontTx/>
              <a:buChar char="-"/>
            </a:pPr>
            <a:r>
              <a:rPr lang="en-US" dirty="0"/>
              <a:t>As a member of the pediatric care team, the HSS meets with families either before, during, or after well-child visits, and is available on an ongoing basis following the initial </a:t>
            </a:r>
            <a:r>
              <a:rPr lang="en-US" dirty="0" smtClean="0"/>
              <a:t>visit</a:t>
            </a:r>
          </a:p>
          <a:p>
            <a:pPr marL="514441" lvl="2" indent="-171450">
              <a:buFontTx/>
              <a:buChar char="-"/>
            </a:pPr>
            <a:endParaRPr lang="en-US" dirty="0" smtClean="0"/>
          </a:p>
          <a:p>
            <a:pPr marL="514441" lvl="2" indent="-171450">
              <a:buFontTx/>
              <a:buChar char="-"/>
            </a:pPr>
            <a:r>
              <a:rPr lang="en-US" dirty="0" smtClean="0"/>
              <a:t>integrated </a:t>
            </a:r>
            <a:r>
              <a:rPr lang="en-US" dirty="0"/>
              <a:t>approach enables medical providers with little time to provide comprehensive care to their patients and increases both patient and physician satisfaction. </a:t>
            </a:r>
          </a:p>
          <a:p>
            <a:pPr marL="514441" lvl="2" indent="-171450">
              <a:buFontTx/>
              <a:buChar char="-"/>
            </a:pPr>
            <a:r>
              <a:rPr lang="en-US" b="1" dirty="0"/>
              <a:t>Additionally, the goal is to provide family-centered care in which families are empowered to make appropriate and informed decisions about the care for their children due to access to the expertise and personalized care of the HSS.</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9FC24-2ECD-C24E-8A16-FD7DC06A8558}"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896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include that ACE</a:t>
            </a:r>
            <a:r>
              <a:rPr lang="en-US" baseline="0" dirty="0"/>
              <a:t> screenings are not done by HSS and that they are done on paper by someone else.  Also should note that they don’t get scanned into chart.  We will also want to say something about full integration- maybe participation in Medical Home Model, monthly meetings locally with clinic admin, ALSO will be very important to know what the size of the clinic is so let’s find out from Evelyn how many pediatric visits they have per year and how many under 5’s, Medicaid population?, # of providers and # of residents, etc.  As much info as you can get about Rangel the better.  This may be something people will be interested in </a:t>
            </a:r>
            <a:r>
              <a:rPr lang="en-US" baseline="0" dirty="0" smtClean="0"/>
              <a:t>know</a:t>
            </a:r>
          </a:p>
          <a:p>
            <a:endParaRPr lang="en-US" baseline="0" dirty="0" smtClean="0"/>
          </a:p>
          <a:p>
            <a:r>
              <a:rPr lang="en-US" baseline="0" dirty="0" smtClean="0"/>
              <a:t>We need to be transparent about how this is being done on paper and whether it's in the waiting area or in the exam room. You will also want to be able to speak to the workflow and understand from Irvin/Evelyn/Shaylee where there is room for </a:t>
            </a:r>
            <a:r>
              <a:rPr lang="en-US" baseline="0" dirty="0" err="1" smtClean="0"/>
              <a:t>improvementing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9FC24-2ECD-C24E-8A16-FD7DC06A8558}"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175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9FC24-2ECD-C24E-8A16-FD7DC06A8558}"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50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DE1E3-EC38-49A4-BE0A-501F569C98C4}"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49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DE1E3-EC38-49A4-BE0A-501F569C98C4}"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935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Ebrima" panose="02000000000000000000" pitchFamily="2" charset="0"/>
                <a:ea typeface="Ebrima" panose="02000000000000000000" pitchFamily="2" charset="0"/>
                <a:cs typeface="Ebrima" panose="02000000000000000000" pitchFamily="2" charset="0"/>
              </a:rPr>
              <a:t>Staffing</a:t>
            </a:r>
            <a:r>
              <a:rPr lang="en-US" sz="1200" baseline="0" dirty="0" smtClean="0">
                <a:latin typeface="Ebrima" panose="02000000000000000000" pitchFamily="2" charset="0"/>
                <a:ea typeface="Ebrima" panose="02000000000000000000" pitchFamily="2" charset="0"/>
                <a:cs typeface="Ebrima" panose="02000000000000000000" pitchFamily="2" charset="0"/>
              </a:rPr>
              <a:t> -</a:t>
            </a:r>
            <a:r>
              <a:rPr lang="en-US" sz="1200" dirty="0" smtClean="0">
                <a:latin typeface="Ebrima" panose="02000000000000000000" pitchFamily="2" charset="0"/>
                <a:ea typeface="Ebrima" panose="02000000000000000000" pitchFamily="2" charset="0"/>
                <a:cs typeface="Ebrima" panose="02000000000000000000" pitchFamily="2" charset="0"/>
              </a:rPr>
              <a:t> different disciplines (nurses, Mas, </a:t>
            </a:r>
            <a:r>
              <a:rPr lang="en-US" sz="1200" dirty="0" err="1" smtClean="0">
                <a:latin typeface="Ebrima" panose="02000000000000000000" pitchFamily="2" charset="0"/>
                <a:ea typeface="Ebrima" panose="02000000000000000000" pitchFamily="2" charset="0"/>
                <a:cs typeface="Ebrima" panose="02000000000000000000" pitchFamily="2" charset="0"/>
              </a:rPr>
              <a:t>mds</a:t>
            </a:r>
            <a:r>
              <a:rPr lang="en-US" sz="1200" dirty="0" smtClean="0">
                <a:latin typeface="Ebrima" panose="02000000000000000000" pitchFamily="2" charset="0"/>
                <a:ea typeface="Ebrima" panose="02000000000000000000" pitchFamily="2" charset="0"/>
                <a:cs typeface="Ebrima" panose="02000000000000000000" pitchFamily="2" charset="0"/>
              </a:rPr>
              <a:t>) all have their own leads and large projects require buy-in from everyone</a:t>
            </a:r>
          </a:p>
          <a:p>
            <a:endParaRPr lang="en-US" sz="1200" dirty="0" smtClean="0">
              <a:latin typeface="Ebrima" panose="02000000000000000000" pitchFamily="2" charset="0"/>
              <a:ea typeface="Ebrima" panose="02000000000000000000" pitchFamily="2" charset="0"/>
              <a:cs typeface="Ebrima" panose="02000000000000000000" pitchFamily="2" charset="0"/>
            </a:endParaRPr>
          </a:p>
          <a:p>
            <a:endParaRPr lang="en-US" sz="1200" dirty="0" smtClean="0">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Ebrima" panose="02000000000000000000" pitchFamily="2" charset="0"/>
                <a:ea typeface="Ebrima" panose="02000000000000000000" pitchFamily="2" charset="0"/>
                <a:cs typeface="Ebrima" panose="02000000000000000000" pitchFamily="2" charset="0"/>
              </a:rPr>
              <a:t>Lack of time - (related to training, changes in workflow, </a:t>
            </a:r>
            <a:r>
              <a:rPr lang="en-US" sz="1200" dirty="0" err="1" smtClean="0">
                <a:latin typeface="Ebrima" panose="02000000000000000000" pitchFamily="2" charset="0"/>
                <a:ea typeface="Ebrima" panose="02000000000000000000" pitchFamily="2" charset="0"/>
                <a:cs typeface="Ebrima" panose="02000000000000000000" pitchFamily="2" charset="0"/>
              </a:rPr>
              <a:t>etc</a:t>
            </a:r>
            <a:r>
              <a:rPr lang="en-US" sz="1200" dirty="0" smtClean="0">
                <a:latin typeface="Ebrima" panose="02000000000000000000" pitchFamily="2" charset="0"/>
                <a:ea typeface="Ebrima" panose="02000000000000000000" pitchFamily="2" charset="0"/>
                <a:cs typeface="Ebrima" panose="02000000000000000000" pitchFamily="2" charset="0"/>
              </a:rPr>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Ebrima" panose="02000000000000000000" pitchFamily="2" charset="0"/>
                <a:ea typeface="Ebrima" panose="02000000000000000000" pitchFamily="2" charset="0"/>
                <a:cs typeface="Ebrima" panose="02000000000000000000" pitchFamily="2" charset="0"/>
              </a:rPr>
              <a:t> - Status quo - (whether it’s workflow, culture, job roles </a:t>
            </a:r>
            <a:r>
              <a:rPr lang="en-US" sz="1200" dirty="0" err="1" smtClean="0">
                <a:latin typeface="Ebrima" panose="02000000000000000000" pitchFamily="2" charset="0"/>
                <a:ea typeface="Ebrima" panose="02000000000000000000" pitchFamily="2" charset="0"/>
                <a:cs typeface="Ebrima" panose="02000000000000000000" pitchFamily="2" charset="0"/>
              </a:rPr>
              <a:t>etc</a:t>
            </a:r>
            <a:r>
              <a:rPr lang="en-US" sz="1200" dirty="0" smtClean="0">
                <a:latin typeface="Ebrima" panose="02000000000000000000" pitchFamily="2" charset="0"/>
                <a:ea typeface="Ebrima" panose="02000000000000000000" pitchFamily="2" charset="0"/>
                <a:cs typeface="Ebrima" panose="02000000000000000000" pitchFamily="2" charset="0"/>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DE1E3-EC38-49A4-BE0A-501F569C98C4}"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488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DE1E3-EC38-49A4-BE0A-501F569C98C4}"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975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13E16B-E62B-432A-8B1C-05B602431958}" type="slidenum">
              <a:rPr lang="en-US" smtClean="0"/>
              <a:t>43</a:t>
            </a:fld>
            <a:endParaRPr lang="en-US"/>
          </a:p>
        </p:txBody>
      </p:sp>
    </p:spTree>
    <p:extLst>
      <p:ext uri="{BB962C8B-B14F-4D97-AF65-F5344CB8AC3E}">
        <p14:creationId xmlns:p14="http://schemas.microsoft.com/office/powerpoint/2010/main" val="1725898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Teresa</a:t>
            </a:r>
          </a:p>
        </p:txBody>
      </p:sp>
      <p:sp>
        <p:nvSpPr>
          <p:cNvPr id="4" name="Slide Number Placeholder 3"/>
          <p:cNvSpPr>
            <a:spLocks noGrp="1"/>
          </p:cNvSpPr>
          <p:nvPr>
            <p:ph type="sldNum" sz="quarter" idx="5"/>
          </p:nvPr>
        </p:nvSpPr>
        <p:spPr/>
        <p:txBody>
          <a:bodyPr/>
          <a:lstStyle/>
          <a:p>
            <a:fld id="{F7C62193-0691-45DF-B3CD-D8DA5F88BF58}" type="slidenum">
              <a:rPr lang="en-US" smtClean="0"/>
              <a:t>45</a:t>
            </a:fld>
            <a:endParaRPr lang="en-US"/>
          </a:p>
        </p:txBody>
      </p:sp>
    </p:spTree>
    <p:extLst>
      <p:ext uri="{BB962C8B-B14F-4D97-AF65-F5344CB8AC3E}">
        <p14:creationId xmlns:p14="http://schemas.microsoft.com/office/powerpoint/2010/main" val="301439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131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a:extLst>
              <a:ext uri="{FF2B5EF4-FFF2-40B4-BE49-F238E27FC236}">
                <a16:creationId xmlns:a16="http://schemas.microsoft.com/office/drawing/2014/main" id="{CD03EC8C-9EDE-46F0-8401-9BA465C9EA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Notes Placeholder 2">
            <a:extLst>
              <a:ext uri="{FF2B5EF4-FFF2-40B4-BE49-F238E27FC236}">
                <a16:creationId xmlns:a16="http://schemas.microsoft.com/office/drawing/2014/main" id="{AD93D6B2-833E-4890-9D41-0369D4E829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 in today’s training, we will discuss the Overview of trauma, what being wellness-oriented and trauma-informed looks like in our daily work and how as organizations we can become more wellness-oriented and trauma-informed.  </a:t>
            </a:r>
            <a:endParaRPr lang="en-US" altLang="en-US" dirty="0"/>
          </a:p>
        </p:txBody>
      </p:sp>
      <p:sp>
        <p:nvSpPr>
          <p:cNvPr id="271364" name="Slide Number Placeholder 3">
            <a:extLst>
              <a:ext uri="{FF2B5EF4-FFF2-40B4-BE49-F238E27FC236}">
                <a16:creationId xmlns:a16="http://schemas.microsoft.com/office/drawing/2014/main" id="{F846680B-10E2-4B20-BEF4-917E833483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52C45A2A-C350-4BBE-B12B-0CCBFD23EF8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80612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a:extLst>
              <a:ext uri="{FF2B5EF4-FFF2-40B4-BE49-F238E27FC236}">
                <a16:creationId xmlns:a16="http://schemas.microsoft.com/office/drawing/2014/main" id="{022501E4-348E-405D-A1ED-B1075C0898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79E5A140-9F52-4298-8707-FF0BEDAE7F9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charset="-128"/>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charset="-128"/>
              <a:cs typeface="Arial" panose="020B0604020202020204" pitchFamily="34" charset="0"/>
            </a:endParaRPr>
          </a:p>
        </p:txBody>
      </p:sp>
      <p:sp>
        <p:nvSpPr>
          <p:cNvPr id="461827" name="Rectangle 2">
            <a:extLst>
              <a:ext uri="{FF2B5EF4-FFF2-40B4-BE49-F238E27FC236}">
                <a16:creationId xmlns:a16="http://schemas.microsoft.com/office/drawing/2014/main" id="{65987311-9A15-46C1-9B19-BCFA6CCA45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8" name="Rectangle 3">
            <a:extLst>
              <a:ext uri="{FF2B5EF4-FFF2-40B4-BE49-F238E27FC236}">
                <a16:creationId xmlns:a16="http://schemas.microsoft.com/office/drawing/2014/main" id="{928783AF-ACA6-4699-B63D-FA39E89DED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Implementing trauma-informed approaches provides individuals, organizations and communities many benefits.  Those listed on the slide are just a few.  Can you think of any additional benefits???</a:t>
            </a:r>
          </a:p>
        </p:txBody>
      </p:sp>
    </p:spTree>
    <p:extLst>
      <p:ext uri="{BB962C8B-B14F-4D97-AF65-F5344CB8AC3E}">
        <p14:creationId xmlns:p14="http://schemas.microsoft.com/office/powerpoint/2010/main" val="4119951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5725CCD2-B83E-4E94-91D6-0EABEA690B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77">
              <a:spcBef>
                <a:spcPct val="30000"/>
              </a:spcBef>
              <a:defRPr sz="1200">
                <a:solidFill>
                  <a:schemeClr val="tx1"/>
                </a:solidFill>
                <a:latin typeface="Calibri" panose="020F0502020204030204" pitchFamily="34" charset="0"/>
              </a:defRPr>
            </a:lvl1pPr>
            <a:lvl2pPr marL="758255" indent="-291636" defTabSz="928377">
              <a:spcBef>
                <a:spcPct val="30000"/>
              </a:spcBef>
              <a:defRPr sz="1200">
                <a:solidFill>
                  <a:schemeClr val="tx1"/>
                </a:solidFill>
                <a:latin typeface="Calibri" panose="020F0502020204030204" pitchFamily="34" charset="0"/>
              </a:defRPr>
            </a:lvl2pPr>
            <a:lvl3pPr marL="1166546" indent="-233309" defTabSz="928377">
              <a:spcBef>
                <a:spcPct val="30000"/>
              </a:spcBef>
              <a:defRPr sz="1200">
                <a:solidFill>
                  <a:schemeClr val="tx1"/>
                </a:solidFill>
                <a:latin typeface="Calibri" panose="020F0502020204030204" pitchFamily="34" charset="0"/>
              </a:defRPr>
            </a:lvl3pPr>
            <a:lvl4pPr marL="1633164" indent="-233309" defTabSz="928377">
              <a:spcBef>
                <a:spcPct val="30000"/>
              </a:spcBef>
              <a:defRPr sz="1200">
                <a:solidFill>
                  <a:schemeClr val="tx1"/>
                </a:solidFill>
                <a:latin typeface="Calibri" panose="020F0502020204030204" pitchFamily="34" charset="0"/>
              </a:defRPr>
            </a:lvl4pPr>
            <a:lvl5pPr marL="2099782" indent="-233309" defTabSz="928377">
              <a:spcBef>
                <a:spcPct val="30000"/>
              </a:spcBef>
              <a:defRPr sz="1200">
                <a:solidFill>
                  <a:schemeClr val="tx1"/>
                </a:solidFill>
                <a:latin typeface="Calibri" panose="020F0502020204030204" pitchFamily="34" charset="0"/>
              </a:defRPr>
            </a:lvl5pPr>
            <a:lvl6pPr marL="2566401" indent="-233309" defTabSz="928377" eaLnBrk="0" fontAlgn="base" hangingPunct="0">
              <a:spcBef>
                <a:spcPct val="30000"/>
              </a:spcBef>
              <a:spcAft>
                <a:spcPct val="0"/>
              </a:spcAft>
              <a:defRPr sz="1200">
                <a:solidFill>
                  <a:schemeClr val="tx1"/>
                </a:solidFill>
                <a:latin typeface="Calibri" panose="020F0502020204030204" pitchFamily="34" charset="0"/>
              </a:defRPr>
            </a:lvl6pPr>
            <a:lvl7pPr marL="3033019" indent="-233309" defTabSz="928377" eaLnBrk="0" fontAlgn="base" hangingPunct="0">
              <a:spcBef>
                <a:spcPct val="30000"/>
              </a:spcBef>
              <a:spcAft>
                <a:spcPct val="0"/>
              </a:spcAft>
              <a:defRPr sz="1200">
                <a:solidFill>
                  <a:schemeClr val="tx1"/>
                </a:solidFill>
                <a:latin typeface="Calibri" panose="020F0502020204030204" pitchFamily="34" charset="0"/>
              </a:defRPr>
            </a:lvl7pPr>
            <a:lvl8pPr marL="3499637" indent="-233309" defTabSz="928377" eaLnBrk="0" fontAlgn="base" hangingPunct="0">
              <a:spcBef>
                <a:spcPct val="30000"/>
              </a:spcBef>
              <a:spcAft>
                <a:spcPct val="0"/>
              </a:spcAft>
              <a:defRPr sz="1200">
                <a:solidFill>
                  <a:schemeClr val="tx1"/>
                </a:solidFill>
                <a:latin typeface="Calibri" panose="020F0502020204030204" pitchFamily="34" charset="0"/>
              </a:defRPr>
            </a:lvl8pPr>
            <a:lvl9pPr marL="3966256" indent="-233309" defTabSz="928377"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28377" rtl="0" eaLnBrk="1" fontAlgn="base" latinLnBrk="0" hangingPunct="1">
              <a:lnSpc>
                <a:spcPct val="100000"/>
              </a:lnSpc>
              <a:spcBef>
                <a:spcPct val="0"/>
              </a:spcBef>
              <a:spcAft>
                <a:spcPct val="0"/>
              </a:spcAft>
              <a:buClrTx/>
              <a:buSzTx/>
              <a:buFontTx/>
              <a:buNone/>
              <a:tabLst/>
              <a:defRPr/>
            </a:pPr>
            <a:fld id="{1B26D61F-812E-459F-A5FE-C70968A049F4}"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Arial" panose="020B0604020202020204" pitchFamily="34" charset="0"/>
              </a:rPr>
              <a:pPr marL="0" marR="0" lvl="0" indent="0" algn="r" defTabSz="928377"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277507" name="Rectangle 2">
            <a:extLst>
              <a:ext uri="{FF2B5EF4-FFF2-40B4-BE49-F238E27FC236}">
                <a16:creationId xmlns:a16="http://schemas.microsoft.com/office/drawing/2014/main" id="{A121AA68-DD04-48B3-A266-C0451E884A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a:extLst>
              <a:ext uri="{FF2B5EF4-FFF2-40B4-BE49-F238E27FC236}">
                <a16:creationId xmlns:a16="http://schemas.microsoft.com/office/drawing/2014/main" id="{DB9CA70C-8CE8-476B-AC0E-BA7CFAB882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20538" indent="-620538">
              <a:spcBef>
                <a:spcPct val="0"/>
              </a:spcBef>
            </a:pPr>
            <a:r>
              <a:rPr lang="en-US" altLang="en-US" sz="2400"/>
              <a:t>According to the Substance Abuse and Mental Health Services Administration, trauma has three key components:  it is an EVENT or set of circumstances, that is EXPERIENCED directly or indirectly as overwhelming or life-changing, that has profound EFFECTS on said individual’s well-being, psychological development or has physiological, social and/or spiritual impact.  So what are some things that you can think of that may fit this definition? (allow the group to provide some examples and confirm or ask for clarity if you do not understand what they are talking about).</a:t>
            </a:r>
          </a:p>
          <a:p>
            <a:pPr marL="620538" indent="-620538">
              <a:spcBef>
                <a:spcPct val="0"/>
              </a:spcBef>
            </a:pPr>
            <a:endParaRPr lang="en-US" altLang="en-US" sz="2400"/>
          </a:p>
          <a:p>
            <a:pPr marL="620538" indent="-620538">
              <a:spcBef>
                <a:spcPct val="0"/>
              </a:spcBef>
            </a:pPr>
            <a:r>
              <a:rPr lang="en-US" altLang="en-US" sz="2400"/>
              <a:t>Events and circumstances may include the actual or extreme threat of physical or psychological harm or severe life-threatening neglect for a child that imperils healthy development.  These events and circumstances may occur as a single occurrence or repeatedly over time.  </a:t>
            </a:r>
          </a:p>
          <a:p>
            <a:pPr marL="620538" indent="-620538">
              <a:spcBef>
                <a:spcPct val="0"/>
              </a:spcBef>
            </a:pPr>
            <a:endParaRPr lang="en-US" altLang="en-US" sz="2400"/>
          </a:p>
          <a:p>
            <a:pPr marL="620538" indent="-620538">
              <a:spcBef>
                <a:spcPct val="0"/>
              </a:spcBef>
            </a:pPr>
            <a:r>
              <a:rPr lang="en-US" altLang="en-US" sz="2400"/>
              <a:t>The individuals experience of these events or circumstances helps to determine whether it is a traumatic event.  A particular event may be experienced as traumatic for one individual and not another.  How the individual labels, assigns meaning to, and is disrupted physically and psychologically  by an event will contribute to whether or not it is experienced as traumatic.  Traumatic events by their very nature set up a power differential where one entity has power over another.  They elicit a profound questions of why me?  The individuals experience of these events or circumstances is shaped in the context of this powerlessness and questioning.   Feelings of humiliation, guilt, shame, betrayal or silencing often shape the experience of the event.</a:t>
            </a:r>
          </a:p>
          <a:p>
            <a:pPr marL="620538" indent="-620538">
              <a:spcBef>
                <a:spcPct val="0"/>
              </a:spcBef>
            </a:pPr>
            <a:endParaRPr lang="en-US" altLang="en-US" sz="2400"/>
          </a:p>
          <a:p>
            <a:pPr marL="620538" indent="-620538">
              <a:spcBef>
                <a:spcPct val="0"/>
              </a:spcBef>
            </a:pPr>
            <a:r>
              <a:rPr lang="en-US" altLang="en-US" sz="2400"/>
              <a:t>The long-lasting adverse effects of the event are a critical component of trauma.  These adverse effects may occur immediately or may have a delayed onset.  The duration of the effects can be short to long term.  In some situations, the individual may not recognize the connection between the traumatic events and the effects.</a:t>
            </a:r>
          </a:p>
          <a:p>
            <a:pPr marL="620538" indent="-620538">
              <a:spcBef>
                <a:spcPct val="0"/>
              </a:spcBef>
            </a:pPr>
            <a:endParaRPr lang="en-US" altLang="en-US" sz="2400"/>
          </a:p>
          <a:p>
            <a:pPr marL="620538" indent="-620538">
              <a:spcBef>
                <a:spcPct val="0"/>
              </a:spcBef>
            </a:pPr>
            <a:endParaRPr lang="en-US" altLang="en-US" sz="2400"/>
          </a:p>
          <a:p>
            <a:pPr marL="1009387" lvl="1" indent="-542768">
              <a:spcBef>
                <a:spcPct val="0"/>
              </a:spcBef>
            </a:pPr>
            <a:endParaRPr lang="en-US" altLang="en-US"/>
          </a:p>
        </p:txBody>
      </p:sp>
    </p:spTree>
    <p:extLst>
      <p:ext uri="{BB962C8B-B14F-4D97-AF65-F5344CB8AC3E}">
        <p14:creationId xmlns:p14="http://schemas.microsoft.com/office/powerpoint/2010/main" val="387885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a:extLst>
              <a:ext uri="{FF2B5EF4-FFF2-40B4-BE49-F238E27FC236}">
                <a16:creationId xmlns:a16="http://schemas.microsoft.com/office/drawing/2014/main" id="{2F729CD9-F36B-4E15-9DB9-277436170C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a:extLst>
              <a:ext uri="{FF2B5EF4-FFF2-40B4-BE49-F238E27FC236}">
                <a16:creationId xmlns:a16="http://schemas.microsoft.com/office/drawing/2014/main" id="{60406D55-AD3F-4544-886D-8AECFF7A9B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buFontTx/>
              <a:buChar char="•"/>
            </a:pPr>
            <a:r>
              <a:rPr lang="en-US" altLang="en-US" sz="1400"/>
              <a:t>Child maltreatment </a:t>
            </a:r>
            <a:r>
              <a:rPr lang="en-US" altLang="en-US"/>
              <a:t>and complex trauma</a:t>
            </a:r>
          </a:p>
          <a:p>
            <a:pPr eaLnBrk="1" hangingPunct="1">
              <a:lnSpc>
                <a:spcPct val="150000"/>
              </a:lnSpc>
              <a:spcBef>
                <a:spcPct val="0"/>
              </a:spcBef>
              <a:buFontTx/>
              <a:buChar char="•"/>
            </a:pPr>
            <a:r>
              <a:rPr lang="en-US" altLang="en-US"/>
              <a:t>Medical traumas</a:t>
            </a:r>
          </a:p>
          <a:p>
            <a:pPr eaLnBrk="1" hangingPunct="1">
              <a:lnSpc>
                <a:spcPct val="150000"/>
              </a:lnSpc>
              <a:spcBef>
                <a:spcPct val="0"/>
              </a:spcBef>
              <a:buFontTx/>
              <a:buChar char="•"/>
            </a:pPr>
            <a:r>
              <a:rPr lang="en-US" altLang="en-US"/>
              <a:t>Serious </a:t>
            </a:r>
            <a:r>
              <a:rPr lang="en-US" altLang="en-US" sz="1400"/>
              <a:t>accident</a:t>
            </a:r>
            <a:r>
              <a:rPr lang="en-US" altLang="en-US"/>
              <a:t> or </a:t>
            </a:r>
            <a:r>
              <a:rPr lang="en-US" altLang="en-US" sz="1400"/>
              <a:t>illness</a:t>
            </a:r>
            <a:endParaRPr lang="en-US" altLang="en-US"/>
          </a:p>
          <a:p>
            <a:pPr eaLnBrk="1" hangingPunct="1">
              <a:lnSpc>
                <a:spcPct val="150000"/>
              </a:lnSpc>
              <a:spcBef>
                <a:spcPct val="0"/>
              </a:spcBef>
              <a:buFontTx/>
              <a:buChar char="•"/>
            </a:pPr>
            <a:r>
              <a:rPr lang="en-US" altLang="en-US"/>
              <a:t>Natural </a:t>
            </a:r>
            <a:r>
              <a:rPr lang="en-US" altLang="en-US" sz="1400"/>
              <a:t>disaster</a:t>
            </a:r>
            <a:r>
              <a:rPr lang="en-US" altLang="en-US"/>
              <a:t>, war, terrorism, political violence</a:t>
            </a:r>
          </a:p>
          <a:p>
            <a:pPr eaLnBrk="1" hangingPunct="1">
              <a:lnSpc>
                <a:spcPct val="150000"/>
              </a:lnSpc>
              <a:spcBef>
                <a:spcPct val="0"/>
              </a:spcBef>
              <a:buFontTx/>
              <a:buChar char="•"/>
            </a:pPr>
            <a:r>
              <a:rPr lang="en-US" altLang="en-US" sz="1400"/>
              <a:t>Victim/witness</a:t>
            </a:r>
            <a:r>
              <a:rPr lang="en-US" altLang="en-US"/>
              <a:t> to domestic, community and school violence</a:t>
            </a:r>
          </a:p>
          <a:p>
            <a:pPr eaLnBrk="1" hangingPunct="1">
              <a:lnSpc>
                <a:spcPct val="150000"/>
              </a:lnSpc>
              <a:spcBef>
                <a:spcPct val="0"/>
              </a:spcBef>
              <a:buFontTx/>
              <a:buChar char="•"/>
            </a:pPr>
            <a:r>
              <a:rPr lang="en-US" altLang="en-US"/>
              <a:t>Domestic Violence</a:t>
            </a:r>
          </a:p>
          <a:p>
            <a:pPr eaLnBrk="1" hangingPunct="1">
              <a:lnSpc>
                <a:spcPct val="150000"/>
              </a:lnSpc>
              <a:spcBef>
                <a:spcPct val="0"/>
              </a:spcBef>
              <a:buFontTx/>
              <a:buChar char="•"/>
            </a:pPr>
            <a:r>
              <a:rPr lang="en-US" altLang="en-US"/>
              <a:t>Traumatic </a:t>
            </a:r>
            <a:r>
              <a:rPr lang="en-US" altLang="en-US" sz="1400"/>
              <a:t>grief/separation</a:t>
            </a:r>
            <a:r>
              <a:rPr lang="en-US" altLang="en-US"/>
              <a:t>, significant loss</a:t>
            </a:r>
          </a:p>
          <a:p>
            <a:pPr eaLnBrk="1" hangingPunct="1">
              <a:lnSpc>
                <a:spcPct val="150000"/>
              </a:lnSpc>
              <a:spcBef>
                <a:spcPct val="0"/>
              </a:spcBef>
              <a:buFontTx/>
              <a:buChar char="•"/>
            </a:pPr>
            <a:r>
              <a:rPr lang="en-US" altLang="en-US" sz="1400"/>
              <a:t>Historical</a:t>
            </a:r>
            <a:r>
              <a:rPr lang="en-US" altLang="en-US"/>
              <a:t> and </a:t>
            </a:r>
            <a:r>
              <a:rPr lang="en-US" altLang="en-US" sz="1400"/>
              <a:t>generational</a:t>
            </a:r>
            <a:r>
              <a:rPr lang="en-US" altLang="en-US"/>
              <a:t> trauma</a:t>
            </a:r>
          </a:p>
          <a:p>
            <a:pPr eaLnBrk="1" hangingPunct="1">
              <a:lnSpc>
                <a:spcPct val="150000"/>
              </a:lnSpc>
              <a:spcBef>
                <a:spcPct val="0"/>
              </a:spcBef>
              <a:buFontTx/>
              <a:buChar char="•"/>
            </a:pPr>
            <a:endParaRPr lang="en-US" altLang="en-US"/>
          </a:p>
          <a:p>
            <a:pPr eaLnBrk="1" hangingPunct="1">
              <a:lnSpc>
                <a:spcPct val="150000"/>
              </a:lnSpc>
              <a:spcBef>
                <a:spcPct val="0"/>
              </a:spcBef>
              <a:buFontTx/>
              <a:buChar char="•"/>
            </a:pPr>
            <a:r>
              <a:rPr lang="en-US" altLang="en-US"/>
              <a:t>These are just a few of the categories of trauma.  However, trauma, much like crisis, is subjective.  If someone experiences something as traumatic, it is traumatic, whether you or anyone else views it the same way or not.</a:t>
            </a:r>
          </a:p>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EEAA0C43-A574-4679-A7EC-442D25249FE1}"/>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3237" rtl="0" eaLnBrk="1" fontAlgn="auto" latinLnBrk="0" hangingPunct="1">
              <a:lnSpc>
                <a:spcPct val="100000"/>
              </a:lnSpc>
              <a:spcBef>
                <a:spcPct val="0"/>
              </a:spcBef>
              <a:spcAft>
                <a:spcPts val="0"/>
              </a:spcAft>
              <a:buClrTx/>
              <a:buSzTx/>
              <a:buFontTx/>
              <a:buNone/>
              <a:tabLst/>
              <a:defRPr/>
            </a:pPr>
            <a:fld id="{DE52B8BA-C57E-4694-BB90-AF656F28764D}" type="slidenum">
              <a:rPr kumimoji="0" lang="en-US" altLang="en-US" sz="12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33237" rtl="0" eaLnBrk="1" fontAlgn="auto" latinLnBrk="0" hangingPunct="1">
                <a:lnSpc>
                  <a:spcPct val="100000"/>
                </a:lnSpc>
                <a:spcBef>
                  <a:spcPct val="0"/>
                </a:spcBef>
                <a:spcAft>
                  <a:spcPts val="0"/>
                </a:spcAft>
                <a:buClrTx/>
                <a:buSzTx/>
                <a:buFontTx/>
                <a:buNone/>
                <a:tabLst/>
                <a:defRPr/>
              </a:pPr>
              <a:t>9</a:t>
            </a:fld>
            <a:endParaRPr kumimoji="0" lang="en-US" altLang="en-US" sz="12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1474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a:extLst>
              <a:ext uri="{FF2B5EF4-FFF2-40B4-BE49-F238E27FC236}">
                <a16:creationId xmlns:a16="http://schemas.microsoft.com/office/drawing/2014/main" id="{60CAB641-4A70-4A3D-8ED0-7932DBC43B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a:extLst>
              <a:ext uri="{FF2B5EF4-FFF2-40B4-BE49-F238E27FC236}">
                <a16:creationId xmlns:a16="http://schemas.microsoft.com/office/drawing/2014/main" id="{0516340B-6ED7-40E9-B531-90862CB9E8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MS PGothic" panose="020B0600070205080204" pitchFamily="34" charset="-128"/>
              <a:cs typeface="Arial" panose="020B0604020202020204" pitchFamily="34" charset="0"/>
            </a:endParaRPr>
          </a:p>
        </p:txBody>
      </p:sp>
      <p:sp>
        <p:nvSpPr>
          <p:cNvPr id="372740" name="Slide Number Placeholder 3">
            <a:extLst>
              <a:ext uri="{FF2B5EF4-FFF2-40B4-BE49-F238E27FC236}">
                <a16:creationId xmlns:a16="http://schemas.microsoft.com/office/drawing/2014/main" id="{F2978CD1-257A-43D8-91B7-DEACAB44D8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55" indent="-291636">
              <a:defRPr>
                <a:solidFill>
                  <a:schemeClr val="tx1"/>
                </a:solidFill>
                <a:latin typeface="Calibri" panose="020F0502020204030204" pitchFamily="34" charset="0"/>
                <a:cs typeface="Arial" panose="020B0604020202020204" pitchFamily="34" charset="0"/>
              </a:defRPr>
            </a:lvl2pPr>
            <a:lvl3pPr marL="1166546" indent="-233309">
              <a:defRPr>
                <a:solidFill>
                  <a:schemeClr val="tx1"/>
                </a:solidFill>
                <a:latin typeface="Calibri" panose="020F0502020204030204" pitchFamily="34" charset="0"/>
                <a:cs typeface="Arial" panose="020B0604020202020204" pitchFamily="34" charset="0"/>
              </a:defRPr>
            </a:lvl3pPr>
            <a:lvl4pPr marL="1633164" indent="-233309">
              <a:defRPr>
                <a:solidFill>
                  <a:schemeClr val="tx1"/>
                </a:solidFill>
                <a:latin typeface="Calibri" panose="020F0502020204030204" pitchFamily="34" charset="0"/>
                <a:cs typeface="Arial" panose="020B0604020202020204" pitchFamily="34" charset="0"/>
              </a:defRPr>
            </a:lvl4pPr>
            <a:lvl5pPr marL="2099782" indent="-233309">
              <a:defRPr>
                <a:solidFill>
                  <a:schemeClr val="tx1"/>
                </a:solidFill>
                <a:latin typeface="Calibri" panose="020F0502020204030204" pitchFamily="34" charset="0"/>
                <a:cs typeface="Arial" panose="020B0604020202020204" pitchFamily="34" charset="0"/>
              </a:defRPr>
            </a:lvl5pPr>
            <a:lvl6pPr marL="2566401"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3019"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637"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6256" indent="-233309" defTabSz="4666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4DC897BC-FD45-4A19-8409-164D2CE76FC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66618"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2397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a:extLst>
              <a:ext uri="{FF2B5EF4-FFF2-40B4-BE49-F238E27FC236}">
                <a16:creationId xmlns:a16="http://schemas.microsoft.com/office/drawing/2014/main" id="{1BA16CD3-6AB5-4958-A7D1-6E6AB3B9628D}"/>
              </a:ext>
            </a:extLst>
          </p:cNvPr>
          <p:cNvSpPr>
            <a:spLocks noGrp="1" noRot="1" noChangeAspect="1" noTextEdit="1"/>
          </p:cNvSpPr>
          <p:nvPr>
            <p:ph type="sldImg"/>
          </p:nvPr>
        </p:nvSpPr>
        <p:spPr bwMode="auto">
          <a:xfrm>
            <a:off x="444500" y="715963"/>
            <a:ext cx="6342063" cy="3568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a:extLst>
              <a:ext uri="{FF2B5EF4-FFF2-40B4-BE49-F238E27FC236}">
                <a16:creationId xmlns:a16="http://schemas.microsoft.com/office/drawing/2014/main" id="{AA8109D1-D80B-463B-B8E3-FF0FCC8555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When a traumatic event happens, we innately either fight, flight or freeze.  Who here has ever been in a car accident?  When it first happened, what was your immediate response?  Did you freeze?  Want to fight whoever hit you? Or want to leave as quickly as possible?  All of the above reactions are normal.  When we get scared, our body natural wants to protect us and takes over.  It is one of our survival skills, much like breathing (which we do without thinking).</a:t>
            </a:r>
          </a:p>
          <a:p>
            <a:endParaRPr lang="en-US" altLang="en-US"/>
          </a:p>
          <a:p>
            <a:r>
              <a:rPr lang="en-US" altLang="en-US"/>
              <a:t>We activate it when we believe there's a chance we can outrun or outfight our attackers. The freeze response however, gets activated when's there's no hope.</a:t>
            </a:r>
          </a:p>
          <a:p>
            <a:r>
              <a:rPr lang="en-US" altLang="en-US"/>
              <a:t>In some respects, this response (whatever you call it) could be seen as an energy conservation device. It allowed our prehistoric ancestors to go through their day, using a modest amount of energy for mundane tasks while keeping a massive amount of energy, always on reserve, in case of emergency. If, while engaged in completing these mundane tasks, a predator were to jump out of the bushes, our ancestors would be able to – in a split second – dramatically increase their physical resources and instantly fight harder or run faster than they EVER had in their whole lives.</a:t>
            </a:r>
          </a:p>
          <a:p>
            <a:r>
              <a:rPr lang="en-US" altLang="en-US"/>
              <a:t>This response was very adaptive because it allowed our ancestors to change gears literally in the span of a single heartbeat. We can still do this today and call up this tremendous strength (the story about the woman who lifted a car off her son is NOT an urban legend) any time we need to and more importantly, turn it off when the danger passes.</a:t>
            </a:r>
          </a:p>
          <a:p>
            <a:r>
              <a:rPr lang="en-US" altLang="en-US"/>
              <a:t>I remember once when I was nine years old, I threw a water balloon at an older boy in the neighborhood. I hit him dead on and he didn't like it. He started chasing me and I was running for dear life. There was a four foot stone wall standing between me and the safety of my own backyard. I remember jumping clear over that wall even though it was about as tall as I was. That was the fight or flight response giving me the extra burst of energy I needed in an emergency.</a:t>
            </a:r>
          </a:p>
          <a:p>
            <a:r>
              <a:rPr lang="en-US" altLang="en-US"/>
              <a:t>The freeze response works differently. When we're overwhelmed by an attacker and we perceive that there is NO HOPE of surviving we tend to FREEZE. According to a story that was recently reported in the news media, a man who was visiting a national park out west actually survived a grizzly bear attack by playing dead. He sustained severe injuries during the attack but once he stopped struggling - the grizzly let him go. And it may have been what happens during the fight or flight or freeze response (which we'll discuss in minute) that allowed him to endure the pain and still manage to lie perfectly still.</a:t>
            </a:r>
          </a:p>
          <a:p>
            <a:r>
              <a:rPr lang="en-US" altLang="en-US"/>
              <a:t/>
            </a:r>
            <a:br>
              <a:rPr lang="en-US" altLang="en-US"/>
            </a:br>
            <a:r>
              <a:rPr lang="en-US" altLang="en-US" b="1"/>
              <a:t>The Autonomic Nervous System (ANS)</a:t>
            </a:r>
            <a:r>
              <a:rPr lang="en-US" altLang="en-US"/>
              <a:t/>
            </a:r>
            <a:br>
              <a:rPr lang="en-US" altLang="en-US"/>
            </a:br>
            <a:r>
              <a:rPr lang="en-US" altLang="en-US"/>
              <a:t>This graphic shows both the sympathetic branch which revs us up to fight or flee and the parasympathetic branch which calms us down to rest and digest. The parasympathetic branch also coordinates the freeze response.</a:t>
            </a:r>
          </a:p>
          <a:p>
            <a:r>
              <a:rPr lang="en-US" altLang="en-US"/>
              <a:t>In order to understand the fight or flight or freeze response you have to understand how the two branches of the autonomic nervous system (or ANS) work in harmony with each other to deal with the threats we face and then recover. Our ANS is a network of nerve fibers that extends throughout the body connecting the brain with various organs and muscle groups in order to coordinate the two branches of this response.</a:t>
            </a:r>
          </a:p>
          <a:p>
            <a:r>
              <a:rPr lang="en-US" altLang="en-US"/>
              <a:t>The sympathetic branch activates the fight or flight response. It tells the heart to beat faster, the muscles to tense, the eyes to dilate and the mucous membranes to dry up. All so you can fight harder, run faster, see better and breathe easier than you would without this response. And remember, this response kicks in for real threats and imagined ones in as little as 1/20th of a second: Less than the amount of time between two beats of the heart.</a:t>
            </a:r>
          </a:p>
          <a:p>
            <a:r>
              <a:rPr lang="en-US" altLang="en-US"/>
              <a:t>The parasympathetic branch activates the relaxation response. It tells the body, OK, you can relax now. The danger has passed. No need to be on alert anymore.</a:t>
            </a:r>
          </a:p>
          <a:p>
            <a:r>
              <a:rPr lang="en-US" altLang="en-US"/>
              <a:t>Whenever we yawn, or stretch or feel our muscles relaxing after a workout, this is the work of the parasympathetic branch. We may not know it, but when we turn the lights out at night, we are depending on the parasympathetic branch to allow us to sleep. Interestingly, the same neurotransmitters, hormones and pain killers that help the body relax are also dumped into the bloodstream in huge amounts when the freeze array of the response kicks in. (And it's the pain killers that allow us to lie still while being mortally wounded.)</a:t>
            </a:r>
          </a:p>
          <a:p>
            <a:r>
              <a:rPr lang="en-US" altLang="en-US"/>
              <a:t>According to psychiatrist, author and UCLA professor Daniel J. Siegel, M.D, "researchers call this the dorsal dive referring to the portion of the parasympathetic nervous system that has been activated. This response…is thought to have real benefits for an animal that is cornered by a predator. Collapse simulates death, so an attacker that eats only live prey may lose interest. Blood pressure drops precipitously in a freeze state which could also reduce blood loss from wounds. In any case, it makes the animal or person fall limply to the ground as they faint, which maintains precious blood flow to the head."</a:t>
            </a:r>
          </a:p>
          <a:p>
            <a:r>
              <a:rPr lang="en-US" altLang="en-US"/>
              <a:t>When author Dr. Peter Levine, gives lectures on surviving trauma, he shows a video of a lion chasing a baby gazelle. He is trying to show the audience exactly how the freeze response works. He explains that the video is short because the average time for a lion attack from start to finish is about 45 seconds. So he makes the additional (and very important) point that this is how long the victim's stress response (and our stress response) was designed to be activated for: Not hours or days, or even weeks on end like it does in us chronically stressed humans who don't know how to turn it off.</a:t>
            </a:r>
          </a:p>
          <a:p>
            <a:r>
              <a:rPr lang="en-US" altLang="en-US"/>
              <a:t>Of course the lion catches up to the gazelle (in less than 45 seconds) and you watch as it ruthlessly sinks its teeth into the baby animal's neck and throws it down on the ground several times, making sure it's completely lifeless. It's a game over moment if there ever was one. Then something miraculous happens. When the lion walks away, presumably to bring its cubs back to the kill, the gazelle literally comes back to life. It's as if it is waking from a deep freeze. You see it shiver all over and then it stands up and runs away, making a clean break.</a:t>
            </a:r>
          </a:p>
          <a:p>
            <a:r>
              <a:rPr lang="en-US" altLang="en-US"/>
              <a:t>For human beings, the freeze response can occur when we're terrified and feel like there is no chance for our survival or no chance for escape. It happens in car accidents, to rape victims and to people who are robbed at gunpoint. Sometimes they pass out, freeze or mentally remove themselves from their bodies, and don't feel the pain of the attack, and sometimes have no (explicit) memory of it afterwards.</a:t>
            </a:r>
          </a:p>
          <a:p>
            <a:r>
              <a:rPr lang="en-US" altLang="en-US"/>
              <a:t>That's why the fight or flight response is now called the fight, flight or freeze response. Because sometimes, when the odds are overwhelming we neither fight nor flee but simply freeze. And knowing this has special meaning in the treatment of trauma patients who, as survivors of a freeze event, experience flashbacks and other (implicit) memory fragments that can continue to haunt them for years afterwards. We'll talk about that aspect of the fight, flight or freeze response in a future article.</a:t>
            </a:r>
          </a:p>
          <a:p>
            <a:endParaRPr lang="en-US" altLang="en-US"/>
          </a:p>
        </p:txBody>
      </p:sp>
      <p:sp>
        <p:nvSpPr>
          <p:cNvPr id="4" name="Slide Number Placeholder 3">
            <a:extLst>
              <a:ext uri="{FF2B5EF4-FFF2-40B4-BE49-F238E27FC236}">
                <a16:creationId xmlns:a16="http://schemas.microsoft.com/office/drawing/2014/main" id="{C073F3B4-37DA-43BE-AB03-6670CD948840}"/>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Pct val="25000"/>
              <a:buFontTx/>
              <a:buNone/>
              <a:tabLst/>
              <a:defRPr/>
            </a:pPr>
            <a:fld id="{E7E65B14-4787-4EAD-85DA-70EFF033C669}"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33237" rtl="0" eaLnBrk="1" fontAlgn="auto" latinLnBrk="0" hangingPunct="1">
                <a:lnSpc>
                  <a:spcPct val="100000"/>
                </a:lnSpc>
                <a:spcBef>
                  <a:spcPts val="0"/>
                </a:spcBef>
                <a:spcAft>
                  <a:spcPts val="0"/>
                </a:spcAft>
                <a:buClrTx/>
                <a:buSzPct val="25000"/>
                <a:buFontTx/>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3897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C00BA3-FA03-41E1-A662-D5664699E7DD}"/>
              </a:ext>
            </a:extLst>
          </p:cNvPr>
          <p:cNvSpPr/>
          <p:nvPr userDrawn="1"/>
        </p:nvSpPr>
        <p:spPr>
          <a:xfrm>
            <a:off x="239949" y="777240"/>
            <a:ext cx="11704320" cy="4297679"/>
          </a:xfrm>
          <a:prstGeom prst="rect">
            <a:avLst/>
          </a:prstGeom>
          <a:solidFill>
            <a:srgbClr val="155FA8"/>
          </a:solidFill>
          <a:ln>
            <a:solidFill>
              <a:srgbClr val="0050A0"/>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9D5230-43E9-425B-B563-ADE5FD10B95C}"/>
              </a:ext>
            </a:extLst>
          </p:cNvPr>
          <p:cNvSpPr/>
          <p:nvPr userDrawn="1"/>
        </p:nvSpPr>
        <p:spPr>
          <a:xfrm>
            <a:off x="345037" y="886424"/>
            <a:ext cx="11521440" cy="4114800"/>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C5F38C-1502-415B-8F4F-3B13DF2D8A28}"/>
              </a:ext>
            </a:extLst>
          </p:cNvPr>
          <p:cNvSpPr>
            <a:spLocks noGrp="1"/>
          </p:cNvSpPr>
          <p:nvPr>
            <p:ph type="title"/>
          </p:nvPr>
        </p:nvSpPr>
        <p:spPr>
          <a:xfrm>
            <a:off x="609600" y="2181315"/>
            <a:ext cx="10972800" cy="1062882"/>
          </a:xfrm>
        </p:spPr>
        <p:txBody>
          <a:bodyPr/>
          <a:lstStyle>
            <a:lvl1pPr algn="ctr">
              <a:defRPr sz="44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B6ABAFF0-0270-4A02-9793-DCE5864B5068}"/>
              </a:ext>
            </a:extLst>
          </p:cNvPr>
          <p:cNvSpPr>
            <a:spLocks noGrp="1"/>
          </p:cNvSpPr>
          <p:nvPr>
            <p:ph type="body" sz="quarter" idx="10" hasCustomPrompt="1"/>
          </p:nvPr>
        </p:nvSpPr>
        <p:spPr>
          <a:xfrm>
            <a:off x="609600" y="3244197"/>
            <a:ext cx="10972799" cy="522288"/>
          </a:xfrm>
        </p:spPr>
        <p:txBody>
          <a:bodyPr/>
          <a:lstStyle>
            <a:lvl1pPr marL="0" indent="0" algn="ctr">
              <a:buNone/>
              <a:defRPr b="0">
                <a:solidFill>
                  <a:schemeClr val="bg1"/>
                </a:solidFill>
              </a:defRPr>
            </a:lvl1pPr>
          </a:lstStyle>
          <a:p>
            <a:pPr lvl="0"/>
            <a:r>
              <a:rPr lang="en-US"/>
              <a:t>Subheading</a:t>
            </a:r>
          </a:p>
        </p:txBody>
      </p:sp>
    </p:spTree>
    <p:extLst>
      <p:ext uri="{BB962C8B-B14F-4D97-AF65-F5344CB8AC3E}">
        <p14:creationId xmlns:p14="http://schemas.microsoft.com/office/powerpoint/2010/main" val="508904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2780328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3701" y="274638"/>
            <a:ext cx="8473017" cy="61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117600" y="2133600"/>
            <a:ext cx="508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2133600"/>
            <a:ext cx="508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41746E-0E94-4990-AE9C-74D1DE670D2F}"/>
              </a:ext>
            </a:extLst>
          </p:cNvPr>
          <p:cNvSpPr>
            <a:spLocks noGrp="1" noChangeArrowheads="1"/>
          </p:cNvSpPr>
          <p:nvPr>
            <p:ph type="dt" sz="half" idx="10"/>
          </p:nvPr>
        </p:nvSpPr>
        <p:spPr>
          <a:xfrm>
            <a:off x="203200" y="6400800"/>
            <a:ext cx="2540000" cy="457200"/>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Tree>
    <p:extLst>
      <p:ext uri="{BB962C8B-B14F-4D97-AF65-F5344CB8AC3E}">
        <p14:creationId xmlns:p14="http://schemas.microsoft.com/office/powerpoint/2010/main" val="759661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3702" y="274638"/>
            <a:ext cx="8473017" cy="61595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510A4F8A-9AA3-4FED-9135-F1E929441439}"/>
              </a:ext>
            </a:extLst>
          </p:cNvPr>
          <p:cNvSpPr>
            <a:spLocks noGrp="1" noChangeArrowheads="1"/>
          </p:cNvSpPr>
          <p:nvPr>
            <p:ph type="dt" sz="half" idx="10"/>
          </p:nvPr>
        </p:nvSpPr>
        <p:spPr>
          <a:xfrm>
            <a:off x="203200" y="6400800"/>
            <a:ext cx="2540000" cy="457200"/>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Tree>
    <p:extLst>
      <p:ext uri="{BB962C8B-B14F-4D97-AF65-F5344CB8AC3E}">
        <p14:creationId xmlns:p14="http://schemas.microsoft.com/office/powerpoint/2010/main" val="4288461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ed_2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5C0A5D-961D-4DC4-8E2C-036C143E8993}"/>
              </a:ext>
            </a:extLst>
          </p:cNvPr>
          <p:cNvSpPr/>
          <p:nvPr userDrawn="1"/>
        </p:nvSpPr>
        <p:spPr>
          <a:xfrm>
            <a:off x="181547" y="141402"/>
            <a:ext cx="12010453"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itle 1">
            <a:extLst>
              <a:ext uri="{FF2B5EF4-FFF2-40B4-BE49-F238E27FC236}">
                <a16:creationId xmlns:a16="http://schemas.microsoft.com/office/drawing/2014/main" id="{51636FED-851B-417D-99DA-F691799A789D}"/>
              </a:ext>
            </a:extLst>
          </p:cNvPr>
          <p:cNvSpPr>
            <a:spLocks noGrp="1"/>
          </p:cNvSpPr>
          <p:nvPr>
            <p:ph type="title"/>
          </p:nvPr>
        </p:nvSpPr>
        <p:spPr>
          <a:xfrm>
            <a:off x="329270" y="141403"/>
            <a:ext cx="10243948" cy="914400"/>
          </a:xfrm>
          <a:prstGeom prst="rect">
            <a:avLst/>
          </a:prstGeom>
        </p:spPr>
        <p:txBody>
          <a:bodyPr lIns="0" tIns="0" rIns="0" bIns="0" anchor="ctr" anchorCtr="0"/>
          <a:lstStyle>
            <a:lvl1pPr>
              <a:defRPr sz="2400">
                <a:solidFill>
                  <a:schemeClr val="bg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F7BF13-B223-46DF-92C6-D1DBC3A65BFB}"/>
              </a:ext>
            </a:extLst>
          </p:cNvPr>
          <p:cNvSpPr>
            <a:spLocks noGrp="1"/>
          </p:cNvSpPr>
          <p:nvPr>
            <p:ph type="ftr" sz="quarter" idx="14"/>
          </p:nvPr>
        </p:nvSpPr>
        <p:spPr/>
        <p:txBody>
          <a:bodyPr/>
          <a:lstStyle/>
          <a:p>
            <a:r>
              <a:rPr lang="en-US" dirty="0"/>
              <a:t>Modify with Insert &gt; Header &amp; Footer</a:t>
            </a:r>
          </a:p>
        </p:txBody>
      </p:sp>
      <p:sp>
        <p:nvSpPr>
          <p:cNvPr id="3" name="Slide Number Placeholder 2">
            <a:extLst>
              <a:ext uri="{FF2B5EF4-FFF2-40B4-BE49-F238E27FC236}">
                <a16:creationId xmlns:a16="http://schemas.microsoft.com/office/drawing/2014/main" id="{0824AACC-5517-42C2-AB70-65A5504B3E11}"/>
              </a:ext>
            </a:extLst>
          </p:cNvPr>
          <p:cNvSpPr>
            <a:spLocks noGrp="1"/>
          </p:cNvSpPr>
          <p:nvPr>
            <p:ph type="sldNum" sz="quarter" idx="15"/>
          </p:nvPr>
        </p:nvSpPr>
        <p:spPr/>
        <p:txBody>
          <a:bodyPr/>
          <a:lstStyle/>
          <a:p>
            <a:fld id="{D97432DB-D5F9-4719-ABFF-F75ADEAB889B}" type="slidenum">
              <a:rPr lang="en-US" smtClean="0"/>
              <a:pPr/>
              <a:t>‹#›</a:t>
            </a:fld>
            <a:endParaRPr lang="en-US" dirty="0"/>
          </a:p>
        </p:txBody>
      </p:sp>
      <p:sp>
        <p:nvSpPr>
          <p:cNvPr id="17" name="Content Placeholder 5">
            <a:extLst>
              <a:ext uri="{FF2B5EF4-FFF2-40B4-BE49-F238E27FC236}">
                <a16:creationId xmlns:a16="http://schemas.microsoft.com/office/drawing/2014/main" id="{F065433A-3A9D-4FB8-B4D3-B82A6A410294}"/>
              </a:ext>
            </a:extLst>
          </p:cNvPr>
          <p:cNvSpPr>
            <a:spLocks noGrp="1"/>
          </p:cNvSpPr>
          <p:nvPr>
            <p:ph sz="quarter" idx="12"/>
          </p:nvPr>
        </p:nvSpPr>
        <p:spPr>
          <a:xfrm>
            <a:off x="329271" y="1243583"/>
            <a:ext cx="5487829" cy="4700016"/>
          </a:xfrm>
          <a:prstGeom prst="rect">
            <a:avLst/>
          </a:prstGeom>
        </p:spPr>
        <p:txBody>
          <a:bodyPr lIns="0" tIns="0" rIns="0" bIns="0"/>
          <a:lstStyle>
            <a:lvl1pPr>
              <a:lnSpc>
                <a:spcPct val="100000"/>
              </a:lnSpc>
              <a:spcAft>
                <a:spcPts val="450"/>
              </a:spcAft>
              <a:defRPr sz="1600"/>
            </a:lvl1pPr>
            <a:lvl2pPr>
              <a:lnSpc>
                <a:spcPct val="100000"/>
              </a:lnSpc>
              <a:spcAft>
                <a:spcPts val="450"/>
              </a:spcAft>
              <a:defRPr sz="1600"/>
            </a:lvl2pPr>
            <a:lvl3pPr>
              <a:lnSpc>
                <a:spcPct val="100000"/>
              </a:lnSpc>
              <a:spcAft>
                <a:spcPts val="450"/>
              </a:spcAft>
              <a:defRPr sz="1600"/>
            </a:lvl3pPr>
            <a:lvl4pPr>
              <a:lnSpc>
                <a:spcPct val="100000"/>
              </a:lnSpc>
              <a:spcAft>
                <a:spcPts val="450"/>
              </a:spcAft>
              <a:defRPr sz="1600"/>
            </a:lvl4pPr>
            <a:lvl5pPr>
              <a:lnSpc>
                <a:spcPct val="100000"/>
              </a:lnSpc>
              <a:spcAft>
                <a:spcPts val="450"/>
              </a:spcAft>
              <a:defRPr sz="1600"/>
            </a:lvl5pPr>
            <a:lvl6pPr>
              <a:lnSpc>
                <a:spcPct val="100000"/>
              </a:lnSpc>
              <a:spcAft>
                <a:spcPts val="450"/>
              </a:spcAft>
              <a:defRPr sz="1600"/>
            </a:lvl6pPr>
            <a:lvl7pPr>
              <a:lnSpc>
                <a:spcPct val="100000"/>
              </a:lnSpc>
              <a:spcAft>
                <a:spcPts val="450"/>
              </a:spcAft>
              <a:defRPr sz="1600"/>
            </a:lvl7pPr>
            <a:lvl8pPr>
              <a:lnSpc>
                <a:spcPct val="100000"/>
              </a:lnSpc>
              <a:spcAft>
                <a:spcPts val="450"/>
              </a:spcAft>
              <a:defRPr sz="1600"/>
            </a:lvl8pPr>
            <a:lvl9pPr>
              <a:lnSpc>
                <a:spcPct val="100000"/>
              </a:lnSpc>
              <a:spcAft>
                <a:spcPts val="450"/>
              </a:spcAft>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a:extLst>
              <a:ext uri="{FF2B5EF4-FFF2-40B4-BE49-F238E27FC236}">
                <a16:creationId xmlns:a16="http://schemas.microsoft.com/office/drawing/2014/main" id="{D5EA5C15-F321-4732-BFCA-A3F512FF22FF}"/>
              </a:ext>
            </a:extLst>
          </p:cNvPr>
          <p:cNvSpPr>
            <a:spLocks noGrp="1"/>
          </p:cNvSpPr>
          <p:nvPr>
            <p:ph sz="quarter" idx="16"/>
          </p:nvPr>
        </p:nvSpPr>
        <p:spPr>
          <a:xfrm>
            <a:off x="6376416" y="1243584"/>
            <a:ext cx="5487829" cy="4700016"/>
          </a:xfrm>
          <a:prstGeom prst="rect">
            <a:avLst/>
          </a:prstGeom>
        </p:spPr>
        <p:txBody>
          <a:bodyPr lIns="0" tIns="0" rIns="0" bIns="0"/>
          <a:lstStyle>
            <a:lvl1pPr>
              <a:lnSpc>
                <a:spcPct val="100000"/>
              </a:lnSpc>
              <a:spcAft>
                <a:spcPts val="450"/>
              </a:spcAft>
              <a:defRPr sz="1600"/>
            </a:lvl1pPr>
            <a:lvl2pPr>
              <a:lnSpc>
                <a:spcPct val="100000"/>
              </a:lnSpc>
              <a:spcAft>
                <a:spcPts val="450"/>
              </a:spcAft>
              <a:defRPr sz="1600"/>
            </a:lvl2pPr>
            <a:lvl3pPr>
              <a:lnSpc>
                <a:spcPct val="100000"/>
              </a:lnSpc>
              <a:spcAft>
                <a:spcPts val="450"/>
              </a:spcAft>
              <a:defRPr sz="1600"/>
            </a:lvl3pPr>
            <a:lvl4pPr>
              <a:lnSpc>
                <a:spcPct val="100000"/>
              </a:lnSpc>
              <a:spcAft>
                <a:spcPts val="450"/>
              </a:spcAft>
              <a:defRPr sz="1600"/>
            </a:lvl4pPr>
            <a:lvl5pPr>
              <a:lnSpc>
                <a:spcPct val="100000"/>
              </a:lnSpc>
              <a:spcAft>
                <a:spcPts val="450"/>
              </a:spcAft>
              <a:defRPr sz="1600"/>
            </a:lvl5pPr>
            <a:lvl6pPr>
              <a:lnSpc>
                <a:spcPct val="100000"/>
              </a:lnSpc>
              <a:spcAft>
                <a:spcPts val="450"/>
              </a:spcAft>
              <a:defRPr sz="1600"/>
            </a:lvl6pPr>
            <a:lvl7pPr>
              <a:lnSpc>
                <a:spcPct val="100000"/>
              </a:lnSpc>
              <a:spcAft>
                <a:spcPts val="450"/>
              </a:spcAft>
              <a:defRPr sz="1600"/>
            </a:lvl7pPr>
            <a:lvl8pPr>
              <a:lnSpc>
                <a:spcPct val="100000"/>
              </a:lnSpc>
              <a:spcAft>
                <a:spcPts val="450"/>
              </a:spcAft>
              <a:defRPr sz="1600"/>
            </a:lvl8pPr>
            <a:lvl9pPr>
              <a:lnSpc>
                <a:spcPct val="100000"/>
              </a:lnSpc>
              <a:spcAft>
                <a:spcPts val="450"/>
              </a:spcAft>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3408764"/>
      </p:ext>
    </p:extLst>
  </p:cSld>
  <p:clrMapOvr>
    <a:masterClrMapping/>
  </p:clrMapOvr>
  <p:extLst>
    <p:ext uri="{DCECCB84-F9BA-43D5-87BE-67443E8EF086}">
      <p15:sldGuideLst xmlns:p15="http://schemas.microsoft.com/office/powerpoint/2012/main">
        <p15:guide id="1" pos="499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ed_1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5C0A5D-961D-4DC4-8E2C-036C143E8993}"/>
              </a:ext>
            </a:extLst>
          </p:cNvPr>
          <p:cNvSpPr/>
          <p:nvPr userDrawn="1"/>
        </p:nvSpPr>
        <p:spPr>
          <a:xfrm>
            <a:off x="181547" y="141403"/>
            <a:ext cx="12010453"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itle 1">
            <a:extLst>
              <a:ext uri="{FF2B5EF4-FFF2-40B4-BE49-F238E27FC236}">
                <a16:creationId xmlns:a16="http://schemas.microsoft.com/office/drawing/2014/main" id="{51636FED-851B-417D-99DA-F691799A789D}"/>
              </a:ext>
            </a:extLst>
          </p:cNvPr>
          <p:cNvSpPr>
            <a:spLocks noGrp="1"/>
          </p:cNvSpPr>
          <p:nvPr>
            <p:ph type="title"/>
          </p:nvPr>
        </p:nvSpPr>
        <p:spPr>
          <a:xfrm>
            <a:off x="329270" y="141403"/>
            <a:ext cx="10243948" cy="914400"/>
          </a:xfrm>
          <a:prstGeom prst="rect">
            <a:avLst/>
          </a:prstGeom>
        </p:spPr>
        <p:txBody>
          <a:bodyPr lIns="0" tIns="0" rIns="0" bIns="0" anchor="ctr" anchorCtr="0"/>
          <a:lstStyle>
            <a:lvl1pPr algn="ctr">
              <a:defRPr sz="24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sp>
        <p:nvSpPr>
          <p:cNvPr id="8" name="Content Placeholder 5">
            <a:extLst>
              <a:ext uri="{FF2B5EF4-FFF2-40B4-BE49-F238E27FC236}">
                <a16:creationId xmlns:a16="http://schemas.microsoft.com/office/drawing/2014/main" id="{C66A2469-3358-401F-B8D4-FD544ACE6F07}"/>
              </a:ext>
            </a:extLst>
          </p:cNvPr>
          <p:cNvSpPr>
            <a:spLocks noGrp="1"/>
          </p:cNvSpPr>
          <p:nvPr>
            <p:ph sz="quarter" idx="12"/>
          </p:nvPr>
        </p:nvSpPr>
        <p:spPr>
          <a:xfrm>
            <a:off x="329270" y="1243584"/>
            <a:ext cx="10241471" cy="4700016"/>
          </a:xfrm>
          <a:prstGeom prst="rect">
            <a:avLst/>
          </a:prstGeom>
        </p:spPr>
        <p:txBody>
          <a:bodyPr lIns="0" tIns="0" rIns="0" bIns="0"/>
          <a:lstStyle>
            <a:lvl1pPr>
              <a:lnSpc>
                <a:spcPct val="100000"/>
              </a:lnSpc>
              <a:spcAft>
                <a:spcPts val="450"/>
              </a:spcAft>
              <a:defRPr sz="1600"/>
            </a:lvl1pPr>
            <a:lvl2pPr>
              <a:lnSpc>
                <a:spcPct val="100000"/>
              </a:lnSpc>
              <a:spcAft>
                <a:spcPts val="450"/>
              </a:spcAft>
              <a:defRPr sz="1600"/>
            </a:lvl2pPr>
            <a:lvl3pPr>
              <a:lnSpc>
                <a:spcPct val="100000"/>
              </a:lnSpc>
              <a:spcAft>
                <a:spcPts val="450"/>
              </a:spcAft>
              <a:defRPr sz="1600"/>
            </a:lvl3pPr>
            <a:lvl4pPr>
              <a:lnSpc>
                <a:spcPct val="100000"/>
              </a:lnSpc>
              <a:spcAft>
                <a:spcPts val="450"/>
              </a:spcAft>
              <a:defRPr sz="1600"/>
            </a:lvl4pPr>
            <a:lvl5pPr>
              <a:lnSpc>
                <a:spcPct val="100000"/>
              </a:lnSpc>
              <a:spcAft>
                <a:spcPts val="450"/>
              </a:spcAft>
              <a:defRPr sz="1600"/>
            </a:lvl5pPr>
            <a:lvl6pPr>
              <a:lnSpc>
                <a:spcPct val="100000"/>
              </a:lnSpc>
              <a:spcAft>
                <a:spcPts val="450"/>
              </a:spcAft>
              <a:defRPr sz="1600"/>
            </a:lvl6pPr>
            <a:lvl7pPr>
              <a:lnSpc>
                <a:spcPct val="100000"/>
              </a:lnSpc>
              <a:spcAft>
                <a:spcPts val="450"/>
              </a:spcAft>
              <a:defRPr sz="1600"/>
            </a:lvl7pPr>
            <a:lvl8pPr>
              <a:lnSpc>
                <a:spcPct val="100000"/>
              </a:lnSpc>
              <a:spcAft>
                <a:spcPts val="450"/>
              </a:spcAft>
              <a:defRPr sz="1600"/>
            </a:lvl8pPr>
            <a:lvl9pPr>
              <a:lnSpc>
                <a:spcPct val="100000"/>
              </a:lnSpc>
              <a:spcAft>
                <a:spcPts val="450"/>
              </a:spcAft>
              <a:defRPr sz="1600"/>
            </a:lvl9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4" name="Footer Placeholder 3">
            <a:extLst>
              <a:ext uri="{FF2B5EF4-FFF2-40B4-BE49-F238E27FC236}">
                <a16:creationId xmlns:a16="http://schemas.microsoft.com/office/drawing/2014/main" id="{0EB7B008-CECF-478E-B8BC-29C7E51993A7}"/>
              </a:ext>
            </a:extLst>
          </p:cNvPr>
          <p:cNvSpPr>
            <a:spLocks noGrp="1"/>
          </p:cNvSpPr>
          <p:nvPr>
            <p:ph type="ftr" sz="quarter" idx="13"/>
          </p:nvPr>
        </p:nvSpPr>
        <p:spPr/>
        <p:txBody>
          <a:bodyPr/>
          <a:lstStyle/>
          <a:p>
            <a:r>
              <a:rPr lang="en-US" dirty="0"/>
              <a:t>Modify with Insert &gt; Header &amp; Footer</a:t>
            </a:r>
          </a:p>
        </p:txBody>
      </p:sp>
      <p:sp>
        <p:nvSpPr>
          <p:cNvPr id="6" name="Slide Number Placeholder 5">
            <a:extLst>
              <a:ext uri="{FF2B5EF4-FFF2-40B4-BE49-F238E27FC236}">
                <a16:creationId xmlns:a16="http://schemas.microsoft.com/office/drawing/2014/main" id="{AC64C2E6-135D-4075-86FB-175DB906DCFA}"/>
              </a:ext>
            </a:extLst>
          </p:cNvPr>
          <p:cNvSpPr>
            <a:spLocks noGrp="1"/>
          </p:cNvSpPr>
          <p:nvPr>
            <p:ph type="sldNum" sz="quarter" idx="14"/>
          </p:nvPr>
        </p:nvSpPr>
        <p:spPr/>
        <p:txBody>
          <a:bodyPr/>
          <a:lstStyle/>
          <a:p>
            <a:fld id="{D97432DB-D5F9-4719-ABFF-F75ADEAB889B}" type="slidenum">
              <a:rPr lang="en-US" smtClean="0"/>
              <a:pPr/>
              <a:t>‹#›</a:t>
            </a:fld>
            <a:endParaRPr lang="en-US" dirty="0"/>
          </a:p>
        </p:txBody>
      </p:sp>
    </p:spTree>
    <p:extLst>
      <p:ext uri="{BB962C8B-B14F-4D97-AF65-F5344CB8AC3E}">
        <p14:creationId xmlns:p14="http://schemas.microsoft.com/office/powerpoint/2010/main" val="646292223"/>
      </p:ext>
    </p:extLst>
  </p:cSld>
  <p:clrMapOvr>
    <a:masterClrMapping/>
  </p:clrMapOvr>
  <p:hf hdr="0"/>
  <p:extLst>
    <p:ext uri="{DCECCB84-F9BA-43D5-87BE-67443E8EF086}">
      <p15:sldGuideLst xmlns:p15="http://schemas.microsoft.com/office/powerpoint/2012/main">
        <p15:guide id="1" pos="499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4C84F7-E081-0248-9B57-2BC714B4510F}"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dirty="0"/>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rgbClr val="8080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68469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Tree>
    <p:extLst>
      <p:ext uri="{BB962C8B-B14F-4D97-AF65-F5344CB8AC3E}">
        <p14:creationId xmlns:p14="http://schemas.microsoft.com/office/powerpoint/2010/main" val="2280119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ird - 2 columns left">
  <p:cSld name="Third - 2 columns left">
    <p:spTree>
      <p:nvGrpSpPr>
        <p:cNvPr id="1" name="Shape 56"/>
        <p:cNvGrpSpPr/>
        <p:nvPr/>
      </p:nvGrpSpPr>
      <p:grpSpPr>
        <a:xfrm>
          <a:off x="0" y="0"/>
          <a:ext cx="0" cy="0"/>
          <a:chOff x="0" y="0"/>
          <a:chExt cx="0" cy="0"/>
        </a:xfrm>
      </p:grpSpPr>
      <p:sp>
        <p:nvSpPr>
          <p:cNvPr id="57" name="Google Shape;57;p8"/>
          <p:cNvSpPr/>
          <p:nvPr/>
        </p:nvSpPr>
        <p:spPr>
          <a:xfrm flipH="1">
            <a:off x="8133033" y="0"/>
            <a:ext cx="4058800" cy="6858000"/>
          </a:xfrm>
          <a:prstGeom prst="rect">
            <a:avLst/>
          </a:prstGeom>
          <a:solidFill>
            <a:schemeClr val="accent1">
              <a:alpha val="8615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8"/>
          <p:cNvSpPr/>
          <p:nvPr/>
        </p:nvSpPr>
        <p:spPr>
          <a:xfrm flipH="1">
            <a:off x="0" y="0"/>
            <a:ext cx="8133200" cy="6858000"/>
          </a:xfrm>
          <a:prstGeom prst="rect">
            <a:avLst/>
          </a:prstGeom>
          <a:solidFill>
            <a:srgbClr val="F4F7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4F7FC"/>
              </a:solidFill>
            </a:endParaRPr>
          </a:p>
        </p:txBody>
      </p:sp>
      <p:sp>
        <p:nvSpPr>
          <p:cNvPr id="59" name="Google Shape;59;p8"/>
          <p:cNvSpPr/>
          <p:nvPr/>
        </p:nvSpPr>
        <p:spPr>
          <a:xfrm>
            <a:off x="0" y="0"/>
            <a:ext cx="715600" cy="715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8"/>
          <p:cNvSpPr txBox="1">
            <a:spLocks noGrp="1"/>
          </p:cNvSpPr>
          <p:nvPr>
            <p:ph type="title"/>
          </p:nvPr>
        </p:nvSpPr>
        <p:spPr>
          <a:xfrm>
            <a:off x="579608" y="1061833"/>
            <a:ext cx="6958400" cy="892400"/>
          </a:xfrm>
          <a:prstGeom prst="rect">
            <a:avLst/>
          </a:prstGeom>
        </p:spPr>
        <p:txBody>
          <a:bodyPr spcFirstLastPara="1" wrap="square" lIns="91425" tIns="91425" rIns="91425" bIns="91425" anchor="b" anchorCtr="0"/>
          <a:lstStyle>
            <a:lvl1pPr lvl="0" rtl="0">
              <a:spcBef>
                <a:spcPts val="0"/>
              </a:spcBef>
              <a:spcAft>
                <a:spcPts val="0"/>
              </a:spcAft>
              <a:buSzPts val="1400"/>
              <a:buNone/>
              <a:defRPr b="1" i="0">
                <a:solidFill>
                  <a:srgbClr val="003087"/>
                </a:solidFill>
                <a:latin typeface="Arial 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61" name="Google Shape;61;p8"/>
          <p:cNvSpPr txBox="1">
            <a:spLocks noGrp="1"/>
          </p:cNvSpPr>
          <p:nvPr>
            <p:ph type="body" idx="1"/>
          </p:nvPr>
        </p:nvSpPr>
        <p:spPr>
          <a:xfrm>
            <a:off x="579108" y="2153167"/>
            <a:ext cx="3377200" cy="4211600"/>
          </a:xfrm>
          <a:prstGeom prst="rect">
            <a:avLst/>
          </a:prstGeom>
        </p:spPr>
        <p:txBody>
          <a:bodyPr spcFirstLastPara="1" wrap="square" lIns="91425" tIns="91425" rIns="91425" bIns="91425" anchor="t" anchorCtr="0"/>
          <a:lstStyle>
            <a:lvl1pPr marL="609585" lvl="0" indent="-423323" rtl="0">
              <a:spcBef>
                <a:spcPts val="800"/>
              </a:spcBef>
              <a:spcAft>
                <a:spcPts val="0"/>
              </a:spcAft>
              <a:buClr>
                <a:schemeClr val="accent2"/>
              </a:buClr>
              <a:buSzPts val="1400"/>
              <a:buFont typeface="Courier New" panose="02070309020205020404" pitchFamily="49" charset="0"/>
              <a:buChar char="o"/>
              <a:defRPr sz="1867" b="0" i="0">
                <a:solidFill>
                  <a:schemeClr val="tx1"/>
                </a:solidFill>
                <a:latin typeface="Arial Regular"/>
              </a:defRPr>
            </a:lvl1pPr>
            <a:lvl2pPr marL="1219170" lvl="1" indent="-423323" rtl="0">
              <a:spcBef>
                <a:spcPts val="0"/>
              </a:spcBef>
              <a:spcAft>
                <a:spcPts val="0"/>
              </a:spcAft>
              <a:buClr>
                <a:srgbClr val="FFFFFF"/>
              </a:buClr>
              <a:buSzPts val="1400"/>
              <a:buChar char="▪"/>
              <a:defRPr sz="1867">
                <a:solidFill>
                  <a:srgbClr val="FFFFFF"/>
                </a:solidFill>
              </a:defRPr>
            </a:lvl2pPr>
            <a:lvl3pPr marL="1828754" lvl="2" indent="-423323" rtl="0">
              <a:spcBef>
                <a:spcPts val="0"/>
              </a:spcBef>
              <a:spcAft>
                <a:spcPts val="0"/>
              </a:spcAft>
              <a:buClr>
                <a:srgbClr val="FFFFFF"/>
              </a:buClr>
              <a:buSzPts val="1400"/>
              <a:buChar char="▫"/>
              <a:defRPr sz="1867">
                <a:solidFill>
                  <a:srgbClr val="FFFFFF"/>
                </a:solidFill>
              </a:defRPr>
            </a:lvl3pPr>
            <a:lvl4pPr marL="2438339" lvl="3" indent="-423323" rtl="0">
              <a:spcBef>
                <a:spcPts val="0"/>
              </a:spcBef>
              <a:spcAft>
                <a:spcPts val="0"/>
              </a:spcAft>
              <a:buClr>
                <a:srgbClr val="FFFFFF"/>
              </a:buClr>
              <a:buSzPts val="1400"/>
              <a:buChar char="▪"/>
              <a:defRPr sz="1867">
                <a:solidFill>
                  <a:srgbClr val="FFFFFF"/>
                </a:solidFill>
              </a:defRPr>
            </a:lvl4pPr>
            <a:lvl5pPr marL="3047924" lvl="4" indent="-423323" rtl="0">
              <a:spcBef>
                <a:spcPts val="0"/>
              </a:spcBef>
              <a:spcAft>
                <a:spcPts val="0"/>
              </a:spcAft>
              <a:buClr>
                <a:srgbClr val="FFFFFF"/>
              </a:buClr>
              <a:buSzPts val="1400"/>
              <a:buChar char="▫"/>
              <a:defRPr sz="1867">
                <a:solidFill>
                  <a:srgbClr val="FFFFFF"/>
                </a:solidFill>
              </a:defRPr>
            </a:lvl5pPr>
            <a:lvl6pPr marL="3657509" lvl="5" indent="-423323" rtl="0">
              <a:spcBef>
                <a:spcPts val="0"/>
              </a:spcBef>
              <a:spcAft>
                <a:spcPts val="0"/>
              </a:spcAft>
              <a:buClr>
                <a:srgbClr val="FFFFFF"/>
              </a:buClr>
              <a:buSzPts val="1400"/>
              <a:buChar char="▪"/>
              <a:defRPr sz="1867">
                <a:solidFill>
                  <a:srgbClr val="FFFFFF"/>
                </a:solidFill>
              </a:defRPr>
            </a:lvl6pPr>
            <a:lvl7pPr marL="4267093" lvl="6" indent="-423323" rtl="0">
              <a:spcBef>
                <a:spcPts val="0"/>
              </a:spcBef>
              <a:spcAft>
                <a:spcPts val="0"/>
              </a:spcAft>
              <a:buClr>
                <a:srgbClr val="FFFFFF"/>
              </a:buClr>
              <a:buSzPts val="1400"/>
              <a:buChar char="▫"/>
              <a:defRPr sz="1867">
                <a:solidFill>
                  <a:srgbClr val="FFFFFF"/>
                </a:solidFill>
              </a:defRPr>
            </a:lvl7pPr>
            <a:lvl8pPr marL="4876678" lvl="7" indent="-423323" rtl="0">
              <a:spcBef>
                <a:spcPts val="0"/>
              </a:spcBef>
              <a:spcAft>
                <a:spcPts val="0"/>
              </a:spcAft>
              <a:buClr>
                <a:srgbClr val="FFFFFF"/>
              </a:buClr>
              <a:buSzPts val="1400"/>
              <a:buChar char="▪"/>
              <a:defRPr sz="1867">
                <a:solidFill>
                  <a:srgbClr val="FFFFFF"/>
                </a:solidFill>
              </a:defRPr>
            </a:lvl8pPr>
            <a:lvl9pPr marL="5486263" lvl="8" indent="-423323" rtl="0">
              <a:spcBef>
                <a:spcPts val="0"/>
              </a:spcBef>
              <a:spcAft>
                <a:spcPts val="0"/>
              </a:spcAft>
              <a:buClr>
                <a:srgbClr val="FFFFFF"/>
              </a:buClr>
              <a:buSzPts val="1400"/>
              <a:buChar char="▫"/>
              <a:defRPr sz="1867">
                <a:solidFill>
                  <a:srgbClr val="FFFFFF"/>
                </a:solidFill>
              </a:defRPr>
            </a:lvl9pPr>
          </a:lstStyle>
          <a:p>
            <a:endParaRPr dirty="0"/>
          </a:p>
        </p:txBody>
      </p:sp>
      <p:sp>
        <p:nvSpPr>
          <p:cNvPr id="62" name="Google Shape;62;p8"/>
          <p:cNvSpPr txBox="1">
            <a:spLocks noGrp="1"/>
          </p:cNvSpPr>
          <p:nvPr>
            <p:ph type="body" idx="2"/>
          </p:nvPr>
        </p:nvSpPr>
        <p:spPr>
          <a:xfrm>
            <a:off x="4160112" y="2153167"/>
            <a:ext cx="3377200" cy="4211600"/>
          </a:xfrm>
          <a:prstGeom prst="rect">
            <a:avLst/>
          </a:prstGeom>
        </p:spPr>
        <p:txBody>
          <a:bodyPr spcFirstLastPara="1" wrap="square" lIns="91425" tIns="91425" rIns="91425" bIns="91425" anchor="t" anchorCtr="0"/>
          <a:lstStyle>
            <a:lvl1pPr marL="609585" lvl="0" indent="-423323" rtl="0">
              <a:spcBef>
                <a:spcPts val="800"/>
              </a:spcBef>
              <a:spcAft>
                <a:spcPts val="0"/>
              </a:spcAft>
              <a:buClr>
                <a:schemeClr val="accent2"/>
              </a:buClr>
              <a:buSzPts val="1400"/>
              <a:buFont typeface="Courier New" panose="02070309020205020404" pitchFamily="49" charset="0"/>
              <a:buChar char="o"/>
              <a:defRPr sz="1867" b="0" i="0">
                <a:solidFill>
                  <a:schemeClr val="tx1"/>
                </a:solidFill>
                <a:latin typeface="Arial Regular"/>
              </a:defRPr>
            </a:lvl1pPr>
            <a:lvl2pPr marL="1219170" lvl="1" indent="-423323" rtl="0">
              <a:spcBef>
                <a:spcPts val="0"/>
              </a:spcBef>
              <a:spcAft>
                <a:spcPts val="0"/>
              </a:spcAft>
              <a:buClr>
                <a:srgbClr val="FFFFFF"/>
              </a:buClr>
              <a:buSzPts val="1400"/>
              <a:buChar char="▪"/>
              <a:defRPr sz="1867">
                <a:solidFill>
                  <a:srgbClr val="FFFFFF"/>
                </a:solidFill>
              </a:defRPr>
            </a:lvl2pPr>
            <a:lvl3pPr marL="1828754" lvl="2" indent="-423323" rtl="0">
              <a:spcBef>
                <a:spcPts val="0"/>
              </a:spcBef>
              <a:spcAft>
                <a:spcPts val="0"/>
              </a:spcAft>
              <a:buClr>
                <a:srgbClr val="FFFFFF"/>
              </a:buClr>
              <a:buSzPts val="1400"/>
              <a:buChar char="▫"/>
              <a:defRPr sz="1867">
                <a:solidFill>
                  <a:srgbClr val="FFFFFF"/>
                </a:solidFill>
              </a:defRPr>
            </a:lvl3pPr>
            <a:lvl4pPr marL="2438339" lvl="3" indent="-423323" rtl="0">
              <a:spcBef>
                <a:spcPts val="0"/>
              </a:spcBef>
              <a:spcAft>
                <a:spcPts val="0"/>
              </a:spcAft>
              <a:buClr>
                <a:srgbClr val="FFFFFF"/>
              </a:buClr>
              <a:buSzPts val="1400"/>
              <a:buChar char="▪"/>
              <a:defRPr sz="1867">
                <a:solidFill>
                  <a:srgbClr val="FFFFFF"/>
                </a:solidFill>
              </a:defRPr>
            </a:lvl4pPr>
            <a:lvl5pPr marL="3047924" lvl="4" indent="-423323" rtl="0">
              <a:spcBef>
                <a:spcPts val="0"/>
              </a:spcBef>
              <a:spcAft>
                <a:spcPts val="0"/>
              </a:spcAft>
              <a:buClr>
                <a:srgbClr val="FFFFFF"/>
              </a:buClr>
              <a:buSzPts val="1400"/>
              <a:buChar char="▫"/>
              <a:defRPr sz="1867">
                <a:solidFill>
                  <a:srgbClr val="FFFFFF"/>
                </a:solidFill>
              </a:defRPr>
            </a:lvl5pPr>
            <a:lvl6pPr marL="3657509" lvl="5" indent="-423323" rtl="0">
              <a:spcBef>
                <a:spcPts val="0"/>
              </a:spcBef>
              <a:spcAft>
                <a:spcPts val="0"/>
              </a:spcAft>
              <a:buClr>
                <a:srgbClr val="FFFFFF"/>
              </a:buClr>
              <a:buSzPts val="1400"/>
              <a:buChar char="▪"/>
              <a:defRPr sz="1867">
                <a:solidFill>
                  <a:srgbClr val="FFFFFF"/>
                </a:solidFill>
              </a:defRPr>
            </a:lvl6pPr>
            <a:lvl7pPr marL="4267093" lvl="6" indent="-423323" rtl="0">
              <a:spcBef>
                <a:spcPts val="0"/>
              </a:spcBef>
              <a:spcAft>
                <a:spcPts val="0"/>
              </a:spcAft>
              <a:buClr>
                <a:srgbClr val="FFFFFF"/>
              </a:buClr>
              <a:buSzPts val="1400"/>
              <a:buChar char="▫"/>
              <a:defRPr sz="1867">
                <a:solidFill>
                  <a:srgbClr val="FFFFFF"/>
                </a:solidFill>
              </a:defRPr>
            </a:lvl7pPr>
            <a:lvl8pPr marL="4876678" lvl="7" indent="-423323" rtl="0">
              <a:spcBef>
                <a:spcPts val="0"/>
              </a:spcBef>
              <a:spcAft>
                <a:spcPts val="0"/>
              </a:spcAft>
              <a:buClr>
                <a:srgbClr val="FFFFFF"/>
              </a:buClr>
              <a:buSzPts val="1400"/>
              <a:buChar char="▪"/>
              <a:defRPr sz="1867">
                <a:solidFill>
                  <a:srgbClr val="FFFFFF"/>
                </a:solidFill>
              </a:defRPr>
            </a:lvl8pPr>
            <a:lvl9pPr marL="5486263" lvl="8" indent="-423323" rtl="0">
              <a:spcBef>
                <a:spcPts val="0"/>
              </a:spcBef>
              <a:spcAft>
                <a:spcPts val="0"/>
              </a:spcAft>
              <a:buClr>
                <a:srgbClr val="FFFFFF"/>
              </a:buClr>
              <a:buSzPts val="1400"/>
              <a:buChar char="▫"/>
              <a:defRPr sz="1867">
                <a:solidFill>
                  <a:srgbClr val="FFFFFF"/>
                </a:solidFill>
              </a:defRPr>
            </a:lvl9pPr>
          </a:lstStyle>
          <a:p>
            <a:endParaRPr dirty="0"/>
          </a:p>
        </p:txBody>
      </p:sp>
      <p:sp>
        <p:nvSpPr>
          <p:cNvPr id="63" name="Google Shape;63;p8"/>
          <p:cNvSpPr txBox="1">
            <a:spLocks noGrp="1"/>
          </p:cNvSpPr>
          <p:nvPr>
            <p:ph type="sldNum" idx="12"/>
          </p:nvPr>
        </p:nvSpPr>
        <p:spPr>
          <a:xfrm>
            <a:off x="-8000" y="0"/>
            <a:ext cx="731600" cy="715600"/>
          </a:xfrm>
          <a:prstGeom prst="rect">
            <a:avLst/>
          </a:prstGeom>
        </p:spPr>
        <p:txBody>
          <a:bodyPr spcFirstLastPara="1" wrap="square" lIns="91425" tIns="91425" rIns="91425" bIns="91425" anchor="ctr" anchorCtr="0">
            <a:noAutofit/>
          </a:bodyPr>
          <a:lstStyle>
            <a:lvl1pPr lvl="0" algn="ctr" rtl="0">
              <a:buNone/>
              <a:defRPr b="0" i="0">
                <a:solidFill>
                  <a:schemeClr val="accent6"/>
                </a:solidFill>
              </a:defRPr>
            </a:lvl1pPr>
            <a:lvl2pPr lvl="1" algn="ctr" rtl="0">
              <a:buNone/>
              <a:defRPr>
                <a:solidFill>
                  <a:srgbClr val="294667"/>
                </a:solidFill>
              </a:defRPr>
            </a:lvl2pPr>
            <a:lvl3pPr lvl="2" algn="ctr" rtl="0">
              <a:buNone/>
              <a:defRPr>
                <a:solidFill>
                  <a:srgbClr val="294667"/>
                </a:solidFill>
              </a:defRPr>
            </a:lvl3pPr>
            <a:lvl4pPr lvl="3" algn="ctr" rtl="0">
              <a:buNone/>
              <a:defRPr>
                <a:solidFill>
                  <a:srgbClr val="294667"/>
                </a:solidFill>
              </a:defRPr>
            </a:lvl4pPr>
            <a:lvl5pPr lvl="4" algn="ctr" rtl="0">
              <a:buNone/>
              <a:defRPr>
                <a:solidFill>
                  <a:srgbClr val="294667"/>
                </a:solidFill>
              </a:defRPr>
            </a:lvl5pPr>
            <a:lvl6pPr lvl="5" algn="ctr" rtl="0">
              <a:buNone/>
              <a:defRPr>
                <a:solidFill>
                  <a:srgbClr val="294667"/>
                </a:solidFill>
              </a:defRPr>
            </a:lvl6pPr>
            <a:lvl7pPr lvl="6" algn="ctr" rtl="0">
              <a:buNone/>
              <a:defRPr>
                <a:solidFill>
                  <a:srgbClr val="294667"/>
                </a:solidFill>
              </a:defRPr>
            </a:lvl7pPr>
            <a:lvl8pPr lvl="7" algn="ctr" rtl="0">
              <a:buNone/>
              <a:defRPr>
                <a:solidFill>
                  <a:srgbClr val="294667"/>
                </a:solidFill>
              </a:defRPr>
            </a:lvl8pPr>
            <a:lvl9pPr lvl="8" algn="ctr" rtl="0">
              <a:buNone/>
              <a:defRPr>
                <a:solidFill>
                  <a:srgbClr val="294667"/>
                </a:solidFill>
              </a:defRPr>
            </a:lvl9pPr>
          </a:lstStyle>
          <a:p>
            <a:fld id="{00000000-1234-1234-1234-123412341234}" type="slidenum">
              <a:rPr lang="en" smtClean="0"/>
              <a:pPr/>
              <a:t>‹#›</a:t>
            </a:fld>
            <a:endParaRPr lang="en" dirty="0"/>
          </a:p>
        </p:txBody>
      </p:sp>
      <p:cxnSp>
        <p:nvCxnSpPr>
          <p:cNvPr id="64" name="Google Shape;64;p8"/>
          <p:cNvCxnSpPr/>
          <p:nvPr/>
        </p:nvCxnSpPr>
        <p:spPr>
          <a:xfrm>
            <a:off x="727057" y="2026633"/>
            <a:ext cx="6032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16270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alf - Text right" type="tx">
  <p:cSld name="Half - Text right">
    <p:spTree>
      <p:nvGrpSpPr>
        <p:cNvPr id="1" name="Shape 31"/>
        <p:cNvGrpSpPr/>
        <p:nvPr/>
      </p:nvGrpSpPr>
      <p:grpSpPr>
        <a:xfrm>
          <a:off x="0" y="0"/>
          <a:ext cx="0" cy="0"/>
          <a:chOff x="0" y="0"/>
          <a:chExt cx="0" cy="0"/>
        </a:xfrm>
      </p:grpSpPr>
      <p:sp>
        <p:nvSpPr>
          <p:cNvPr id="32" name="Google Shape;32;p5"/>
          <p:cNvSpPr/>
          <p:nvPr/>
        </p:nvSpPr>
        <p:spPr>
          <a:xfrm>
            <a:off x="0" y="0"/>
            <a:ext cx="6096000" cy="6858000"/>
          </a:xfrm>
          <a:prstGeom prst="rect">
            <a:avLst/>
          </a:prstGeom>
          <a:solidFill>
            <a:schemeClr val="accent2">
              <a:alpha val="858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5"/>
          <p:cNvSpPr/>
          <p:nvPr/>
        </p:nvSpPr>
        <p:spPr>
          <a:xfrm>
            <a:off x="6096000" y="0"/>
            <a:ext cx="6096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txBox="1">
            <a:spLocks noGrp="1"/>
          </p:cNvSpPr>
          <p:nvPr>
            <p:ph type="title"/>
          </p:nvPr>
        </p:nvSpPr>
        <p:spPr>
          <a:xfrm>
            <a:off x="6658967" y="924867"/>
            <a:ext cx="4923200" cy="1025200"/>
          </a:xfrm>
          <a:prstGeom prst="rect">
            <a:avLst/>
          </a:prstGeom>
        </p:spPr>
        <p:txBody>
          <a:bodyPr spcFirstLastPara="1" wrap="square" lIns="91425" tIns="91425" rIns="91425" bIns="91425" anchor="b" anchorCtr="0"/>
          <a:lstStyle>
            <a:lvl1pPr lvl="0">
              <a:spcBef>
                <a:spcPts val="0"/>
              </a:spcBef>
              <a:spcAft>
                <a:spcPts val="0"/>
              </a:spcAft>
              <a:buSzPts val="1400"/>
              <a:buNone/>
              <a:defRPr b="1" i="0">
                <a:solidFill>
                  <a:srgbClr val="003087"/>
                </a:solidFill>
                <a:latin typeface="Arial 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 name="Google Shape;35;p5"/>
          <p:cNvSpPr txBox="1">
            <a:spLocks noGrp="1"/>
          </p:cNvSpPr>
          <p:nvPr>
            <p:ph type="body" idx="1"/>
          </p:nvPr>
        </p:nvSpPr>
        <p:spPr>
          <a:xfrm>
            <a:off x="6658967" y="2113468"/>
            <a:ext cx="4923200" cy="4454400"/>
          </a:xfrm>
          <a:prstGeom prst="rect">
            <a:avLst/>
          </a:prstGeom>
        </p:spPr>
        <p:txBody>
          <a:bodyPr spcFirstLastPara="1" wrap="square" lIns="91425" tIns="91425" rIns="91425" bIns="91425" anchor="t" anchorCtr="0"/>
          <a:lstStyle>
            <a:lvl1pPr marL="609585" lvl="0" indent="-457189">
              <a:spcBef>
                <a:spcPts val="800"/>
              </a:spcBef>
              <a:spcAft>
                <a:spcPts val="0"/>
              </a:spcAft>
              <a:buClr>
                <a:schemeClr val="accent2"/>
              </a:buClr>
              <a:buSzPts val="1800"/>
              <a:buFont typeface="Courier New" panose="02070309020205020404" pitchFamily="49" charset="0"/>
              <a:buChar char="o"/>
              <a:defRPr b="0" i="0">
                <a:solidFill>
                  <a:schemeClr val="tx1"/>
                </a:solidFill>
                <a:latin typeface="Arial Regular"/>
              </a:defRPr>
            </a:lvl1pPr>
            <a:lvl2pPr marL="1219170" lvl="1" indent="-457189">
              <a:spcBef>
                <a:spcPts val="0"/>
              </a:spcBef>
              <a:spcAft>
                <a:spcPts val="0"/>
              </a:spcAft>
              <a:buClr>
                <a:srgbClr val="FFC200"/>
              </a:buClr>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dirty="0"/>
          </a:p>
        </p:txBody>
      </p:sp>
      <p:cxnSp>
        <p:nvCxnSpPr>
          <p:cNvPr id="36" name="Google Shape;36;p5"/>
          <p:cNvCxnSpPr/>
          <p:nvPr/>
        </p:nvCxnSpPr>
        <p:spPr>
          <a:xfrm>
            <a:off x="6803716" y="2026633"/>
            <a:ext cx="6032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7" name="Google Shape;37;p5"/>
          <p:cNvSpPr/>
          <p:nvPr/>
        </p:nvSpPr>
        <p:spPr>
          <a:xfrm>
            <a:off x="0" y="0"/>
            <a:ext cx="715600" cy="7156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txBox="1">
            <a:spLocks noGrp="1"/>
          </p:cNvSpPr>
          <p:nvPr>
            <p:ph type="sldNum" idx="12"/>
          </p:nvPr>
        </p:nvSpPr>
        <p:spPr>
          <a:xfrm>
            <a:off x="-8000" y="0"/>
            <a:ext cx="731600" cy="715600"/>
          </a:xfrm>
          <a:prstGeom prst="rect">
            <a:avLst/>
          </a:prstGeom>
          <a:ln>
            <a:noFill/>
          </a:ln>
        </p:spPr>
        <p:txBody>
          <a:bodyPr spcFirstLastPara="1" wrap="square" lIns="91425" tIns="91425" rIns="91425" bIns="91425" anchor="ctr" anchorCtr="0">
            <a:noAutofit/>
          </a:bodyPr>
          <a:lstStyle>
            <a:lvl1pPr lvl="0" algn="ctr">
              <a:buNone/>
              <a:defRPr b="0" i="0">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14025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48227"/>
            <a:ext cx="10972800" cy="484632"/>
          </a:xfrm>
        </p:spPr>
        <p:txBody>
          <a:bodyPr/>
          <a:lstStyle>
            <a:lvl1pPr>
              <a:defRPr sz="4000">
                <a:solidFill>
                  <a:srgbClr val="0251A1"/>
                </a:solidFill>
              </a:defRPr>
            </a:lvl1pPr>
          </a:lstStyle>
          <a:p>
            <a:r>
              <a:rPr lang="en-US"/>
              <a:t>Click to edit Master title style</a:t>
            </a:r>
          </a:p>
        </p:txBody>
      </p:sp>
      <p:sp>
        <p:nvSpPr>
          <p:cNvPr id="3" name="Content Placeholder 2"/>
          <p:cNvSpPr>
            <a:spLocks noGrp="1"/>
          </p:cNvSpPr>
          <p:nvPr>
            <p:ph idx="1"/>
          </p:nvPr>
        </p:nvSpPr>
        <p:spPr>
          <a:xfrm>
            <a:off x="609600" y="1333797"/>
            <a:ext cx="10972800" cy="4276726"/>
          </a:xfrm>
        </p:spPr>
        <p:txBody>
          <a:bodyPr/>
          <a:lstStyle>
            <a:lvl1pPr>
              <a:defRPr sz="2600"/>
            </a:lvl1pPr>
            <a:lvl2pPr>
              <a:defRPr sz="2400"/>
            </a:lvl2pPr>
            <a:lvl3pPr>
              <a:defRPr sz="2100"/>
            </a:lvl3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581129"/>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guide id="3"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F38C-1502-415B-8F4F-3B13DF2D8A28}"/>
              </a:ext>
            </a:extLst>
          </p:cNvPr>
          <p:cNvSpPr>
            <a:spLocks noGrp="1"/>
          </p:cNvSpPr>
          <p:nvPr>
            <p:ph type="title"/>
          </p:nvPr>
        </p:nvSpPr>
        <p:spPr>
          <a:xfrm>
            <a:off x="609600" y="3429000"/>
            <a:ext cx="10972800" cy="1062882"/>
          </a:xfrm>
        </p:spPr>
        <p:txBody>
          <a:bodyPr/>
          <a:lstStyle>
            <a:lvl1pPr>
              <a:defRPr sz="4000">
                <a:solidFill>
                  <a:srgbClr val="0251A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D0CA86C-ACD8-4CC6-ABE6-955D84CA5D9B}"/>
              </a:ext>
            </a:extLst>
          </p:cNvPr>
          <p:cNvSpPr>
            <a:spLocks noGrp="1"/>
          </p:cNvSpPr>
          <p:nvPr>
            <p:ph type="body" sz="quarter" idx="10" hasCustomPrompt="1"/>
          </p:nvPr>
        </p:nvSpPr>
        <p:spPr>
          <a:xfrm>
            <a:off x="609600" y="4492625"/>
            <a:ext cx="10972800" cy="685800"/>
          </a:xfrm>
        </p:spPr>
        <p:txBody>
          <a:bodyPr anchor="ctr"/>
          <a:lstStyle>
            <a:lvl2pPr marL="0" indent="0">
              <a:buNone/>
              <a:defRPr b="1">
                <a:solidFill>
                  <a:schemeClr val="bg1">
                    <a:lumMod val="50000"/>
                  </a:schemeClr>
                </a:solidFill>
              </a:defRPr>
            </a:lvl2pPr>
          </a:lstStyle>
          <a:p>
            <a:pPr lvl="1"/>
            <a:r>
              <a:rPr lang="en-US"/>
              <a:t>Subheading</a:t>
            </a:r>
          </a:p>
        </p:txBody>
      </p:sp>
    </p:spTree>
    <p:extLst>
      <p:ext uri="{BB962C8B-B14F-4D97-AF65-F5344CB8AC3E}">
        <p14:creationId xmlns:p14="http://schemas.microsoft.com/office/powerpoint/2010/main" val="2835083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C201-02E0-4545-B4B0-A502F112421D}"/>
              </a:ext>
            </a:extLst>
          </p:cNvPr>
          <p:cNvSpPr>
            <a:spLocks noGrp="1"/>
          </p:cNvSpPr>
          <p:nvPr>
            <p:ph type="title"/>
          </p:nvPr>
        </p:nvSpPr>
        <p:spPr>
          <a:xfrm>
            <a:off x="609600" y="642707"/>
            <a:ext cx="10972800" cy="484807"/>
          </a:xfrm>
        </p:spPr>
        <p:txBody>
          <a:bodyPr/>
          <a:lstStyle>
            <a:lvl1pPr>
              <a:defRPr sz="4000">
                <a:solidFill>
                  <a:srgbClr val="0251A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92748438-7012-403B-B864-F4B2327A521B}"/>
              </a:ext>
            </a:extLst>
          </p:cNvPr>
          <p:cNvSpPr>
            <a:spLocks noGrp="1"/>
          </p:cNvSpPr>
          <p:nvPr>
            <p:ph sz="quarter" idx="10"/>
          </p:nvPr>
        </p:nvSpPr>
        <p:spPr>
          <a:xfrm>
            <a:off x="609598" y="1335395"/>
            <a:ext cx="5394960" cy="4279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F96C80C7-A700-4A4A-B2FF-40EB5FD71110}"/>
              </a:ext>
            </a:extLst>
          </p:cNvPr>
          <p:cNvSpPr>
            <a:spLocks noGrp="1"/>
          </p:cNvSpPr>
          <p:nvPr>
            <p:ph sz="quarter" idx="11"/>
          </p:nvPr>
        </p:nvSpPr>
        <p:spPr>
          <a:xfrm>
            <a:off x="6244128" y="1335395"/>
            <a:ext cx="5338273" cy="4279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4134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C201-02E0-4545-B4B0-A502F112421D}"/>
              </a:ext>
            </a:extLst>
          </p:cNvPr>
          <p:cNvSpPr>
            <a:spLocks noGrp="1"/>
          </p:cNvSpPr>
          <p:nvPr>
            <p:ph type="title"/>
          </p:nvPr>
        </p:nvSpPr>
        <p:spPr>
          <a:xfrm>
            <a:off x="609600" y="642707"/>
            <a:ext cx="10972800" cy="484807"/>
          </a:xfrm>
        </p:spPr>
        <p:txBody>
          <a:bodyPr/>
          <a:lstStyle>
            <a:lvl1pPr>
              <a:defRPr sz="4000">
                <a:solidFill>
                  <a:srgbClr val="0251A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92748438-7012-403B-B864-F4B2327A521B}"/>
              </a:ext>
            </a:extLst>
          </p:cNvPr>
          <p:cNvSpPr>
            <a:spLocks noGrp="1"/>
          </p:cNvSpPr>
          <p:nvPr>
            <p:ph sz="quarter" idx="10"/>
          </p:nvPr>
        </p:nvSpPr>
        <p:spPr>
          <a:xfrm>
            <a:off x="609599" y="1892108"/>
            <a:ext cx="5338273" cy="3749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F96C80C7-A700-4A4A-B2FF-40EB5FD71110}"/>
              </a:ext>
            </a:extLst>
          </p:cNvPr>
          <p:cNvSpPr>
            <a:spLocks noGrp="1"/>
          </p:cNvSpPr>
          <p:nvPr>
            <p:ph sz="quarter" idx="11"/>
          </p:nvPr>
        </p:nvSpPr>
        <p:spPr>
          <a:xfrm>
            <a:off x="6244128" y="1876631"/>
            <a:ext cx="5338273" cy="3749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4EAB0647-9A8A-4A8E-946E-748DDBD4D311}"/>
              </a:ext>
            </a:extLst>
          </p:cNvPr>
          <p:cNvSpPr>
            <a:spLocks noGrp="1"/>
          </p:cNvSpPr>
          <p:nvPr>
            <p:ph type="body" sz="quarter" idx="14"/>
          </p:nvPr>
        </p:nvSpPr>
        <p:spPr>
          <a:xfrm>
            <a:off x="609599" y="1274541"/>
            <a:ext cx="5338763" cy="484188"/>
          </a:xfrm>
        </p:spPr>
        <p:txBody>
          <a:bodyPr anchor="ctr"/>
          <a:lstStyle>
            <a:lvl2pPr marL="457200" indent="0">
              <a:buNone/>
              <a:defRPr/>
            </a:lvl2pPr>
            <a:lvl4pPr marL="0" indent="0">
              <a:buNone/>
              <a:defRPr b="1">
                <a:solidFill>
                  <a:schemeClr val="bg1">
                    <a:lumMod val="50000"/>
                  </a:schemeClr>
                </a:solidFill>
              </a:defRPr>
            </a:lvl4pPr>
          </a:lstStyle>
          <a:p>
            <a:pPr lvl="3"/>
            <a:endParaRPr lang="en-US"/>
          </a:p>
        </p:txBody>
      </p:sp>
      <p:sp>
        <p:nvSpPr>
          <p:cNvPr id="16" name="Text Placeholder 14">
            <a:extLst>
              <a:ext uri="{FF2B5EF4-FFF2-40B4-BE49-F238E27FC236}">
                <a16:creationId xmlns:a16="http://schemas.microsoft.com/office/drawing/2014/main" id="{3F486C85-1EFD-487D-AFD7-A30E658BD2E1}"/>
              </a:ext>
            </a:extLst>
          </p:cNvPr>
          <p:cNvSpPr>
            <a:spLocks noGrp="1"/>
          </p:cNvSpPr>
          <p:nvPr>
            <p:ph type="body" sz="quarter" idx="15"/>
          </p:nvPr>
        </p:nvSpPr>
        <p:spPr>
          <a:xfrm>
            <a:off x="6243637" y="1274541"/>
            <a:ext cx="5338763" cy="484188"/>
          </a:xfrm>
        </p:spPr>
        <p:txBody>
          <a:bodyPr anchor="ctr"/>
          <a:lstStyle>
            <a:lvl2pPr marL="457200" indent="0">
              <a:buNone/>
              <a:defRPr/>
            </a:lvl2pPr>
            <a:lvl4pPr marL="0" indent="0">
              <a:buNone/>
              <a:defRPr b="1">
                <a:solidFill>
                  <a:schemeClr val="bg1">
                    <a:lumMod val="50000"/>
                  </a:schemeClr>
                </a:solidFill>
              </a:defRPr>
            </a:lvl4pPr>
          </a:lstStyle>
          <a:p>
            <a:pPr lvl="3"/>
            <a:endParaRPr lang="en-US"/>
          </a:p>
        </p:txBody>
      </p:sp>
    </p:spTree>
    <p:extLst>
      <p:ext uri="{BB962C8B-B14F-4D97-AF65-F5344CB8AC3E}">
        <p14:creationId xmlns:p14="http://schemas.microsoft.com/office/powerpoint/2010/main" val="314142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40A8-D865-4CE4-BBAC-BB57B956465A}"/>
              </a:ext>
            </a:extLst>
          </p:cNvPr>
          <p:cNvSpPr>
            <a:spLocks noGrp="1"/>
          </p:cNvSpPr>
          <p:nvPr>
            <p:ph type="title"/>
          </p:nvPr>
        </p:nvSpPr>
        <p:spPr>
          <a:xfrm>
            <a:off x="609600" y="642707"/>
            <a:ext cx="10972800" cy="484807"/>
          </a:xfrm>
        </p:spPr>
        <p:txBody>
          <a:bodyPr/>
          <a:lstStyle>
            <a:lvl1pPr>
              <a:defRPr sz="4000">
                <a:solidFill>
                  <a:srgbClr val="0251A1"/>
                </a:solidFill>
              </a:defRPr>
            </a:lvl1pPr>
          </a:lstStyle>
          <a:p>
            <a:r>
              <a:rPr lang="en-US"/>
              <a:t>Click to edit Master title style</a:t>
            </a:r>
          </a:p>
        </p:txBody>
      </p:sp>
    </p:spTree>
    <p:extLst>
      <p:ext uri="{BB962C8B-B14F-4D97-AF65-F5344CB8AC3E}">
        <p14:creationId xmlns:p14="http://schemas.microsoft.com/office/powerpoint/2010/main" val="3197871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7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09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NatCon Blank">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64217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560819"/>
            <a:ext cx="10972800" cy="48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609600" y="1191400"/>
            <a:ext cx="10972800" cy="428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2">
            <a:extLst>
              <a:ext uri="{FF2B5EF4-FFF2-40B4-BE49-F238E27FC236}">
                <a16:creationId xmlns:a16="http://schemas.microsoft.com/office/drawing/2014/main" id="{58D785DC-8D6F-274A-A99D-D16AD4035517}"/>
              </a:ext>
            </a:extLst>
          </p:cNvPr>
          <p:cNvSpPr/>
          <p:nvPr userDrawn="1"/>
        </p:nvSpPr>
        <p:spPr>
          <a:xfrm>
            <a:off x="-1" y="6178377"/>
            <a:ext cx="6833287" cy="679624"/>
          </a:xfrm>
          <a:prstGeom prst="rect">
            <a:avLst/>
          </a:prstGeom>
          <a:gradFill flip="none" rotWithShape="1">
            <a:gsLst>
              <a:gs pos="0">
                <a:srgbClr val="0050A0"/>
              </a:gs>
              <a:gs pos="100000">
                <a:schemeClr val="bg1"/>
              </a:gs>
            </a:gsLst>
            <a:lin ang="0" scaled="0"/>
            <a:tileRect/>
          </a:gra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77212A-3E8E-244F-8359-427C10C28C38}"/>
              </a:ext>
            </a:extLst>
          </p:cNvPr>
          <p:cNvSpPr/>
          <p:nvPr userDrawn="1"/>
        </p:nvSpPr>
        <p:spPr>
          <a:xfrm rot="10800000">
            <a:off x="5358711" y="6178377"/>
            <a:ext cx="6833287" cy="679622"/>
          </a:xfrm>
          <a:prstGeom prst="rect">
            <a:avLst/>
          </a:prstGeom>
          <a:gradFill flip="none" rotWithShape="1">
            <a:gsLst>
              <a:gs pos="0">
                <a:srgbClr val="0050A0"/>
              </a:gs>
              <a:gs pos="100000">
                <a:schemeClr val="bg1"/>
              </a:gs>
            </a:gsLst>
            <a:lin ang="0" scaled="0"/>
            <a:tileRect/>
          </a:gra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F97A174-361C-5B4A-89B7-A8BAC423D63F}"/>
              </a:ext>
            </a:extLst>
          </p:cNvPr>
          <p:cNvPicPr>
            <a:picLocks noChangeAspect="1"/>
          </p:cNvPicPr>
          <p:nvPr userDrawn="1"/>
        </p:nvPicPr>
        <p:blipFill>
          <a:blip r:embed="rId20"/>
          <a:stretch>
            <a:fillRect/>
          </a:stretch>
        </p:blipFill>
        <p:spPr>
          <a:xfrm>
            <a:off x="5298131" y="5782961"/>
            <a:ext cx="1595738" cy="904901"/>
          </a:xfrm>
          <a:prstGeom prst="rect">
            <a:avLst/>
          </a:prstGeom>
        </p:spPr>
      </p:pic>
      <p:sp>
        <p:nvSpPr>
          <p:cNvPr id="8" name="TextBox 7">
            <a:extLst>
              <a:ext uri="{FF2B5EF4-FFF2-40B4-BE49-F238E27FC236}">
                <a16:creationId xmlns:a16="http://schemas.microsoft.com/office/drawing/2014/main" id="{D00E7278-CCD8-F140-9330-3F155E76B738}"/>
              </a:ext>
            </a:extLst>
          </p:cNvPr>
          <p:cNvSpPr txBox="1"/>
          <p:nvPr userDrawn="1"/>
        </p:nvSpPr>
        <p:spPr>
          <a:xfrm>
            <a:off x="597244" y="6363730"/>
            <a:ext cx="1935892" cy="307777"/>
          </a:xfrm>
          <a:prstGeom prst="rect">
            <a:avLst/>
          </a:prstGeom>
          <a:noFill/>
        </p:spPr>
        <p:txBody>
          <a:bodyPr wrap="square" rtlCol="0">
            <a:spAutoFit/>
          </a:bodyPr>
          <a:lstStyle/>
          <a:p>
            <a:r>
              <a:rPr lang="en-US" sz="1400" b="1" i="0" spc="150" baseline="0">
                <a:solidFill>
                  <a:schemeClr val="bg1"/>
                </a:solidFill>
                <a:latin typeface="BPreplay" panose="02000503000000020004" pitchFamily="2" charset="0"/>
                <a:ea typeface="Open Sans" panose="020B0606030504020204" pitchFamily="34" charset="0"/>
                <a:cs typeface="Open Sans" panose="020B0606030504020204" pitchFamily="34" charset="0"/>
              </a:rPr>
              <a:t>@</a:t>
            </a:r>
            <a:r>
              <a:rPr lang="en-US" sz="1400" b="1" i="0" spc="150" baseline="0" err="1">
                <a:solidFill>
                  <a:schemeClr val="bg1"/>
                </a:solidFill>
                <a:latin typeface="BPreplay" panose="02000503000000020004" pitchFamily="2" charset="0"/>
                <a:ea typeface="Open Sans" panose="020B0606030504020204" pitchFamily="34" charset="0"/>
                <a:cs typeface="Open Sans" panose="020B0606030504020204" pitchFamily="34" charset="0"/>
              </a:rPr>
              <a:t>NationalCouncil</a:t>
            </a:r>
            <a:endParaRPr lang="en-US" sz="1400" b="1" i="0" spc="150" baseline="0">
              <a:solidFill>
                <a:schemeClr val="bg1"/>
              </a:solidFill>
              <a:latin typeface="BPreplay" panose="02000503000000020004" pitchFamily="2"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301217D3-409D-1542-AF34-715746B9377C}"/>
              </a:ext>
            </a:extLst>
          </p:cNvPr>
          <p:cNvPicPr>
            <a:picLocks noChangeAspect="1"/>
          </p:cNvPicPr>
          <p:nvPr userDrawn="1"/>
        </p:nvPicPr>
        <p:blipFill>
          <a:blip r:embed="rId21"/>
          <a:stretch>
            <a:fillRect/>
          </a:stretch>
        </p:blipFill>
        <p:spPr>
          <a:xfrm>
            <a:off x="170592" y="6240162"/>
            <a:ext cx="534226" cy="534226"/>
          </a:xfrm>
          <a:prstGeom prst="rect">
            <a:avLst/>
          </a:prstGeom>
        </p:spPr>
      </p:pic>
      <p:sp>
        <p:nvSpPr>
          <p:cNvPr id="18" name="TextBox 17">
            <a:extLst>
              <a:ext uri="{FF2B5EF4-FFF2-40B4-BE49-F238E27FC236}">
                <a16:creationId xmlns:a16="http://schemas.microsoft.com/office/drawing/2014/main" id="{260E5401-2AAF-A642-8020-9ECF999D273D}"/>
              </a:ext>
            </a:extLst>
          </p:cNvPr>
          <p:cNvSpPr txBox="1"/>
          <p:nvPr userDrawn="1"/>
        </p:nvSpPr>
        <p:spPr>
          <a:xfrm>
            <a:off x="9115169" y="6363730"/>
            <a:ext cx="2586681" cy="307777"/>
          </a:xfrm>
          <a:prstGeom prst="rect">
            <a:avLst/>
          </a:prstGeom>
          <a:noFill/>
        </p:spPr>
        <p:txBody>
          <a:bodyPr wrap="square" rtlCol="0">
            <a:spAutoFit/>
          </a:bodyPr>
          <a:lstStyle/>
          <a:p>
            <a:r>
              <a:rPr lang="en-US" sz="1400" b="1" i="0" spc="150" baseline="0" err="1">
                <a:solidFill>
                  <a:schemeClr val="bg1"/>
                </a:solidFill>
                <a:latin typeface="BPreplay" panose="02000503000000020004" pitchFamily="2" charset="0"/>
                <a:ea typeface="Open Sans" panose="020B0606030504020204" pitchFamily="34" charset="0"/>
                <a:cs typeface="Open Sans" panose="020B0606030504020204" pitchFamily="34" charset="0"/>
              </a:rPr>
              <a:t>TheNationalCouncil.org</a:t>
            </a:r>
            <a:endParaRPr lang="en-US" sz="1400" b="1" i="0" spc="150" baseline="0">
              <a:solidFill>
                <a:schemeClr val="bg1"/>
              </a:solidFill>
              <a:latin typeface="BPreplay" panose="02000503000000020004" pitchFamily="2"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409E1D53-7E5D-4949-8490-12B8912973C1}"/>
              </a:ext>
            </a:extLst>
          </p:cNvPr>
          <p:cNvPicPr>
            <a:picLocks noChangeAspect="1"/>
          </p:cNvPicPr>
          <p:nvPr userDrawn="1"/>
        </p:nvPicPr>
        <p:blipFill>
          <a:blip r:embed="rId22"/>
          <a:stretch>
            <a:fillRect/>
          </a:stretch>
        </p:blipFill>
        <p:spPr>
          <a:xfrm flipH="1">
            <a:off x="11570043" y="6328272"/>
            <a:ext cx="329514" cy="371947"/>
          </a:xfrm>
          <a:prstGeom prst="rect">
            <a:avLst/>
          </a:prstGeom>
        </p:spPr>
      </p:pic>
    </p:spTree>
    <p:extLst>
      <p:ext uri="{BB962C8B-B14F-4D97-AF65-F5344CB8AC3E}">
        <p14:creationId xmlns:p14="http://schemas.microsoft.com/office/powerpoint/2010/main" val="2922547081"/>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62" r:id="rId3"/>
    <p:sldLayoutId id="2147483663" r:id="rId4"/>
    <p:sldLayoutId id="2147483664" r:id="rId5"/>
    <p:sldLayoutId id="2147483666" r:id="rId6"/>
    <p:sldLayoutId id="2147483670" r:id="rId7"/>
    <p:sldLayoutId id="2147483672" r:id="rId8"/>
    <p:sldLayoutId id="2147483673" r:id="rId9"/>
    <p:sldLayoutId id="2147483674" r:id="rId10"/>
    <p:sldLayoutId id="2147483676" r:id="rId11"/>
    <p:sldLayoutId id="2147483679" r:id="rId12"/>
    <p:sldLayoutId id="2147483680" r:id="rId13"/>
    <p:sldLayoutId id="2147483681" r:id="rId14"/>
    <p:sldLayoutId id="2147483682" r:id="rId15"/>
    <p:sldLayoutId id="2147483683" r:id="rId16"/>
    <p:sldLayoutId id="2147483684" r:id="rId17"/>
    <p:sldLayoutId id="2147483685" r:id="rId18"/>
  </p:sldLayoutIdLst>
  <p:txStyles>
    <p:titleStyle>
      <a:lvl1pPr algn="l" defTabSz="457200" rtl="0" eaLnBrk="1" fontAlgn="base" hangingPunct="1">
        <a:spcBef>
          <a:spcPct val="0"/>
        </a:spcBef>
        <a:spcAft>
          <a:spcPct val="0"/>
        </a:spcAft>
        <a:defRPr sz="4000" b="1" kern="1200">
          <a:solidFill>
            <a:srgbClr val="0050A0"/>
          </a:solidFill>
          <a:latin typeface="+mj-lt"/>
          <a:ea typeface="MS PGothic" pitchFamily="34" charset="-128"/>
          <a:cs typeface="Open Sans"/>
        </a:defRPr>
      </a:lvl1pPr>
      <a:lvl2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2pPr>
      <a:lvl3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3pPr>
      <a:lvl4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4pPr>
      <a:lvl5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5pPr>
      <a:lvl6pPr marL="4572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6pPr>
      <a:lvl7pPr marL="9144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7pPr>
      <a:lvl8pPr marL="13716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8pPr>
      <a:lvl9pPr marL="18288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j-lt"/>
          <a:ea typeface="MS PGothic" pitchFamily="34" charset="-128"/>
          <a:cs typeface="Open San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j-lt"/>
          <a:ea typeface="MS PGothic" pitchFamily="34" charset="-128"/>
          <a:cs typeface="Open San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j-lt"/>
          <a:ea typeface="MS PGothic" pitchFamily="34" charset="-128"/>
          <a:cs typeface="Open Sans"/>
        </a:defRPr>
      </a:lvl3pPr>
      <a:lvl4pPr marL="1600200" indent="-228600" algn="l" defTabSz="457200" rtl="0" eaLnBrk="1" fontAlgn="base" hangingPunct="1">
        <a:spcBef>
          <a:spcPct val="20000"/>
        </a:spcBef>
        <a:spcAft>
          <a:spcPct val="0"/>
        </a:spcAft>
        <a:buFont typeface="Arial" charset="0"/>
        <a:buChar char="–"/>
        <a:defRPr sz="2400" kern="1200">
          <a:solidFill>
            <a:schemeClr val="tx1"/>
          </a:solidFill>
          <a:latin typeface="+mj-lt"/>
          <a:ea typeface="MS PGothic" pitchFamily="34" charset="-128"/>
          <a:cs typeface="Open San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j-lt"/>
          <a:ea typeface="MS PGothic"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vetoviolence.cdc.gov/childmaltreatment/phl/resource_center_infographic.html" TargetMode="External"/><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cdc.gov/violenceprevention/acestud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JlRK1vqcuv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hyperlink" Target="https://urldefense.proofpoint.com/v2/url?u=https-3A__www.thenationalcouncil.org_wp-2Dcontent_uploads_2018_11_2019-2D20-2DTrauma-2DInformed-2DResilience-2DOriented-2DApproaches-2DRFA.pdf&amp;d=DwMGaQ&amp;c=UXmaowRpu5bLSLEQRunJ2z-YIUZuUoa9Rw_x449Hd_Y&amp;r=guaGdEaSHPrfxa0bIFzi29PlIKg8vvV_X_7hMoi_8k4&amp;m=7fVqWxaDsyUqmlYnoP2IVunezZdSrjqIzhRnA6TdKjY&amp;s=xoaUpQRju1NtMBQV1xxrqDoTFuLQr7qOKBG85dY9xgQ&amp;e=" TargetMode="Externa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2.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ElizabethG@TheNationalCouncil.or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A945FC-7BE7-427B-ADCA-26A86C9352BD}"/>
              </a:ext>
            </a:extLst>
          </p:cNvPr>
          <p:cNvSpPr>
            <a:spLocks noGrp="1"/>
          </p:cNvSpPr>
          <p:nvPr>
            <p:ph type="title"/>
          </p:nvPr>
        </p:nvSpPr>
        <p:spPr/>
        <p:txBody>
          <a:bodyPr/>
          <a:lstStyle/>
          <a:p>
            <a:r>
              <a:rPr lang="en-US" dirty="0"/>
              <a:t>Creating Cultures of Trauma Informed Care:  </a:t>
            </a:r>
            <a:br>
              <a:rPr lang="en-US" dirty="0"/>
            </a:br>
            <a:r>
              <a:rPr lang="en-US" dirty="0"/>
              <a:t>CMHCs, Hospitals &amp; Health Systems Advancing Whole Health</a:t>
            </a:r>
          </a:p>
        </p:txBody>
      </p:sp>
      <p:pic>
        <p:nvPicPr>
          <p:cNvPr id="2" name="Picture 1">
            <a:extLst>
              <a:ext uri="{FF2B5EF4-FFF2-40B4-BE49-F238E27FC236}">
                <a16:creationId xmlns:a16="http://schemas.microsoft.com/office/drawing/2014/main" id="{ABD646FE-F21D-4C3A-BF65-124E57D750BE}"/>
              </a:ext>
            </a:extLst>
          </p:cNvPr>
          <p:cNvPicPr>
            <a:picLocks noChangeAspect="1"/>
          </p:cNvPicPr>
          <p:nvPr/>
        </p:nvPicPr>
        <p:blipFill>
          <a:blip r:embed="rId2"/>
          <a:stretch>
            <a:fillRect/>
          </a:stretch>
        </p:blipFill>
        <p:spPr>
          <a:xfrm>
            <a:off x="9831457" y="5194635"/>
            <a:ext cx="2023845" cy="755930"/>
          </a:xfrm>
          <a:prstGeom prst="rect">
            <a:avLst/>
          </a:prstGeom>
        </p:spPr>
      </p:pic>
    </p:spTree>
    <p:extLst>
      <p:ext uri="{BB962C8B-B14F-4D97-AF65-F5344CB8AC3E}">
        <p14:creationId xmlns:p14="http://schemas.microsoft.com/office/powerpoint/2010/main" val="3128410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4161D6C-43B2-4DF6-9B7B-8535B5790121}"/>
              </a:ext>
            </a:extLst>
          </p:cNvPr>
          <p:cNvSpPr>
            <a:spLocks noGrp="1"/>
          </p:cNvSpPr>
          <p:nvPr>
            <p:ph type="title"/>
          </p:nvPr>
        </p:nvSpPr>
        <p:spPr>
          <a:xfrm>
            <a:off x="3024695" y="248604"/>
            <a:ext cx="6142609" cy="765175"/>
          </a:xfrm>
        </p:spPr>
        <p:txBody>
          <a:bodyPr anchor="t"/>
          <a:lstStyle/>
          <a:p>
            <a:pPr>
              <a:defRPr/>
            </a:pPr>
            <a:r>
              <a:rPr lang="en-US" sz="4000">
                <a:solidFill>
                  <a:schemeClr val="tx2"/>
                </a:solidFill>
                <a:latin typeface="+mn-lt"/>
                <a:cs typeface="Open Sans" pitchFamily="-84" charset="0"/>
              </a:rPr>
              <a:t>Trauma Shapes Our Beliefs</a:t>
            </a:r>
          </a:p>
        </p:txBody>
      </p:sp>
      <p:pic>
        <p:nvPicPr>
          <p:cNvPr id="3" name="Picture 2">
            <a:extLst>
              <a:ext uri="{FF2B5EF4-FFF2-40B4-BE49-F238E27FC236}">
                <a16:creationId xmlns:a16="http://schemas.microsoft.com/office/drawing/2014/main" id="{8511E5AF-ECC7-415B-A28B-45610552F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84" y="1383572"/>
            <a:ext cx="7259261" cy="4090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86D66907-77AD-4BCC-9F9B-C3AA47D18A6E}"/>
              </a:ext>
            </a:extLst>
          </p:cNvPr>
          <p:cNvSpPr txBox="1"/>
          <p:nvPr/>
        </p:nvSpPr>
        <p:spPr>
          <a:xfrm>
            <a:off x="8540496" y="1997838"/>
            <a:ext cx="3017520"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0" i="0" u="none" strike="noStrike" kern="1200" cap="none" spc="0" normalizeH="0" baseline="0" noProof="0">
                <a:ln>
                  <a:noFill/>
                </a:ln>
                <a:solidFill>
                  <a:prstClr val="black"/>
                </a:solidFill>
                <a:effectLst/>
                <a:uLnTx/>
                <a:uFillTx/>
                <a:latin typeface="Calibri"/>
                <a:ea typeface="+mn-ea"/>
                <a:cs typeface="+mn-cs"/>
              </a:rPr>
              <a:t>Worldview</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0" i="0" u="none" strike="noStrike" kern="1200" cap="none" spc="0" normalizeH="0" baseline="0" noProof="0">
                <a:ln>
                  <a:noFill/>
                </a:ln>
                <a:solidFill>
                  <a:prstClr val="black"/>
                </a:solidFill>
                <a:effectLst/>
                <a:uLnTx/>
                <a:uFillTx/>
                <a:latin typeface="Calibri"/>
                <a:ea typeface="+mn-ea"/>
                <a:cs typeface="+mn-cs"/>
              </a:rPr>
              <a:t>Spirituality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0" i="0" u="none" strike="noStrike" kern="1200" cap="none" spc="0" normalizeH="0" baseline="0" noProof="0">
                <a:ln>
                  <a:noFill/>
                </a:ln>
                <a:solidFill>
                  <a:prstClr val="black"/>
                </a:solidFill>
                <a:effectLst/>
                <a:uLnTx/>
                <a:uFillTx/>
                <a:latin typeface="Calibri"/>
                <a:ea typeface="+mn-ea"/>
                <a:cs typeface="+mn-cs"/>
              </a:rPr>
              <a:t>Identity</a:t>
            </a:r>
          </a:p>
        </p:txBody>
      </p:sp>
      <p:pic>
        <p:nvPicPr>
          <p:cNvPr id="4" name="Picture 3">
            <a:extLst>
              <a:ext uri="{FF2B5EF4-FFF2-40B4-BE49-F238E27FC236}">
                <a16:creationId xmlns:a16="http://schemas.microsoft.com/office/drawing/2014/main" id="{F8D60CEA-C3FC-490A-939F-ED3357DC3800}"/>
              </a:ext>
            </a:extLst>
          </p:cNvPr>
          <p:cNvPicPr>
            <a:picLocks noChangeAspect="1"/>
          </p:cNvPicPr>
          <p:nvPr/>
        </p:nvPicPr>
        <p:blipFill>
          <a:blip r:embed="rId4"/>
          <a:stretch>
            <a:fillRect/>
          </a:stretch>
        </p:blipFill>
        <p:spPr>
          <a:xfrm>
            <a:off x="10049256" y="5173601"/>
            <a:ext cx="1786283" cy="670618"/>
          </a:xfrm>
          <a:prstGeom prst="rect">
            <a:avLst/>
          </a:prstGeom>
        </p:spPr>
      </p:pic>
    </p:spTree>
    <p:extLst>
      <p:ext uri="{BB962C8B-B14F-4D97-AF65-F5344CB8AC3E}">
        <p14:creationId xmlns:p14="http://schemas.microsoft.com/office/powerpoint/2010/main" val="1427195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E70557-A950-493F-BFEF-8F634A967699}"/>
              </a:ext>
            </a:extLst>
          </p:cNvPr>
          <p:cNvSpPr txBox="1"/>
          <p:nvPr/>
        </p:nvSpPr>
        <p:spPr>
          <a:xfrm>
            <a:off x="2936875" y="203201"/>
            <a:ext cx="6318250" cy="7080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sym typeface="Arial"/>
              </a:rPr>
              <a:t>Survival Mode Response</a:t>
            </a:r>
          </a:p>
        </p:txBody>
      </p:sp>
      <p:pic>
        <p:nvPicPr>
          <p:cNvPr id="4" name="Picture 3">
            <a:extLst>
              <a:ext uri="{FF2B5EF4-FFF2-40B4-BE49-F238E27FC236}">
                <a16:creationId xmlns:a16="http://schemas.microsoft.com/office/drawing/2014/main" id="{C2EEEEE8-BBCC-44B4-B69F-115E29ED41F6}"/>
              </a:ext>
            </a:extLst>
          </p:cNvPr>
          <p:cNvPicPr>
            <a:picLocks noChangeAspect="1"/>
          </p:cNvPicPr>
          <p:nvPr/>
        </p:nvPicPr>
        <p:blipFill>
          <a:blip r:embed="rId3"/>
          <a:stretch>
            <a:fillRect/>
          </a:stretch>
        </p:blipFill>
        <p:spPr>
          <a:xfrm>
            <a:off x="1881810" y="1243805"/>
            <a:ext cx="7898294" cy="4370389"/>
          </a:xfrm>
          <a:prstGeom prst="rect">
            <a:avLst/>
          </a:prstGeom>
        </p:spPr>
      </p:pic>
      <p:pic>
        <p:nvPicPr>
          <p:cNvPr id="2" name="Picture 1">
            <a:extLst>
              <a:ext uri="{FF2B5EF4-FFF2-40B4-BE49-F238E27FC236}">
                <a16:creationId xmlns:a16="http://schemas.microsoft.com/office/drawing/2014/main" id="{C33F88E1-1F90-44A0-BD8F-A3E5B7B5F76C}"/>
              </a:ext>
            </a:extLst>
          </p:cNvPr>
          <p:cNvPicPr>
            <a:picLocks noChangeAspect="1"/>
          </p:cNvPicPr>
          <p:nvPr/>
        </p:nvPicPr>
        <p:blipFill>
          <a:blip r:embed="rId4"/>
          <a:stretch>
            <a:fillRect/>
          </a:stretch>
        </p:blipFill>
        <p:spPr>
          <a:xfrm>
            <a:off x="10010833" y="5278885"/>
            <a:ext cx="1786283" cy="670618"/>
          </a:xfrm>
          <a:prstGeom prst="rect">
            <a:avLst/>
          </a:prstGeom>
        </p:spPr>
      </p:pic>
    </p:spTree>
    <p:extLst>
      <p:ext uri="{BB962C8B-B14F-4D97-AF65-F5344CB8AC3E}">
        <p14:creationId xmlns:p14="http://schemas.microsoft.com/office/powerpoint/2010/main" val="3891574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5241"/>
            <a:ext cx="10972800" cy="690562"/>
          </a:xfrm>
        </p:spPr>
        <p:txBody>
          <a:bodyPr>
            <a:noAutofit/>
          </a:bodyPr>
          <a:lstStyle/>
          <a:p>
            <a:pPr algn="ctr"/>
            <a:r>
              <a:rPr lang="en-US" sz="4000" b="1" dirty="0">
                <a:latin typeface="Calibri" panose="020F0502020204030204" pitchFamily="34" charset="0"/>
                <a:cs typeface="Calibri" panose="020F0502020204030204" pitchFamily="34" charset="0"/>
              </a:rPr>
              <a:t>Discharge of Trauma</a:t>
            </a:r>
          </a:p>
        </p:txBody>
      </p:sp>
      <p:pic>
        <p:nvPicPr>
          <p:cNvPr id="4" name="Content Placeholder 3" descr="Resilient Nervous System-Image.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8622" b="25171"/>
          <a:stretch/>
        </p:blipFill>
        <p:spPr>
          <a:xfrm>
            <a:off x="609600" y="1477926"/>
            <a:ext cx="10972800" cy="3934646"/>
          </a:xfrm>
        </p:spPr>
      </p:pic>
      <p:pic>
        <p:nvPicPr>
          <p:cNvPr id="3" name="Picture 2">
            <a:extLst>
              <a:ext uri="{FF2B5EF4-FFF2-40B4-BE49-F238E27FC236}">
                <a16:creationId xmlns:a16="http://schemas.microsoft.com/office/drawing/2014/main" id="{8630BD93-EDE4-49A4-8A8E-91D03066F830}"/>
              </a:ext>
            </a:extLst>
          </p:cNvPr>
          <p:cNvPicPr>
            <a:picLocks noChangeAspect="1"/>
          </p:cNvPicPr>
          <p:nvPr/>
        </p:nvPicPr>
        <p:blipFill>
          <a:blip r:embed="rId3"/>
          <a:stretch>
            <a:fillRect/>
          </a:stretch>
        </p:blipFill>
        <p:spPr>
          <a:xfrm>
            <a:off x="10134650" y="5289386"/>
            <a:ext cx="1786283" cy="670618"/>
          </a:xfrm>
          <a:prstGeom prst="rect">
            <a:avLst/>
          </a:prstGeom>
        </p:spPr>
      </p:pic>
    </p:spTree>
    <p:extLst>
      <p:ext uri="{BB962C8B-B14F-4D97-AF65-F5344CB8AC3E}">
        <p14:creationId xmlns:p14="http://schemas.microsoft.com/office/powerpoint/2010/main" val="1019197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4457" y="584200"/>
            <a:ext cx="10972800" cy="690563"/>
          </a:xfrm>
        </p:spPr>
        <p:txBody>
          <a:bodyPr>
            <a:noAutofit/>
          </a:bodyPr>
          <a:lstStyle/>
          <a:p>
            <a:pPr algn="ctr"/>
            <a:r>
              <a:rPr lang="en-US" sz="4400" b="1" dirty="0">
                <a:latin typeface="Calibri" panose="020F0502020204030204" pitchFamily="34" charset="0"/>
                <a:cs typeface="Calibri" panose="020F0502020204030204" pitchFamily="34" charset="0"/>
              </a:rPr>
              <a:t>When Trauma is not discharged</a:t>
            </a:r>
          </a:p>
        </p:txBody>
      </p:sp>
      <p:pic>
        <p:nvPicPr>
          <p:cNvPr id="6" name="Content Placeholder 5" descr="Overactivated Nervous System.pn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885" t="-86" r="2885" b="3637"/>
          <a:stretch/>
        </p:blipFill>
        <p:spPr>
          <a:xfrm>
            <a:off x="2475819" y="1274763"/>
            <a:ext cx="6950075" cy="4391246"/>
          </a:xfrm>
        </p:spPr>
      </p:pic>
      <p:pic>
        <p:nvPicPr>
          <p:cNvPr id="4" name="Picture 3">
            <a:extLst>
              <a:ext uri="{FF2B5EF4-FFF2-40B4-BE49-F238E27FC236}">
                <a16:creationId xmlns:a16="http://schemas.microsoft.com/office/drawing/2014/main" id="{4B486F4C-6C74-4BF3-A6AD-15E12C79FAFC}"/>
              </a:ext>
            </a:extLst>
          </p:cNvPr>
          <p:cNvPicPr>
            <a:picLocks noChangeAspect="1"/>
          </p:cNvPicPr>
          <p:nvPr/>
        </p:nvPicPr>
        <p:blipFill>
          <a:blip r:embed="rId3"/>
          <a:stretch>
            <a:fillRect/>
          </a:stretch>
        </p:blipFill>
        <p:spPr>
          <a:xfrm>
            <a:off x="10166548" y="5330700"/>
            <a:ext cx="1786283" cy="670618"/>
          </a:xfrm>
          <a:prstGeom prst="rect">
            <a:avLst/>
          </a:prstGeom>
        </p:spPr>
      </p:pic>
    </p:spTree>
    <p:extLst>
      <p:ext uri="{BB962C8B-B14F-4D97-AF65-F5344CB8AC3E}">
        <p14:creationId xmlns:p14="http://schemas.microsoft.com/office/powerpoint/2010/main" val="2198436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E6E7CC-9E1D-4475-B121-A6541F8C4C5C}"/>
              </a:ext>
            </a:extLst>
          </p:cNvPr>
          <p:cNvPicPr>
            <a:picLocks noChangeAspect="1"/>
          </p:cNvPicPr>
          <p:nvPr/>
        </p:nvPicPr>
        <p:blipFill>
          <a:blip r:embed="rId2"/>
          <a:stretch>
            <a:fillRect/>
          </a:stretch>
        </p:blipFill>
        <p:spPr>
          <a:xfrm>
            <a:off x="3893277" y="106325"/>
            <a:ext cx="4405445" cy="5699051"/>
          </a:xfrm>
          <a:prstGeom prst="rect">
            <a:avLst/>
          </a:prstGeom>
        </p:spPr>
      </p:pic>
      <p:pic>
        <p:nvPicPr>
          <p:cNvPr id="6" name="Picture 5">
            <a:extLst>
              <a:ext uri="{FF2B5EF4-FFF2-40B4-BE49-F238E27FC236}">
                <a16:creationId xmlns:a16="http://schemas.microsoft.com/office/drawing/2014/main" id="{B87F9C91-623B-40F8-BD97-7F700ACA71D5}"/>
              </a:ext>
            </a:extLst>
          </p:cNvPr>
          <p:cNvPicPr>
            <a:picLocks noChangeAspect="1"/>
          </p:cNvPicPr>
          <p:nvPr/>
        </p:nvPicPr>
        <p:blipFill>
          <a:blip r:embed="rId3"/>
          <a:stretch>
            <a:fillRect/>
          </a:stretch>
        </p:blipFill>
        <p:spPr>
          <a:xfrm>
            <a:off x="10090150" y="5300317"/>
            <a:ext cx="1786283" cy="670618"/>
          </a:xfrm>
          <a:prstGeom prst="rect">
            <a:avLst/>
          </a:prstGeom>
        </p:spPr>
      </p:pic>
    </p:spTree>
    <p:extLst>
      <p:ext uri="{BB962C8B-B14F-4D97-AF65-F5344CB8AC3E}">
        <p14:creationId xmlns:p14="http://schemas.microsoft.com/office/powerpoint/2010/main" val="3994968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hape 1904">
            <a:extLst>
              <a:ext uri="{FF2B5EF4-FFF2-40B4-BE49-F238E27FC236}">
                <a16:creationId xmlns:a16="http://schemas.microsoft.com/office/drawing/2014/main" id="{1BEF511D-B32D-4BB7-839B-DB44BAE247A5}"/>
              </a:ext>
            </a:extLst>
          </p:cNvPr>
          <p:cNvSpPr txBox="1">
            <a:spLocks noGrp="1"/>
          </p:cNvSpPr>
          <p:nvPr>
            <p:ph type="title"/>
          </p:nvPr>
        </p:nvSpPr>
        <p:spPr>
          <a:xfrm>
            <a:off x="1738314" y="465138"/>
            <a:ext cx="8715375" cy="735012"/>
          </a:xfrm>
        </p:spPr>
        <p:txBody>
          <a:bodyPr vert="horz" wrap="square" lIns="91425" tIns="45700" rIns="91425" bIns="45700" numCol="1" anchor="ctr" anchorCtr="0" compatLnSpc="1">
            <a:prstTxWarp prst="textNoShape">
              <a:avLst/>
            </a:prstTxWarp>
          </a:bodyPr>
          <a:lstStyle/>
          <a:p>
            <a:pPr algn="ctr" eaLnBrk="1" hangingPunct="1">
              <a:spcBef>
                <a:spcPct val="0"/>
              </a:spcBef>
              <a:spcAft>
                <a:spcPct val="0"/>
              </a:spcAft>
              <a:buSzPct val="25000"/>
              <a:defRPr/>
            </a:pPr>
            <a:r>
              <a:rPr lang="en-US" altLang="en-US" sz="4000">
                <a:solidFill>
                  <a:schemeClr val="tx2"/>
                </a:solidFill>
                <a:latin typeface="Calibri" panose="020F0502020204030204" pitchFamily="34" charset="0"/>
                <a:cs typeface="Calibri" panose="020F0502020204030204" pitchFamily="34" charset="0"/>
                <a:sym typeface="Calibri" panose="020F0502020204030204" pitchFamily="34" charset="0"/>
              </a:rPr>
              <a:t>Impact of Trauma on Behavior Triggers </a:t>
            </a:r>
          </a:p>
        </p:txBody>
      </p:sp>
      <p:sp>
        <p:nvSpPr>
          <p:cNvPr id="296963" name="Shape 1905">
            <a:extLst>
              <a:ext uri="{FF2B5EF4-FFF2-40B4-BE49-F238E27FC236}">
                <a16:creationId xmlns:a16="http://schemas.microsoft.com/office/drawing/2014/main" id="{DF62A7CD-B202-4AA7-92F5-B4AA8F897BDB}"/>
              </a:ext>
            </a:extLst>
          </p:cNvPr>
          <p:cNvSpPr txBox="1">
            <a:spLocks noGrp="1"/>
          </p:cNvSpPr>
          <p:nvPr>
            <p:ph type="body" idx="1"/>
          </p:nvPr>
        </p:nvSpPr>
        <p:spPr>
          <a:xfrm>
            <a:off x="2101850" y="1747839"/>
            <a:ext cx="3397250" cy="4027487"/>
          </a:xfrm>
        </p:spPr>
        <p:txBody>
          <a:bodyPr vert="horz" wrap="square" lIns="91425" tIns="45700" rIns="91425" bIns="45700" numCol="1" anchor="t" anchorCtr="0" compatLnSpc="1">
            <a:prstTxWarp prst="textNoShape">
              <a:avLst/>
            </a:prstTxWarp>
          </a:bodyPr>
          <a:lstStyle/>
          <a:p>
            <a:pPr marL="0" indent="0" eaLnBrk="1" hangingPunct="1">
              <a:spcBef>
                <a:spcPct val="0"/>
              </a:spcBef>
              <a:spcAft>
                <a:spcPct val="0"/>
              </a:spcAft>
              <a:buClr>
                <a:srgbClr val="244061"/>
              </a:buClr>
              <a:buSzPct val="25000"/>
              <a:buNone/>
            </a:pPr>
            <a:r>
              <a:rPr lang="en-US" altLang="en-US" sz="3200" b="1">
                <a:solidFill>
                  <a:schemeClr val="tx1"/>
                </a:solidFill>
                <a:latin typeface="Calibri" panose="020F0502020204030204" pitchFamily="34" charset="0"/>
                <a:cs typeface="Calibri" panose="020F0502020204030204" pitchFamily="34" charset="0"/>
                <a:sym typeface="Arial" panose="020B0604020202020204" pitchFamily="34" charset="0"/>
              </a:rPr>
              <a:t>External reminders of traumatic event</a:t>
            </a:r>
          </a:p>
          <a:p>
            <a:pPr marL="914400" lvl="1" indent="-457200" eaLnBrk="1" hangingPunct="1">
              <a:spcBef>
                <a:spcPts val="475"/>
              </a:spcBef>
              <a:spcAft>
                <a:spcPct val="0"/>
              </a:spcAft>
              <a:buClrTx/>
              <a:buSzTx/>
              <a:buFont typeface="Arial" panose="020B0604020202020204" pitchFamily="34" charset="0"/>
              <a:buChar char="•"/>
            </a:pPr>
            <a:r>
              <a:rPr lang="en-US" altLang="en-US" sz="2800" i="1">
                <a:solidFill>
                  <a:schemeClr val="tx1"/>
                </a:solidFill>
                <a:latin typeface="Calibri" panose="020F0502020204030204" pitchFamily="34" charset="0"/>
                <a:cs typeface="Calibri" panose="020F0502020204030204" pitchFamily="34" charset="0"/>
                <a:sym typeface="Arial" panose="020B0604020202020204" pitchFamily="34" charset="0"/>
              </a:rPr>
              <a:t>Smell</a:t>
            </a:r>
          </a:p>
          <a:p>
            <a:pPr marL="914400" lvl="1" indent="-457200" eaLnBrk="1" hangingPunct="1">
              <a:spcBef>
                <a:spcPts val="475"/>
              </a:spcBef>
              <a:spcAft>
                <a:spcPct val="0"/>
              </a:spcAft>
              <a:buClrTx/>
              <a:buSzTx/>
              <a:buFont typeface="Arial" panose="020B0604020202020204" pitchFamily="34" charset="0"/>
              <a:buChar char="•"/>
            </a:pPr>
            <a:r>
              <a:rPr lang="en-US" altLang="en-US" sz="2800" i="1">
                <a:solidFill>
                  <a:schemeClr val="tx1"/>
                </a:solidFill>
                <a:latin typeface="Calibri" panose="020F0502020204030204" pitchFamily="34" charset="0"/>
                <a:cs typeface="Calibri" panose="020F0502020204030204" pitchFamily="34" charset="0"/>
                <a:sym typeface="Arial" panose="020B0604020202020204" pitchFamily="34" charset="0"/>
              </a:rPr>
              <a:t>Sound</a:t>
            </a:r>
          </a:p>
          <a:p>
            <a:pPr marL="914400" lvl="1" indent="-457200" eaLnBrk="1" hangingPunct="1">
              <a:spcBef>
                <a:spcPts val="475"/>
              </a:spcBef>
              <a:spcAft>
                <a:spcPct val="0"/>
              </a:spcAft>
              <a:buClrTx/>
              <a:buSzTx/>
              <a:buFont typeface="Arial" panose="020B0604020202020204" pitchFamily="34" charset="0"/>
              <a:buChar char="•"/>
            </a:pPr>
            <a:r>
              <a:rPr lang="en-US" altLang="en-US" sz="2800" i="1">
                <a:solidFill>
                  <a:schemeClr val="tx1"/>
                </a:solidFill>
                <a:latin typeface="Calibri" panose="020F0502020204030204" pitchFamily="34" charset="0"/>
                <a:cs typeface="Calibri" panose="020F0502020204030204" pitchFamily="34" charset="0"/>
                <a:sym typeface="Arial" panose="020B0604020202020204" pitchFamily="34" charset="0"/>
              </a:rPr>
              <a:t>Sight</a:t>
            </a:r>
          </a:p>
          <a:p>
            <a:pPr marL="914400" lvl="1" indent="-457200" eaLnBrk="1" hangingPunct="1">
              <a:spcBef>
                <a:spcPts val="475"/>
              </a:spcBef>
              <a:spcAft>
                <a:spcPct val="0"/>
              </a:spcAft>
              <a:buClrTx/>
              <a:buSzTx/>
              <a:buFont typeface="Arial" panose="020B0604020202020204" pitchFamily="34" charset="0"/>
              <a:buChar char="•"/>
            </a:pPr>
            <a:r>
              <a:rPr lang="en-US" altLang="en-US" sz="2800" i="1">
                <a:solidFill>
                  <a:schemeClr val="tx1"/>
                </a:solidFill>
                <a:latin typeface="Calibri" panose="020F0502020204030204" pitchFamily="34" charset="0"/>
                <a:cs typeface="Calibri" panose="020F0502020204030204" pitchFamily="34" charset="0"/>
                <a:sym typeface="Arial" panose="020B0604020202020204" pitchFamily="34" charset="0"/>
              </a:rPr>
              <a:t>Touch</a:t>
            </a:r>
          </a:p>
          <a:p>
            <a:pPr marL="914400" lvl="1" indent="-457200" eaLnBrk="1" hangingPunct="1">
              <a:spcBef>
                <a:spcPts val="475"/>
              </a:spcBef>
              <a:spcAft>
                <a:spcPct val="0"/>
              </a:spcAft>
              <a:buClrTx/>
              <a:buSzTx/>
              <a:buFont typeface="Arial" panose="020B0604020202020204" pitchFamily="34" charset="0"/>
              <a:buChar char="•"/>
            </a:pPr>
            <a:r>
              <a:rPr lang="en-US" altLang="en-US" sz="2800" i="1">
                <a:solidFill>
                  <a:schemeClr val="tx1"/>
                </a:solidFill>
                <a:latin typeface="Calibri" panose="020F0502020204030204" pitchFamily="34" charset="0"/>
                <a:cs typeface="Calibri" panose="020F0502020204030204" pitchFamily="34" charset="0"/>
                <a:sym typeface="Arial" panose="020B0604020202020204" pitchFamily="34" charset="0"/>
              </a:rPr>
              <a:t>Taste</a:t>
            </a:r>
          </a:p>
        </p:txBody>
      </p:sp>
      <p:sp>
        <p:nvSpPr>
          <p:cNvPr id="5" name="Shape 1905">
            <a:extLst>
              <a:ext uri="{FF2B5EF4-FFF2-40B4-BE49-F238E27FC236}">
                <a16:creationId xmlns:a16="http://schemas.microsoft.com/office/drawing/2014/main" id="{E55FCE71-17A7-4BAA-A9A9-28E0E172B4B9}"/>
              </a:ext>
            </a:extLst>
          </p:cNvPr>
          <p:cNvSpPr txBox="1">
            <a:spLocks/>
          </p:cNvSpPr>
          <p:nvPr/>
        </p:nvSpPr>
        <p:spPr bwMode="auto">
          <a:xfrm>
            <a:off x="6692900" y="1747839"/>
            <a:ext cx="339725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marR="0" lvl="0" algn="l" rtl="0">
              <a:lnSpc>
                <a:spcPct val="100000"/>
              </a:lnSpc>
              <a:spcBef>
                <a:spcPts val="0"/>
              </a:spcBef>
              <a:spcAft>
                <a:spcPts val="0"/>
              </a:spcAft>
            </a:defPPr>
            <a:lvl1pPr marL="342900" marR="0" lvl="0" indent="-165100" algn="l" rtl="0" eaLnBrk="0" fontAlgn="base" hangingPunct="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eaLnBrk="0" fontAlgn="base" hangingPunct="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eaLnBrk="0" fontAlgn="base" hangingPunct="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eaLnBrk="0" fontAlgn="base" hangingPunct="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27000" algn="l" rtl="0" eaLnBrk="0" fontAlgn="base" hangingPunct="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marR="0" lvl="0" indent="0" algn="l" defTabSz="914400" rtl="0" eaLnBrk="1" fontAlgn="base" latinLnBrk="0" hangingPunct="1">
              <a:lnSpc>
                <a:spcPct val="100000"/>
              </a:lnSpc>
              <a:spcBef>
                <a:spcPct val="0"/>
              </a:spcBef>
              <a:spcAft>
                <a:spcPct val="0"/>
              </a:spcAft>
              <a:buClr>
                <a:srgbClr val="244061"/>
              </a:buClr>
              <a:buSzPct val="25000"/>
              <a:buFont typeface="Arial"/>
              <a:buNone/>
              <a:tabLst/>
              <a:defRPr/>
            </a:pPr>
            <a:r>
              <a:rPr kumimoji="0" lang="en-US" altLang="en-US" sz="3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Internal reminders of traumatic event</a:t>
            </a:r>
          </a:p>
          <a:p>
            <a:pPr marL="914400" marR="0" lvl="1" indent="-457200" algn="l" defTabSz="914400" rtl="0" eaLnBrk="1" fontAlgn="base" latinLnBrk="0" hangingPunct="1">
              <a:lnSpc>
                <a:spcPct val="100000"/>
              </a:lnSpc>
              <a:spcBef>
                <a:spcPts val="475"/>
              </a:spcBef>
              <a:spcAft>
                <a:spcPct val="0"/>
              </a:spcAft>
              <a:buClrTx/>
              <a:buSzTx/>
              <a:buFont typeface="Arial" panose="020B0604020202020204" pitchFamily="34" charset="0"/>
              <a:buChar char="•"/>
              <a:tabLst/>
              <a:defRPr/>
            </a:pPr>
            <a:r>
              <a:rPr kumimoji="0" lang="en-US" altLang="en-US" sz="28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Emotions</a:t>
            </a:r>
          </a:p>
          <a:p>
            <a:pPr marL="914400" marR="0" lvl="1" indent="-457200" algn="l" defTabSz="914400" rtl="0" eaLnBrk="1" fontAlgn="base" latinLnBrk="0" hangingPunct="1">
              <a:lnSpc>
                <a:spcPct val="100000"/>
              </a:lnSpc>
              <a:spcBef>
                <a:spcPts val="475"/>
              </a:spcBef>
              <a:spcAft>
                <a:spcPct val="0"/>
              </a:spcAft>
              <a:buClrTx/>
              <a:buSzTx/>
              <a:buFont typeface="Arial" panose="020B0604020202020204" pitchFamily="34" charset="0"/>
              <a:buChar char="•"/>
              <a:tabLst/>
              <a:defRPr/>
            </a:pPr>
            <a:r>
              <a:rPr kumimoji="0" lang="en-US" altLang="en-US" sz="28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Thoughts</a:t>
            </a:r>
          </a:p>
          <a:p>
            <a:pPr marL="0" marR="0" lvl="0" indent="0" algn="l" defTabSz="914400" rtl="0" eaLnBrk="1" fontAlgn="base" latinLnBrk="0" hangingPunct="1">
              <a:lnSpc>
                <a:spcPct val="100000"/>
              </a:lnSpc>
              <a:spcBef>
                <a:spcPts val="563"/>
              </a:spcBef>
              <a:spcAft>
                <a:spcPct val="0"/>
              </a:spcAft>
              <a:buClr>
                <a:srgbClr val="000000"/>
              </a:buClr>
              <a:buSzPct val="25000"/>
              <a:buFont typeface="Arial"/>
              <a:buNone/>
              <a:tabLst/>
              <a:defRPr/>
            </a:pPr>
            <a:endParaRPr kumimoji="0" lang="en-US" alt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cxnSp>
        <p:nvCxnSpPr>
          <p:cNvPr id="3" name="Straight Connector 2">
            <a:extLst>
              <a:ext uri="{FF2B5EF4-FFF2-40B4-BE49-F238E27FC236}">
                <a16:creationId xmlns:a16="http://schemas.microsoft.com/office/drawing/2014/main" id="{357B8356-FD07-4138-9FA8-4E2EEE3D576F}"/>
              </a:ext>
            </a:extLst>
          </p:cNvPr>
          <p:cNvCxnSpPr/>
          <p:nvPr/>
        </p:nvCxnSpPr>
        <p:spPr>
          <a:xfrm>
            <a:off x="6096000" y="1912939"/>
            <a:ext cx="0" cy="3722687"/>
          </a:xfrm>
          <a:prstGeom prst="line">
            <a:avLst/>
          </a:prstGeom>
          <a:ln w="381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84D9AB0-74E0-46D3-B754-1C3650EC3A4D}"/>
              </a:ext>
            </a:extLst>
          </p:cNvPr>
          <p:cNvPicPr>
            <a:picLocks noChangeAspect="1"/>
          </p:cNvPicPr>
          <p:nvPr/>
        </p:nvPicPr>
        <p:blipFill>
          <a:blip r:embed="rId3"/>
          <a:stretch>
            <a:fillRect/>
          </a:stretch>
        </p:blipFill>
        <p:spPr>
          <a:xfrm>
            <a:off x="10090150" y="5300317"/>
            <a:ext cx="1786283" cy="670618"/>
          </a:xfrm>
          <a:prstGeom prst="rect">
            <a:avLst/>
          </a:prstGeom>
        </p:spPr>
      </p:pic>
    </p:spTree>
    <p:extLst>
      <p:ext uri="{BB962C8B-B14F-4D97-AF65-F5344CB8AC3E}">
        <p14:creationId xmlns:p14="http://schemas.microsoft.com/office/powerpoint/2010/main" val="2368855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188A56B-EC9F-4305-9404-48F48C7D8540}"/>
              </a:ext>
            </a:extLst>
          </p:cNvPr>
          <p:cNvSpPr>
            <a:spLocks noGrp="1"/>
          </p:cNvSpPr>
          <p:nvPr>
            <p:ph type="title"/>
          </p:nvPr>
        </p:nvSpPr>
        <p:spPr>
          <a:xfrm>
            <a:off x="884332" y="251295"/>
            <a:ext cx="10423336" cy="1319090"/>
          </a:xfrm>
        </p:spPr>
        <p:txBody>
          <a:bodyPr>
            <a:noAutofit/>
          </a:bodyPr>
          <a:lstStyle/>
          <a:p>
            <a:pPr>
              <a:defRPr/>
            </a:pPr>
            <a:r>
              <a:rPr lang="en-US" sz="3600" dirty="0">
                <a:solidFill>
                  <a:schemeClr val="tx2">
                    <a:lumMod val="75000"/>
                  </a:schemeClr>
                </a:solidFill>
                <a:latin typeface="+mj-lt"/>
              </a:rPr>
              <a:t>The Adverse Childhood Experience Study </a:t>
            </a:r>
            <a:br>
              <a:rPr lang="en-US" sz="3600" dirty="0">
                <a:solidFill>
                  <a:schemeClr val="tx2">
                    <a:lumMod val="75000"/>
                  </a:schemeClr>
                </a:solidFill>
                <a:latin typeface="+mj-lt"/>
              </a:rPr>
            </a:br>
            <a:r>
              <a:rPr lang="en-US" sz="3600" dirty="0">
                <a:solidFill>
                  <a:schemeClr val="tx2">
                    <a:lumMod val="75000"/>
                  </a:schemeClr>
                </a:solidFill>
                <a:latin typeface="+mj-lt"/>
              </a:rPr>
              <a:t>Behavioral Heath at the Foundation of all Health</a:t>
            </a:r>
          </a:p>
        </p:txBody>
      </p:sp>
      <p:sp>
        <p:nvSpPr>
          <p:cNvPr id="16387" name="Content Placeholder 2">
            <a:extLst>
              <a:ext uri="{FF2B5EF4-FFF2-40B4-BE49-F238E27FC236}">
                <a16:creationId xmlns:a16="http://schemas.microsoft.com/office/drawing/2014/main" id="{09F1372E-C012-4729-9205-ADDE2BB891CB}"/>
              </a:ext>
            </a:extLst>
          </p:cNvPr>
          <p:cNvSpPr>
            <a:spLocks noGrp="1"/>
          </p:cNvSpPr>
          <p:nvPr>
            <p:ph idx="1"/>
          </p:nvPr>
        </p:nvSpPr>
        <p:spPr>
          <a:xfrm>
            <a:off x="772202" y="1730742"/>
            <a:ext cx="4038600" cy="4400550"/>
          </a:xfrm>
        </p:spPr>
        <p:txBody>
          <a:bodyPr>
            <a:normAutofit lnSpcReduction="10000"/>
          </a:bodyPr>
          <a:lstStyle/>
          <a:p>
            <a:pPr>
              <a:spcBef>
                <a:spcPts val="600"/>
              </a:spcBef>
              <a:spcAft>
                <a:spcPts val="600"/>
              </a:spcAft>
              <a:defRPr/>
            </a:pPr>
            <a:r>
              <a:rPr lang="en-US" sz="2000" dirty="0">
                <a:latin typeface="Calibri" charset="0"/>
                <a:ea typeface="ＭＳ Ｐゴシック" charset="0"/>
                <a:cs typeface="ＭＳ Ｐゴシック" charset="0"/>
              </a:rPr>
              <a:t>Over 17,000 adults studied from 1995-1997</a:t>
            </a:r>
          </a:p>
          <a:p>
            <a:pPr>
              <a:spcBef>
                <a:spcPts val="600"/>
              </a:spcBef>
              <a:spcAft>
                <a:spcPts val="600"/>
              </a:spcAft>
              <a:defRPr/>
            </a:pPr>
            <a:r>
              <a:rPr lang="en-US" sz="2000" dirty="0">
                <a:latin typeface="Calibri" charset="0"/>
                <a:ea typeface="ＭＳ Ｐゴシック" charset="0"/>
                <a:cs typeface="ＭＳ Ｐゴシック" charset="0"/>
              </a:rPr>
              <a:t>Almost 2/3 of participants reported at least one ACE</a:t>
            </a:r>
          </a:p>
          <a:p>
            <a:pPr>
              <a:spcBef>
                <a:spcPts val="600"/>
              </a:spcBef>
              <a:spcAft>
                <a:spcPts val="600"/>
              </a:spcAft>
              <a:defRPr/>
            </a:pPr>
            <a:r>
              <a:rPr lang="en-US" sz="2000" dirty="0">
                <a:latin typeface="Calibri" charset="0"/>
                <a:ea typeface="ＭＳ Ｐゴシック" charset="0"/>
                <a:cs typeface="ＭＳ Ｐゴシック" charset="0"/>
              </a:rPr>
              <a:t>Over 1/5 reported three or more ACEs, including abuse, neglect, and other types of childhood trauma</a:t>
            </a:r>
          </a:p>
          <a:p>
            <a:pPr>
              <a:spcBef>
                <a:spcPts val="600"/>
              </a:spcBef>
              <a:spcAft>
                <a:spcPts val="600"/>
              </a:spcAft>
              <a:defRPr/>
            </a:pPr>
            <a:r>
              <a:rPr lang="en-US" sz="2000" dirty="0">
                <a:latin typeface="Calibri" charset="0"/>
                <a:ea typeface="ＭＳ Ｐゴシック" charset="0"/>
                <a:cs typeface="ＭＳ Ｐゴシック" charset="0"/>
              </a:rPr>
              <a:t>Major links identified between early childhood trauma and long term health outcomes, </a:t>
            </a:r>
          </a:p>
          <a:p>
            <a:pPr lvl="1">
              <a:spcBef>
                <a:spcPts val="600"/>
              </a:spcBef>
              <a:spcAft>
                <a:spcPts val="600"/>
              </a:spcAft>
              <a:defRPr/>
            </a:pPr>
            <a:r>
              <a:rPr lang="en-US" sz="1400" dirty="0">
                <a:latin typeface="Calibri" charset="0"/>
                <a:ea typeface="ＭＳ Ｐゴシック" charset="0"/>
                <a:cs typeface="ＭＳ Ｐゴシック" charset="0"/>
              </a:rPr>
              <a:t>Including increased risk of many chronic illnesses and </a:t>
            </a:r>
            <a:r>
              <a:rPr lang="en-US" sz="1400" dirty="0">
                <a:latin typeface="Calibri" charset="0"/>
                <a:ea typeface="ＭＳ Ｐゴシック" charset="0"/>
                <a:cs typeface="ＭＳ Ｐゴシック" charset="0"/>
                <a:hlinkClick r:id="rId3"/>
              </a:rPr>
              <a:t>early death</a:t>
            </a:r>
            <a:endParaRPr lang="en-US" sz="1400" dirty="0">
              <a:latin typeface="Calibri" charset="0"/>
              <a:ea typeface="ＭＳ Ｐゴシック" charset="0"/>
              <a:cs typeface="ＭＳ Ｐゴシック" charset="0"/>
            </a:endParaRPr>
          </a:p>
        </p:txBody>
      </p:sp>
      <p:sp>
        <p:nvSpPr>
          <p:cNvPr id="8" name="Footer Placeholder 7">
            <a:extLst>
              <a:ext uri="{FF2B5EF4-FFF2-40B4-BE49-F238E27FC236}">
                <a16:creationId xmlns:a16="http://schemas.microsoft.com/office/drawing/2014/main" id="{E6B58E31-D6AE-4B00-BBDF-F53361A8F753}"/>
              </a:ext>
            </a:extLst>
          </p:cNvPr>
          <p:cNvSpPr>
            <a:spLocks noGrp="1"/>
          </p:cNvSpPr>
          <p:nvPr>
            <p:ph type="ftr" sz="quarter" idx="4294967295"/>
          </p:nvPr>
        </p:nvSpPr>
        <p:spPr>
          <a:xfrm>
            <a:off x="6095999" y="5166750"/>
            <a:ext cx="4109537" cy="71742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1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Major Findings," Centers for Disease Control and Prevention (CDC)</a:t>
            </a:r>
          </a:p>
          <a:p>
            <a:pPr algn="r">
              <a:defRPr/>
            </a:pPr>
            <a:r>
              <a:rPr lang="en-US" altLang="en-US" sz="1100" dirty="0">
                <a:latin typeface="Calibri" panose="020F0502020204030204" pitchFamily="34" charset="0"/>
                <a:cs typeface="Calibri" panose="020F0502020204030204" pitchFamily="34" charset="0"/>
                <a:hlinkClick r:id="rId4"/>
              </a:rPr>
              <a:t>https://www.cdc.gov/violenceprevention/acestudy/</a:t>
            </a:r>
            <a:endParaRPr lang="en-US" altLang="en-US" sz="1100" dirty="0">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2" name="Picture 1">
            <a:extLst>
              <a:ext uri="{FF2B5EF4-FFF2-40B4-BE49-F238E27FC236}">
                <a16:creationId xmlns:a16="http://schemas.microsoft.com/office/drawing/2014/main" id="{7737D05B-FC36-404D-9C8D-E6BDBE74C4BA}"/>
              </a:ext>
            </a:extLst>
          </p:cNvPr>
          <p:cNvPicPr>
            <a:picLocks noChangeAspect="1"/>
          </p:cNvPicPr>
          <p:nvPr/>
        </p:nvPicPr>
        <p:blipFill>
          <a:blip r:embed="rId5"/>
          <a:stretch>
            <a:fillRect/>
          </a:stretch>
        </p:blipFill>
        <p:spPr>
          <a:xfrm>
            <a:off x="6361813" y="1729221"/>
            <a:ext cx="4264937" cy="3278691"/>
          </a:xfrm>
          <a:prstGeom prst="rect">
            <a:avLst/>
          </a:prstGeom>
        </p:spPr>
      </p:pic>
      <p:pic>
        <p:nvPicPr>
          <p:cNvPr id="3" name="Picture 2">
            <a:extLst>
              <a:ext uri="{FF2B5EF4-FFF2-40B4-BE49-F238E27FC236}">
                <a16:creationId xmlns:a16="http://schemas.microsoft.com/office/drawing/2014/main" id="{8248491B-22C9-4BAB-A2B3-1036061973E9}"/>
              </a:ext>
            </a:extLst>
          </p:cNvPr>
          <p:cNvPicPr>
            <a:picLocks noChangeAspect="1"/>
          </p:cNvPicPr>
          <p:nvPr/>
        </p:nvPicPr>
        <p:blipFill>
          <a:blip r:embed="rId6"/>
          <a:stretch>
            <a:fillRect/>
          </a:stretch>
        </p:blipFill>
        <p:spPr>
          <a:xfrm>
            <a:off x="5055762" y="1729222"/>
            <a:ext cx="915591" cy="3278691"/>
          </a:xfrm>
          <a:prstGeom prst="rect">
            <a:avLst/>
          </a:prstGeom>
        </p:spPr>
      </p:pic>
      <p:pic>
        <p:nvPicPr>
          <p:cNvPr id="4" name="Picture 3">
            <a:extLst>
              <a:ext uri="{FF2B5EF4-FFF2-40B4-BE49-F238E27FC236}">
                <a16:creationId xmlns:a16="http://schemas.microsoft.com/office/drawing/2014/main" id="{08D9BA10-BE2D-4922-8177-BBAD252EF51D}"/>
              </a:ext>
            </a:extLst>
          </p:cNvPr>
          <p:cNvPicPr>
            <a:picLocks noChangeAspect="1"/>
          </p:cNvPicPr>
          <p:nvPr/>
        </p:nvPicPr>
        <p:blipFill>
          <a:blip r:embed="rId7"/>
          <a:stretch>
            <a:fillRect/>
          </a:stretch>
        </p:blipFill>
        <p:spPr>
          <a:xfrm>
            <a:off x="10205536" y="5294007"/>
            <a:ext cx="1786283" cy="670618"/>
          </a:xfrm>
          <a:prstGeom prst="rect">
            <a:avLst/>
          </a:prstGeom>
        </p:spPr>
      </p:pic>
    </p:spTree>
    <p:extLst>
      <p:ext uri="{BB962C8B-B14F-4D97-AF65-F5344CB8AC3E}">
        <p14:creationId xmlns:p14="http://schemas.microsoft.com/office/powerpoint/2010/main" val="186369676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a:extLst>
              <a:ext uri="{FF2B5EF4-FFF2-40B4-BE49-F238E27FC236}">
                <a16:creationId xmlns:a16="http://schemas.microsoft.com/office/drawing/2014/main" id="{B9E59EFC-C3BD-44FB-8CCB-6AF57AF9E42B}"/>
              </a:ext>
            </a:extLst>
          </p:cNvPr>
          <p:cNvSpPr>
            <a:spLocks noGrp="1"/>
          </p:cNvSpPr>
          <p:nvPr>
            <p:ph type="title"/>
          </p:nvPr>
        </p:nvSpPr>
        <p:spPr>
          <a:xfrm>
            <a:off x="1524000" y="195263"/>
            <a:ext cx="9144000" cy="838200"/>
          </a:xfrm>
        </p:spPr>
        <p:txBody>
          <a:bodyPr rtlCol="0" anchor="t">
            <a:noAutofit/>
          </a:bodyPr>
          <a:lstStyle/>
          <a:p>
            <a:pPr eaLnBrk="1" fontAlgn="auto" hangingPunct="1">
              <a:spcAft>
                <a:spcPts val="0"/>
              </a:spcAft>
              <a:defRPr/>
            </a:pPr>
            <a:r>
              <a:rPr lang="en-US" altLang="en-US" sz="3600">
                <a:solidFill>
                  <a:schemeClr val="tx2">
                    <a:lumMod val="75000"/>
                  </a:schemeClr>
                </a:solidFill>
                <a:latin typeface="+mj-lt"/>
                <a:cs typeface="Open Sans" pitchFamily="-84" charset="0"/>
              </a:rPr>
              <a:t>Life-Long Physical, Mental &amp; Behavioral Health Outcomes Linked to ACEs</a:t>
            </a:r>
            <a:r>
              <a:rPr lang="en-US" altLang="en-US" sz="3600">
                <a:solidFill>
                  <a:schemeClr val="accent2"/>
                </a:solidFill>
                <a:latin typeface="+mj-lt"/>
                <a:cs typeface="Open Sans" pitchFamily="-84" charset="0"/>
              </a:rPr>
              <a:t/>
            </a:r>
            <a:br>
              <a:rPr lang="en-US" altLang="en-US" sz="3600">
                <a:solidFill>
                  <a:schemeClr val="accent2"/>
                </a:solidFill>
                <a:latin typeface="+mj-lt"/>
                <a:cs typeface="Open Sans" pitchFamily="-84" charset="0"/>
              </a:rPr>
            </a:br>
            <a:r>
              <a:rPr lang="en-US" altLang="en-US" sz="3600">
                <a:solidFill>
                  <a:schemeClr val="accent1"/>
                </a:solidFill>
                <a:latin typeface="+mj-lt"/>
                <a:cs typeface="Open Sans" pitchFamily="-84" charset="0"/>
              </a:rPr>
              <a:t/>
            </a:r>
            <a:br>
              <a:rPr lang="en-US" altLang="en-US" sz="3600">
                <a:solidFill>
                  <a:schemeClr val="accent1"/>
                </a:solidFill>
                <a:latin typeface="+mj-lt"/>
                <a:cs typeface="Open Sans" pitchFamily="-84" charset="0"/>
              </a:rPr>
            </a:br>
            <a:r>
              <a:rPr lang="en-US" altLang="en-US" sz="3600">
                <a:solidFill>
                  <a:schemeClr val="accent1"/>
                </a:solidFill>
                <a:latin typeface="+mj-lt"/>
                <a:cs typeface="Open Sans" pitchFamily="-84" charset="0"/>
              </a:rPr>
              <a:t/>
            </a:r>
            <a:br>
              <a:rPr lang="en-US" altLang="en-US" sz="3600">
                <a:solidFill>
                  <a:schemeClr val="accent1"/>
                </a:solidFill>
                <a:latin typeface="+mj-lt"/>
                <a:cs typeface="Open Sans" pitchFamily="-84" charset="0"/>
              </a:rPr>
            </a:br>
            <a:endParaRPr lang="en-US" altLang="en-US" sz="3600">
              <a:latin typeface="+mj-lt"/>
              <a:cs typeface="Open Sans" pitchFamily="-84" charset="0"/>
            </a:endParaRPr>
          </a:p>
        </p:txBody>
      </p:sp>
      <p:sp>
        <p:nvSpPr>
          <p:cNvPr id="25603" name="Content Placeholder 3">
            <a:extLst>
              <a:ext uri="{FF2B5EF4-FFF2-40B4-BE49-F238E27FC236}">
                <a16:creationId xmlns:a16="http://schemas.microsoft.com/office/drawing/2014/main" id="{B545233D-F289-4997-A219-41C64B9ED818}"/>
              </a:ext>
            </a:extLst>
          </p:cNvPr>
          <p:cNvSpPr>
            <a:spLocks noGrp="1"/>
          </p:cNvSpPr>
          <p:nvPr>
            <p:ph sz="half" idx="1"/>
          </p:nvPr>
        </p:nvSpPr>
        <p:spPr>
          <a:xfrm>
            <a:off x="1981200" y="1346200"/>
            <a:ext cx="3810000" cy="4343400"/>
          </a:xfrm>
        </p:spPr>
        <p:txBody>
          <a:bodyPr rtlCol="0">
            <a:noAutofit/>
          </a:bodyPr>
          <a:lstStyle/>
          <a:p>
            <a:pPr eaLnBrk="1" fontAlgn="auto" hangingPunct="1">
              <a:spcAft>
                <a:spcPts val="200"/>
              </a:spcAft>
              <a:buFont typeface="Arial"/>
              <a:buChar char="•"/>
              <a:defRPr/>
            </a:pPr>
            <a:r>
              <a:rPr lang="en-US" altLang="en-US" sz="2000" dirty="0">
                <a:latin typeface="+mj-lt"/>
                <a:cs typeface="Arial" pitchFamily="34" charset="0"/>
              </a:rPr>
              <a:t>Alcohol, tobacco &amp; other drug addiction</a:t>
            </a:r>
          </a:p>
          <a:p>
            <a:pPr eaLnBrk="1" fontAlgn="auto" hangingPunct="1">
              <a:spcAft>
                <a:spcPts val="200"/>
              </a:spcAft>
              <a:buFont typeface="Arial"/>
              <a:buChar char="•"/>
              <a:defRPr/>
            </a:pPr>
            <a:r>
              <a:rPr lang="en-US" altLang="en-US" sz="2000" dirty="0">
                <a:latin typeface="+mj-lt"/>
                <a:cs typeface="Arial" pitchFamily="34" charset="0"/>
              </a:rPr>
              <a:t>Auto-immune disease</a:t>
            </a:r>
          </a:p>
          <a:p>
            <a:pPr eaLnBrk="1" fontAlgn="auto" hangingPunct="1">
              <a:spcAft>
                <a:spcPts val="200"/>
              </a:spcAft>
              <a:buFont typeface="Arial"/>
              <a:buChar char="•"/>
              <a:defRPr/>
            </a:pPr>
            <a:r>
              <a:rPr lang="en-US" altLang="en-US" sz="2000" dirty="0">
                <a:latin typeface="+mj-lt"/>
                <a:cs typeface="Arial" pitchFamily="34" charset="0"/>
              </a:rPr>
              <a:t>Chronic obstructive pulmonary disease &amp; ischemic heart disease</a:t>
            </a:r>
          </a:p>
          <a:p>
            <a:pPr eaLnBrk="1" fontAlgn="auto" hangingPunct="1">
              <a:spcAft>
                <a:spcPts val="200"/>
              </a:spcAft>
              <a:buFont typeface="Arial"/>
              <a:buChar char="•"/>
              <a:defRPr/>
            </a:pPr>
            <a:r>
              <a:rPr lang="en-US" altLang="en-US" sz="2000" dirty="0">
                <a:latin typeface="+mj-lt"/>
                <a:cs typeface="Arial" pitchFamily="34" charset="0"/>
              </a:rPr>
              <a:t>Depression, anxiety &amp; other mental illness</a:t>
            </a:r>
          </a:p>
          <a:p>
            <a:pPr eaLnBrk="1" fontAlgn="auto" hangingPunct="1">
              <a:spcAft>
                <a:spcPts val="200"/>
              </a:spcAft>
              <a:buFont typeface="Arial"/>
              <a:buChar char="•"/>
              <a:defRPr/>
            </a:pPr>
            <a:r>
              <a:rPr lang="en-US" altLang="en-US" sz="2000" dirty="0">
                <a:latin typeface="+mj-lt"/>
                <a:cs typeface="Arial" pitchFamily="34" charset="0"/>
              </a:rPr>
              <a:t>Diabetes</a:t>
            </a:r>
          </a:p>
          <a:p>
            <a:pPr eaLnBrk="1" fontAlgn="auto" hangingPunct="1">
              <a:spcAft>
                <a:spcPts val="200"/>
              </a:spcAft>
              <a:buFont typeface="Arial"/>
              <a:buChar char="•"/>
              <a:defRPr/>
            </a:pPr>
            <a:r>
              <a:rPr lang="en-US" altLang="en-US" sz="2000" dirty="0">
                <a:latin typeface="+mj-lt"/>
                <a:cs typeface="Arial" pitchFamily="34" charset="0"/>
              </a:rPr>
              <a:t>Multiple divorces</a:t>
            </a:r>
          </a:p>
          <a:p>
            <a:pPr eaLnBrk="1" fontAlgn="auto" hangingPunct="1">
              <a:spcAft>
                <a:spcPts val="200"/>
              </a:spcAft>
              <a:buFont typeface="Arial"/>
              <a:buChar char="•"/>
              <a:defRPr/>
            </a:pPr>
            <a:r>
              <a:rPr lang="en-US" altLang="en-US" sz="2000" dirty="0">
                <a:latin typeface="+mj-lt"/>
                <a:cs typeface="Arial" pitchFamily="34" charset="0"/>
              </a:rPr>
              <a:t>Fetal death</a:t>
            </a:r>
          </a:p>
          <a:p>
            <a:pPr eaLnBrk="1" fontAlgn="auto" hangingPunct="1">
              <a:spcAft>
                <a:spcPts val="200"/>
              </a:spcAft>
              <a:buFont typeface="Arial"/>
              <a:buChar char="•"/>
              <a:defRPr/>
            </a:pPr>
            <a:r>
              <a:rPr lang="en-US" altLang="en-US" sz="2000" dirty="0">
                <a:latin typeface="+mj-lt"/>
                <a:cs typeface="Arial" pitchFamily="34" charset="0"/>
              </a:rPr>
              <a:t>High risk sexual activity, STDs &amp; unintended pregnancy</a:t>
            </a:r>
          </a:p>
          <a:p>
            <a:pPr eaLnBrk="1" fontAlgn="auto" hangingPunct="1">
              <a:spcAft>
                <a:spcPts val="200"/>
              </a:spcAft>
              <a:buFont typeface="Arial"/>
              <a:buChar char="•"/>
              <a:defRPr/>
            </a:pPr>
            <a:endParaRPr lang="en-US" altLang="en-US" sz="2000" dirty="0">
              <a:latin typeface="+mj-lt"/>
              <a:cs typeface="Arial" pitchFamily="34" charset="0"/>
            </a:endParaRPr>
          </a:p>
          <a:p>
            <a:pPr eaLnBrk="1" fontAlgn="auto" hangingPunct="1">
              <a:spcAft>
                <a:spcPts val="200"/>
              </a:spcAft>
              <a:buFont typeface="Arial"/>
              <a:buChar char="•"/>
              <a:defRPr/>
            </a:pPr>
            <a:endParaRPr lang="en-US" altLang="en-US" sz="2000" dirty="0">
              <a:latin typeface="+mj-lt"/>
              <a:cs typeface="Arial" pitchFamily="34" charset="0"/>
            </a:endParaRPr>
          </a:p>
          <a:p>
            <a:pPr eaLnBrk="1" fontAlgn="auto" hangingPunct="1">
              <a:spcAft>
                <a:spcPts val="0"/>
              </a:spcAft>
              <a:buFont typeface="Lucida Grande" pitchFamily="-84" charset="0"/>
              <a:buChar char="&gt;"/>
              <a:defRPr/>
            </a:pPr>
            <a:endParaRPr lang="en-US" altLang="en-US" sz="2000" dirty="0">
              <a:latin typeface="+mj-lt"/>
              <a:cs typeface="Arial" pitchFamily="34" charset="0"/>
            </a:endParaRPr>
          </a:p>
        </p:txBody>
      </p:sp>
      <p:sp>
        <p:nvSpPr>
          <p:cNvPr id="25604" name="Content Placeholder 4">
            <a:extLst>
              <a:ext uri="{FF2B5EF4-FFF2-40B4-BE49-F238E27FC236}">
                <a16:creationId xmlns:a16="http://schemas.microsoft.com/office/drawing/2014/main" id="{63DB2238-667C-4AE4-97D4-DE30A498D07E}"/>
              </a:ext>
            </a:extLst>
          </p:cNvPr>
          <p:cNvSpPr>
            <a:spLocks noGrp="1"/>
          </p:cNvSpPr>
          <p:nvPr>
            <p:ph sz="half" idx="2"/>
          </p:nvPr>
        </p:nvSpPr>
        <p:spPr>
          <a:xfrm>
            <a:off x="6400800" y="1346200"/>
            <a:ext cx="3810000" cy="3962400"/>
          </a:xfrm>
        </p:spPr>
        <p:txBody>
          <a:bodyPr rtlCol="0">
            <a:noAutofit/>
          </a:bodyPr>
          <a:lstStyle/>
          <a:p>
            <a:pPr eaLnBrk="1" fontAlgn="auto" hangingPunct="1">
              <a:spcAft>
                <a:spcPts val="200"/>
              </a:spcAft>
              <a:buFont typeface="Arial"/>
              <a:buChar char="•"/>
              <a:defRPr/>
            </a:pPr>
            <a:r>
              <a:rPr lang="en-US" altLang="en-US" sz="2000">
                <a:latin typeface="+mj-lt"/>
                <a:cs typeface="Arial" pitchFamily="34" charset="0"/>
              </a:rPr>
              <a:t>Intimate partner violence—perpetration &amp; victimization</a:t>
            </a:r>
          </a:p>
          <a:p>
            <a:pPr eaLnBrk="1" fontAlgn="auto" hangingPunct="1">
              <a:spcAft>
                <a:spcPts val="200"/>
              </a:spcAft>
              <a:buFont typeface="Arial"/>
              <a:buChar char="•"/>
              <a:defRPr/>
            </a:pPr>
            <a:r>
              <a:rPr lang="en-US" altLang="en-US" sz="2000">
                <a:latin typeface="+mj-lt"/>
                <a:cs typeface="Arial" pitchFamily="34" charset="0"/>
              </a:rPr>
              <a:t>Liver disease</a:t>
            </a:r>
          </a:p>
          <a:p>
            <a:pPr eaLnBrk="1" fontAlgn="auto" hangingPunct="1">
              <a:spcAft>
                <a:spcPts val="200"/>
              </a:spcAft>
              <a:buFont typeface="Arial"/>
              <a:buChar char="•"/>
              <a:defRPr/>
            </a:pPr>
            <a:r>
              <a:rPr lang="en-US" altLang="en-US" sz="2000">
                <a:latin typeface="+mj-lt"/>
                <a:cs typeface="Arial" pitchFamily="34" charset="0"/>
              </a:rPr>
              <a:t>Lung cancer</a:t>
            </a:r>
          </a:p>
          <a:p>
            <a:pPr eaLnBrk="1" fontAlgn="auto" hangingPunct="1">
              <a:spcAft>
                <a:spcPts val="200"/>
              </a:spcAft>
              <a:buFont typeface="Arial"/>
              <a:buChar char="•"/>
              <a:defRPr/>
            </a:pPr>
            <a:r>
              <a:rPr lang="en-US" altLang="en-US" sz="2000">
                <a:latin typeface="+mj-lt"/>
                <a:cs typeface="Arial" pitchFamily="34" charset="0"/>
              </a:rPr>
              <a:t>Obesity </a:t>
            </a:r>
          </a:p>
          <a:p>
            <a:pPr eaLnBrk="1" fontAlgn="auto" hangingPunct="1">
              <a:spcAft>
                <a:spcPts val="200"/>
              </a:spcAft>
              <a:buFont typeface="Arial"/>
              <a:buChar char="•"/>
              <a:defRPr/>
            </a:pPr>
            <a:r>
              <a:rPr lang="en-US" altLang="en-US" sz="2000">
                <a:latin typeface="+mj-lt"/>
                <a:cs typeface="Arial" pitchFamily="34" charset="0"/>
              </a:rPr>
              <a:t>Self-regulation &amp; anger management problems</a:t>
            </a:r>
          </a:p>
          <a:p>
            <a:pPr eaLnBrk="1" fontAlgn="auto" hangingPunct="1">
              <a:spcAft>
                <a:spcPts val="200"/>
              </a:spcAft>
              <a:buFont typeface="Arial"/>
              <a:buChar char="•"/>
              <a:defRPr/>
            </a:pPr>
            <a:r>
              <a:rPr lang="en-US" altLang="en-US" sz="2000">
                <a:latin typeface="+mj-lt"/>
                <a:cs typeface="Arial" pitchFamily="34" charset="0"/>
              </a:rPr>
              <a:t>Skeletal fractures</a:t>
            </a:r>
          </a:p>
          <a:p>
            <a:pPr eaLnBrk="1" fontAlgn="auto" hangingPunct="1">
              <a:spcAft>
                <a:spcPts val="200"/>
              </a:spcAft>
              <a:buFont typeface="Arial"/>
              <a:buChar char="•"/>
              <a:defRPr/>
            </a:pPr>
            <a:r>
              <a:rPr lang="en-US" altLang="en-US" sz="2000">
                <a:latin typeface="+mj-lt"/>
                <a:cs typeface="Arial" pitchFamily="34" charset="0"/>
              </a:rPr>
              <a:t>Suicide attempts</a:t>
            </a:r>
          </a:p>
          <a:p>
            <a:pPr eaLnBrk="1" fontAlgn="auto" hangingPunct="1">
              <a:spcAft>
                <a:spcPts val="0"/>
              </a:spcAft>
              <a:buFont typeface="Arial"/>
              <a:buChar char="•"/>
              <a:defRPr/>
            </a:pPr>
            <a:r>
              <a:rPr lang="en-US" altLang="en-US" sz="2000">
                <a:latin typeface="+mj-lt"/>
                <a:cs typeface="Arial" pitchFamily="34" charset="0"/>
              </a:rPr>
              <a:t>Work problems—including absenteeism, productivity &amp; on-the-job injury</a:t>
            </a:r>
          </a:p>
          <a:p>
            <a:pPr eaLnBrk="1" fontAlgn="auto" hangingPunct="1">
              <a:spcAft>
                <a:spcPts val="0"/>
              </a:spcAft>
              <a:buFont typeface="Lucida Grande" pitchFamily="-84" charset="0"/>
              <a:buChar char="&gt;"/>
              <a:defRPr/>
            </a:pPr>
            <a:endParaRPr lang="en-US" altLang="en-US" sz="2000">
              <a:latin typeface="+mj-lt"/>
              <a:cs typeface="Arial" pitchFamily="34" charset="0"/>
            </a:endParaRPr>
          </a:p>
        </p:txBody>
      </p:sp>
      <p:pic>
        <p:nvPicPr>
          <p:cNvPr id="2" name="Picture 1">
            <a:extLst>
              <a:ext uri="{FF2B5EF4-FFF2-40B4-BE49-F238E27FC236}">
                <a16:creationId xmlns:a16="http://schemas.microsoft.com/office/drawing/2014/main" id="{FD685794-D116-48A3-B395-71BB5B0C5CFC}"/>
              </a:ext>
            </a:extLst>
          </p:cNvPr>
          <p:cNvPicPr>
            <a:picLocks noChangeAspect="1"/>
          </p:cNvPicPr>
          <p:nvPr/>
        </p:nvPicPr>
        <p:blipFill>
          <a:blip r:embed="rId3"/>
          <a:stretch>
            <a:fillRect/>
          </a:stretch>
        </p:blipFill>
        <p:spPr>
          <a:xfrm>
            <a:off x="10210800" y="5286028"/>
            <a:ext cx="1786283" cy="670618"/>
          </a:xfrm>
          <a:prstGeom prst="rect">
            <a:avLst/>
          </a:prstGeom>
        </p:spPr>
      </p:pic>
    </p:spTree>
    <p:extLst>
      <p:ext uri="{BB962C8B-B14F-4D97-AF65-F5344CB8AC3E}">
        <p14:creationId xmlns:p14="http://schemas.microsoft.com/office/powerpoint/2010/main" val="2857944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769C9-ED33-488C-ABCE-BC126D543874}"/>
              </a:ext>
            </a:extLst>
          </p:cNvPr>
          <p:cNvSpPr>
            <a:spLocks noGrp="1"/>
          </p:cNvSpPr>
          <p:nvPr>
            <p:ph type="title"/>
          </p:nvPr>
        </p:nvSpPr>
        <p:spPr>
          <a:xfrm>
            <a:off x="381000" y="389166"/>
            <a:ext cx="11429999" cy="923926"/>
          </a:xfrm>
        </p:spPr>
        <p:txBody>
          <a:bodyPr/>
          <a:lstStyle/>
          <a:p>
            <a:pPr eaLnBrk="1" fontAlgn="auto" hangingPunct="1">
              <a:spcAft>
                <a:spcPts val="0"/>
              </a:spcAft>
              <a:defRPr/>
            </a:pPr>
            <a:r>
              <a:rPr lang="en-US" sz="3600">
                <a:solidFill>
                  <a:srgbClr val="002060"/>
                </a:solidFill>
                <a:latin typeface="Calibri" panose="020F0502020204030204" pitchFamily="34" charset="0"/>
                <a:cs typeface="Calibri" panose="020F0502020204030204" pitchFamily="34" charset="0"/>
              </a:rPr>
              <a:t>Resilience: </a:t>
            </a:r>
            <a:r>
              <a:rPr lang="en-US" altLang="en-US" sz="2400" b="0" i="1" kern="1200">
                <a:solidFill>
                  <a:srgbClr val="002060"/>
                </a:solidFill>
                <a:latin typeface="Calibri" panose="020F0502020204030204" pitchFamily="34" charset="0"/>
                <a:cs typeface="Arial" panose="020B0604020202020204" pitchFamily="34" charset="0"/>
              </a:rPr>
              <a:t>Ability to adapt well to stress, adversity, trauma or tragedy</a:t>
            </a:r>
            <a:r>
              <a:rPr lang="en-US" altLang="en-US" sz="3600" b="0" kern="1200">
                <a:solidFill>
                  <a:srgbClr val="002060"/>
                </a:solidFill>
                <a:latin typeface="Calibri" panose="020F0502020204030204" pitchFamily="34" charset="0"/>
                <a:cs typeface="Arial" panose="020B0604020202020204" pitchFamily="34" charset="0"/>
              </a:rPr>
              <a:t/>
            </a:r>
            <a:br>
              <a:rPr lang="en-US" altLang="en-US" sz="3600" b="0" kern="1200">
                <a:solidFill>
                  <a:srgbClr val="002060"/>
                </a:solidFill>
                <a:latin typeface="Calibri" panose="020F0502020204030204" pitchFamily="34" charset="0"/>
                <a:cs typeface="Arial" panose="020B0604020202020204" pitchFamily="34" charset="0"/>
              </a:rPr>
            </a:br>
            <a:endParaRPr lang="en-US" sz="3600">
              <a:solidFill>
                <a:srgbClr val="002060"/>
              </a:solidFill>
              <a:latin typeface="Calibri" panose="020F0502020204030204" pitchFamily="34" charset="0"/>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00874D78-DADC-43AE-9B54-3EB963745C61}"/>
              </a:ext>
            </a:extLst>
          </p:cNvPr>
          <p:cNvGraphicFramePr>
            <a:graphicFrameLocks noGrp="1"/>
          </p:cNvGraphicFramePr>
          <p:nvPr>
            <p:ph idx="1"/>
            <p:extLst>
              <p:ext uri="{D42A27DB-BD31-4B8C-83A1-F6EECF244321}">
                <p14:modId xmlns:p14="http://schemas.microsoft.com/office/powerpoint/2010/main" val="3163509133"/>
              </p:ext>
            </p:extLst>
          </p:nvPr>
        </p:nvGraphicFramePr>
        <p:xfrm>
          <a:off x="1850065" y="1313092"/>
          <a:ext cx="8612371" cy="4375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DC83554E-8FF0-41F9-B33B-44E45A311963}"/>
              </a:ext>
            </a:extLst>
          </p:cNvPr>
          <p:cNvPicPr>
            <a:picLocks noChangeAspect="1"/>
          </p:cNvPicPr>
          <p:nvPr/>
        </p:nvPicPr>
        <p:blipFill>
          <a:blip r:embed="rId8"/>
          <a:stretch>
            <a:fillRect/>
          </a:stretch>
        </p:blipFill>
        <p:spPr>
          <a:xfrm>
            <a:off x="10145218" y="5353110"/>
            <a:ext cx="1786283" cy="670618"/>
          </a:xfrm>
          <a:prstGeom prst="rect">
            <a:avLst/>
          </a:prstGeom>
        </p:spPr>
      </p:pic>
    </p:spTree>
    <p:extLst>
      <p:ext uri="{BB962C8B-B14F-4D97-AF65-F5344CB8AC3E}">
        <p14:creationId xmlns:p14="http://schemas.microsoft.com/office/powerpoint/2010/main" val="3583713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Box 3">
            <a:extLst>
              <a:ext uri="{FF2B5EF4-FFF2-40B4-BE49-F238E27FC236}">
                <a16:creationId xmlns:a16="http://schemas.microsoft.com/office/drawing/2014/main" id="{C1FFE3BD-8FA3-4855-8D06-2CC93C566058}"/>
              </a:ext>
            </a:extLst>
          </p:cNvPr>
          <p:cNvSpPr txBox="1">
            <a:spLocks noChangeArrowheads="1"/>
          </p:cNvSpPr>
          <p:nvPr/>
        </p:nvSpPr>
        <p:spPr bwMode="auto">
          <a:xfrm>
            <a:off x="6424614" y="1684338"/>
            <a:ext cx="41306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We begin to ask, </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	“What happened to you?”</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 rather than</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	“What is wrong with you?”</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We have to ask, </a:t>
            </a:r>
          </a:p>
          <a:p>
            <a:pPr marL="742950" marR="0" lvl="1" indent="-28575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“What’s strong?”</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rather than</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	“What’s wrong?”</a:t>
            </a:r>
          </a:p>
        </p:txBody>
      </p:sp>
      <p:sp>
        <p:nvSpPr>
          <p:cNvPr id="23556" name="TextBox 1">
            <a:extLst>
              <a:ext uri="{FF2B5EF4-FFF2-40B4-BE49-F238E27FC236}">
                <a16:creationId xmlns:a16="http://schemas.microsoft.com/office/drawing/2014/main" id="{1F239E10-05A6-40B0-AD97-7E96E9696A21}"/>
              </a:ext>
            </a:extLst>
          </p:cNvPr>
          <p:cNvSpPr txBox="1">
            <a:spLocks noChangeArrowheads="1"/>
          </p:cNvSpPr>
          <p:nvPr/>
        </p:nvSpPr>
        <p:spPr bwMode="auto">
          <a:xfrm flipH="1">
            <a:off x="4316413" y="273051"/>
            <a:ext cx="3560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1F497D">
                    <a:lumMod val="75000"/>
                  </a:srgbClr>
                </a:solidFill>
                <a:effectLst/>
                <a:uLnTx/>
                <a:uFillTx/>
                <a:latin typeface="Calibri" pitchFamily="34" charset="0"/>
                <a:ea typeface="MS PGothic" pitchFamily="34" charset="-128"/>
                <a:cs typeface="Arial" panose="020B0604020202020204" pitchFamily="34" charset="0"/>
              </a:rPr>
              <a:t>Paradigm Shift</a:t>
            </a:r>
          </a:p>
        </p:txBody>
      </p:sp>
      <p:pic>
        <p:nvPicPr>
          <p:cNvPr id="5" name="Picture 2">
            <a:hlinkClick r:id="rId3"/>
            <a:extLst>
              <a:ext uri="{FF2B5EF4-FFF2-40B4-BE49-F238E27FC236}">
                <a16:creationId xmlns:a16="http://schemas.microsoft.com/office/drawing/2014/main" id="{2559DA4E-92EB-4AE1-BF93-FBFB95992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96132" y="2212109"/>
            <a:ext cx="5457825" cy="193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82CCD55-4525-4807-A81A-492A1B3B68B1}"/>
              </a:ext>
            </a:extLst>
          </p:cNvPr>
          <p:cNvPicPr>
            <a:picLocks noChangeAspect="1"/>
          </p:cNvPicPr>
          <p:nvPr/>
        </p:nvPicPr>
        <p:blipFill>
          <a:blip r:embed="rId5"/>
          <a:stretch>
            <a:fillRect/>
          </a:stretch>
        </p:blipFill>
        <p:spPr>
          <a:xfrm>
            <a:off x="10129422" y="5314377"/>
            <a:ext cx="1786283" cy="670618"/>
          </a:xfrm>
          <a:prstGeom prst="rect">
            <a:avLst/>
          </a:prstGeom>
        </p:spPr>
      </p:pic>
    </p:spTree>
    <p:extLst>
      <p:ext uri="{BB962C8B-B14F-4D97-AF65-F5344CB8AC3E}">
        <p14:creationId xmlns:p14="http://schemas.microsoft.com/office/powerpoint/2010/main" val="3300912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915" y="419151"/>
            <a:ext cx="10972800" cy="640080"/>
          </a:xfrm>
        </p:spPr>
        <p:txBody>
          <a:bodyPr>
            <a:noAutofit/>
          </a:bodyPr>
          <a:lstStyle/>
          <a:p>
            <a:r>
              <a:rPr lang="en-US" sz="4000" spc="-100" dirty="0"/>
              <a:t>Who is National Council for Behavioral Health?</a:t>
            </a:r>
          </a:p>
        </p:txBody>
      </p:sp>
      <p:pic>
        <p:nvPicPr>
          <p:cNvPr id="26" name="Picture 25">
            <a:extLst>
              <a:ext uri="{FF2B5EF4-FFF2-40B4-BE49-F238E27FC236}">
                <a16:creationId xmlns:a16="http://schemas.microsoft.com/office/drawing/2014/main" id="{B3BBBFCD-FF48-4A9E-A7F4-6F909E42F82B}"/>
              </a:ext>
            </a:extLst>
          </p:cNvPr>
          <p:cNvPicPr>
            <a:picLocks noChangeAspect="1"/>
          </p:cNvPicPr>
          <p:nvPr/>
        </p:nvPicPr>
        <p:blipFill>
          <a:blip r:embed="rId3">
            <a:alphaModFix amt="22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678007" y="1034495"/>
            <a:ext cx="5104230" cy="5104230"/>
          </a:xfrm>
          <a:prstGeom prst="rect">
            <a:avLst/>
          </a:prstGeom>
        </p:spPr>
      </p:pic>
      <p:sp>
        <p:nvSpPr>
          <p:cNvPr id="24" name="Rectangle 23">
            <a:extLst>
              <a:ext uri="{FF2B5EF4-FFF2-40B4-BE49-F238E27FC236}">
                <a16:creationId xmlns:a16="http://schemas.microsoft.com/office/drawing/2014/main" id="{5188EDC3-D4FB-4EB9-8E9B-510AEF61E80A}"/>
              </a:ext>
            </a:extLst>
          </p:cNvPr>
          <p:cNvSpPr/>
          <p:nvPr/>
        </p:nvSpPr>
        <p:spPr>
          <a:xfrm>
            <a:off x="570915" y="1295400"/>
            <a:ext cx="10629315" cy="4370427"/>
          </a:xfrm>
          <a:prstGeom prst="rect">
            <a:avLst/>
          </a:prstGeom>
        </p:spPr>
        <p:txBody>
          <a:bodyPr wrap="square">
            <a:spAutoFit/>
          </a:bodyPr>
          <a:lstStyle/>
          <a:p>
            <a:pPr marL="457200" indent="-457200">
              <a:spcAft>
                <a:spcPts val="1200"/>
              </a:spcAft>
              <a:buFont typeface="Arial" panose="020B0604020202020204" pitchFamily="34" charset="0"/>
              <a:buChar char="•"/>
            </a:pPr>
            <a:r>
              <a:rPr lang="en-US" sz="1700" b="1" dirty="0">
                <a:solidFill>
                  <a:schemeClr val="tx2">
                    <a:lumMod val="60000"/>
                    <a:lumOff val="40000"/>
                  </a:schemeClr>
                </a:solidFill>
                <a:latin typeface="Calibri" panose="020F0502020204030204" pitchFamily="34" charset="0"/>
                <a:cs typeface="Times New Roman" panose="02020603050405020304" pitchFamily="18" charset="0"/>
              </a:rPr>
              <a:t>The National Council for Behavioral Health was established 50 years ago and is the</a:t>
            </a:r>
            <a:r>
              <a:rPr lang="en-US" sz="1700" b="1" dirty="0">
                <a:solidFill>
                  <a:srgbClr val="6BA539"/>
                </a:solidFill>
                <a:latin typeface="Calibri" panose="020F0502020204030204" pitchFamily="34" charset="0"/>
                <a:cs typeface="Times New Roman" panose="02020603050405020304" pitchFamily="18" charset="0"/>
              </a:rPr>
              <a:t> largest</a:t>
            </a:r>
            <a:r>
              <a:rPr lang="en-US" sz="1700" b="1" dirty="0">
                <a:solidFill>
                  <a:srgbClr val="00B050"/>
                </a:solidFill>
                <a:latin typeface="Calibri" panose="020F0502020204030204" pitchFamily="34" charset="0"/>
                <a:cs typeface="Times New Roman" panose="02020603050405020304" pitchFamily="18" charset="0"/>
              </a:rPr>
              <a:t> </a:t>
            </a:r>
            <a:r>
              <a:rPr lang="en-US" sz="1700" b="1" dirty="0">
                <a:solidFill>
                  <a:schemeClr val="tx2">
                    <a:lumMod val="60000"/>
                    <a:lumOff val="40000"/>
                  </a:schemeClr>
                </a:solidFill>
                <a:latin typeface="Calibri" panose="020F0502020204030204" pitchFamily="34" charset="0"/>
                <a:cs typeface="Times New Roman" panose="02020603050405020304" pitchFamily="18" charset="0"/>
              </a:rPr>
              <a:t>association in the U.S. providing mental health and addiction services through our 3100 member organizations. </a:t>
            </a:r>
          </a:p>
          <a:p>
            <a:pPr marL="457200" indent="-457200">
              <a:spcAft>
                <a:spcPts val="1200"/>
              </a:spcAft>
              <a:buFont typeface="Arial" panose="020B0604020202020204" pitchFamily="34" charset="0"/>
              <a:buChar char="•"/>
            </a:pPr>
            <a:r>
              <a:rPr lang="en-US" sz="1700" b="1" dirty="0">
                <a:solidFill>
                  <a:schemeClr val="tx2">
                    <a:lumMod val="60000"/>
                    <a:lumOff val="40000"/>
                  </a:schemeClr>
                </a:solidFill>
                <a:latin typeface="Calibri" panose="020F0502020204030204" pitchFamily="34" charset="0"/>
                <a:cs typeface="Times New Roman" panose="02020603050405020304" pitchFamily="18" charset="0"/>
              </a:rPr>
              <a:t>Together with key partners throughout our industry, the National Council’s assertive public policy efforts have </a:t>
            </a:r>
            <a:r>
              <a:rPr lang="en-US" sz="1700" b="1" dirty="0">
                <a:solidFill>
                  <a:srgbClr val="6BA539"/>
                </a:solidFill>
                <a:latin typeface="Calibri" panose="020F0502020204030204" pitchFamily="34" charset="0"/>
                <a:cs typeface="Times New Roman" panose="02020603050405020304" pitchFamily="18" charset="0"/>
              </a:rPr>
              <a:t>changed the face of health care</a:t>
            </a:r>
            <a:r>
              <a:rPr lang="en-US" sz="1700" b="1" dirty="0">
                <a:solidFill>
                  <a:srgbClr val="00B050"/>
                </a:solidFill>
                <a:latin typeface="Calibri" panose="020F0502020204030204" pitchFamily="34" charset="0"/>
                <a:cs typeface="Times New Roman" panose="02020603050405020304" pitchFamily="18" charset="0"/>
              </a:rPr>
              <a:t> </a:t>
            </a:r>
            <a:r>
              <a:rPr lang="en-US" sz="1700" b="1" dirty="0">
                <a:solidFill>
                  <a:schemeClr val="tx2">
                    <a:lumMod val="60000"/>
                    <a:lumOff val="40000"/>
                  </a:schemeClr>
                </a:solidFill>
                <a:latin typeface="Calibri" panose="020F0502020204030204" pitchFamily="34" charset="0"/>
                <a:cs typeface="Times New Roman" panose="02020603050405020304" pitchFamily="18" charset="0"/>
              </a:rPr>
              <a:t>in America – but our work Is nowhere near done and </a:t>
            </a:r>
            <a:r>
              <a:rPr lang="en-US" sz="1700" b="1" dirty="0">
                <a:solidFill>
                  <a:srgbClr val="6BA539"/>
                </a:solidFill>
                <a:latin typeface="Calibri" panose="020F0502020204030204" pitchFamily="34" charset="0"/>
                <a:cs typeface="Times New Roman" panose="02020603050405020304" pitchFamily="18" charset="0"/>
              </a:rPr>
              <a:t>we need your help.</a:t>
            </a:r>
          </a:p>
          <a:p>
            <a:pPr marL="457200" indent="-457200">
              <a:spcAft>
                <a:spcPts val="1200"/>
              </a:spcAft>
              <a:buFont typeface="Arial" panose="020B0604020202020204" pitchFamily="34" charset="0"/>
              <a:buChar char="•"/>
            </a:pPr>
            <a:r>
              <a:rPr lang="en-US" sz="1700" b="1" dirty="0">
                <a:solidFill>
                  <a:schemeClr val="tx2">
                    <a:lumMod val="60000"/>
                    <a:lumOff val="40000"/>
                  </a:schemeClr>
                </a:solidFill>
                <a:latin typeface="Calibri" panose="020F0502020204030204" pitchFamily="34" charset="0"/>
                <a:cs typeface="Times New Roman" panose="02020603050405020304" pitchFamily="18" charset="0"/>
              </a:rPr>
              <a:t>The National Council for Behavioral Health is the distributor of Mental Health First Aid in America.  It is </a:t>
            </a:r>
            <a:r>
              <a:rPr lang="en-US" sz="1700" b="1" dirty="0">
                <a:solidFill>
                  <a:srgbClr val="6BA539"/>
                </a:solidFill>
                <a:latin typeface="Calibri" panose="020F0502020204030204" pitchFamily="34" charset="0"/>
                <a:cs typeface="Times New Roman" panose="02020603050405020304" pitchFamily="18" charset="0"/>
              </a:rPr>
              <a:t>the CPR of mental health </a:t>
            </a:r>
            <a:r>
              <a:rPr lang="en-US" sz="1700" b="1" dirty="0">
                <a:solidFill>
                  <a:schemeClr val="tx2">
                    <a:lumMod val="60000"/>
                    <a:lumOff val="40000"/>
                  </a:schemeClr>
                </a:solidFill>
                <a:latin typeface="Calibri" panose="020F0502020204030204" pitchFamily="34" charset="0"/>
                <a:cs typeface="Times New Roman" panose="02020603050405020304" pitchFamily="18" charset="0"/>
              </a:rPr>
              <a:t>and one of the best answers to every American who asks </a:t>
            </a:r>
            <a:r>
              <a:rPr lang="en-US" sz="1700" b="1" dirty="0">
                <a:solidFill>
                  <a:srgbClr val="6BA539"/>
                </a:solidFill>
                <a:latin typeface="Calibri" panose="020F0502020204030204" pitchFamily="34" charset="0"/>
                <a:cs typeface="Times New Roman" panose="02020603050405020304" pitchFamily="18" charset="0"/>
              </a:rPr>
              <a:t>“how can I help”</a:t>
            </a:r>
            <a:r>
              <a:rPr lang="en-US" sz="1700" b="1" dirty="0">
                <a:solidFill>
                  <a:schemeClr val="tx2">
                    <a:lumMod val="60000"/>
                    <a:lumOff val="40000"/>
                  </a:schemeClr>
                </a:solidFill>
                <a:latin typeface="Calibri" panose="020F0502020204030204" pitchFamily="34" charset="0"/>
                <a:cs typeface="Times New Roman" panose="02020603050405020304" pitchFamily="18" charset="0"/>
              </a:rPr>
              <a:t> be part of the solution? </a:t>
            </a:r>
          </a:p>
          <a:p>
            <a:pPr marL="457200" indent="-457200">
              <a:spcAft>
                <a:spcPts val="1200"/>
              </a:spcAft>
              <a:buFont typeface="Arial" panose="020B0604020202020204" pitchFamily="34" charset="0"/>
              <a:buChar char="•"/>
            </a:pPr>
            <a:r>
              <a:rPr lang="en-US" sz="1700" b="1" dirty="0">
                <a:solidFill>
                  <a:schemeClr val="tx2">
                    <a:lumMod val="60000"/>
                    <a:lumOff val="40000"/>
                  </a:schemeClr>
                </a:solidFill>
                <a:latin typeface="Calibri" panose="020F0502020204030204" pitchFamily="34" charset="0"/>
                <a:cs typeface="Times New Roman" panose="02020603050405020304" pitchFamily="18" charset="0"/>
              </a:rPr>
              <a:t>The National Council works tirelessly to change the Behavioral Health community from within.  We work with our members and others in the industry to </a:t>
            </a:r>
            <a:r>
              <a:rPr lang="en-US" sz="1700" b="1" dirty="0">
                <a:solidFill>
                  <a:srgbClr val="6BA539"/>
                </a:solidFill>
                <a:latin typeface="Calibri" panose="020F0502020204030204" pitchFamily="34" charset="0"/>
                <a:cs typeface="Times New Roman" panose="02020603050405020304" pitchFamily="18" charset="0"/>
              </a:rPr>
              <a:t>transform the effectiveness and quality of care across thousands of organizations.</a:t>
            </a:r>
          </a:p>
          <a:p>
            <a:pPr marL="457200" indent="-457200">
              <a:spcAft>
                <a:spcPts val="1200"/>
              </a:spcAft>
              <a:buFont typeface="Arial" panose="020B0604020202020204" pitchFamily="34" charset="0"/>
              <a:buChar char="•"/>
            </a:pPr>
            <a:r>
              <a:rPr lang="en-US" sz="1700" b="1" dirty="0">
                <a:solidFill>
                  <a:schemeClr val="tx2">
                    <a:lumMod val="60000"/>
                    <a:lumOff val="40000"/>
                  </a:schemeClr>
                </a:solidFill>
                <a:latin typeface="Calibri" panose="020F0502020204030204" pitchFamily="34" charset="0"/>
                <a:cs typeface="Times New Roman" panose="02020603050405020304" pitchFamily="18" charset="0"/>
              </a:rPr>
              <a:t>The National Council raises awareness and increases education 365 days a year.  It hosts the </a:t>
            </a:r>
            <a:r>
              <a:rPr lang="en-US" sz="1700" b="1" dirty="0">
                <a:solidFill>
                  <a:srgbClr val="6BA539"/>
                </a:solidFill>
                <a:latin typeface="Calibri" panose="020F0502020204030204" pitchFamily="34" charset="0"/>
                <a:cs typeface="Times New Roman" panose="02020603050405020304" pitchFamily="18" charset="0"/>
              </a:rPr>
              <a:t>largest and most powerful annual conference</a:t>
            </a:r>
            <a:r>
              <a:rPr lang="en-US" sz="1700" b="1" dirty="0">
                <a:solidFill>
                  <a:srgbClr val="00B050"/>
                </a:solidFill>
                <a:latin typeface="Calibri" panose="020F0502020204030204" pitchFamily="34" charset="0"/>
                <a:cs typeface="Times New Roman" panose="02020603050405020304" pitchFamily="18" charset="0"/>
              </a:rPr>
              <a:t> </a:t>
            </a:r>
            <a:r>
              <a:rPr lang="en-US" sz="1700" b="1" dirty="0">
                <a:solidFill>
                  <a:schemeClr val="tx2">
                    <a:lumMod val="60000"/>
                    <a:lumOff val="40000"/>
                  </a:schemeClr>
                </a:solidFill>
                <a:latin typeface="Calibri" panose="020F0502020204030204" pitchFamily="34" charset="0"/>
                <a:cs typeface="Times New Roman" panose="02020603050405020304" pitchFamily="18" charset="0"/>
              </a:rPr>
              <a:t>in the field, utilizes a network of </a:t>
            </a:r>
            <a:r>
              <a:rPr lang="en-US" sz="1700" b="1" dirty="0">
                <a:solidFill>
                  <a:srgbClr val="6BA539"/>
                </a:solidFill>
                <a:latin typeface="Calibri" panose="020F0502020204030204" pitchFamily="34" charset="0"/>
                <a:cs typeface="Times New Roman" panose="02020603050405020304" pitchFamily="18" charset="0"/>
              </a:rPr>
              <a:t>the top medical directors </a:t>
            </a:r>
            <a:r>
              <a:rPr lang="en-US" sz="1700" b="1" dirty="0">
                <a:solidFill>
                  <a:schemeClr val="tx2">
                    <a:lumMod val="60000"/>
                    <a:lumOff val="40000"/>
                  </a:schemeClr>
                </a:solidFill>
                <a:latin typeface="Calibri" panose="020F0502020204030204" pitchFamily="34" charset="0"/>
                <a:cs typeface="Times New Roman" panose="02020603050405020304" pitchFamily="18" charset="0"/>
              </a:rPr>
              <a:t>throughout the country and promotes answers to the most important behavioral health questions through its array of communication platforms.</a:t>
            </a:r>
          </a:p>
        </p:txBody>
      </p:sp>
      <p:pic>
        <p:nvPicPr>
          <p:cNvPr id="5" name="Picture 4">
            <a:extLst>
              <a:ext uri="{FF2B5EF4-FFF2-40B4-BE49-F238E27FC236}">
                <a16:creationId xmlns:a16="http://schemas.microsoft.com/office/drawing/2014/main" id="{700D20AF-AD3A-480F-841F-C4CB94622FE8}"/>
              </a:ext>
            </a:extLst>
          </p:cNvPr>
          <p:cNvPicPr>
            <a:picLocks noChangeAspect="1"/>
          </p:cNvPicPr>
          <p:nvPr/>
        </p:nvPicPr>
        <p:blipFill>
          <a:blip r:embed="rId5"/>
          <a:stretch>
            <a:fillRect/>
          </a:stretch>
        </p:blipFill>
        <p:spPr>
          <a:xfrm>
            <a:off x="10141377" y="5422878"/>
            <a:ext cx="1699714" cy="634864"/>
          </a:xfrm>
          <a:prstGeom prst="rect">
            <a:avLst/>
          </a:prstGeom>
        </p:spPr>
      </p:pic>
    </p:spTree>
    <p:extLst>
      <p:ext uri="{BB962C8B-B14F-4D97-AF65-F5344CB8AC3E}">
        <p14:creationId xmlns:p14="http://schemas.microsoft.com/office/powerpoint/2010/main" val="982048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D1335-54F0-4309-8C11-7A540EB2F1DF}"/>
              </a:ext>
            </a:extLst>
          </p:cNvPr>
          <p:cNvSpPr>
            <a:spLocks noGrp="1"/>
          </p:cNvSpPr>
          <p:nvPr>
            <p:ph type="title"/>
          </p:nvPr>
        </p:nvSpPr>
        <p:spPr>
          <a:xfrm>
            <a:off x="609600" y="2366118"/>
            <a:ext cx="10972800" cy="1062882"/>
          </a:xfrm>
        </p:spPr>
        <p:txBody>
          <a:bodyPr/>
          <a:lstStyle/>
          <a:p>
            <a:r>
              <a:rPr lang="en-US" dirty="0"/>
              <a:t>Components of a Trauma-Informed Hospital</a:t>
            </a:r>
          </a:p>
        </p:txBody>
      </p:sp>
      <p:pic>
        <p:nvPicPr>
          <p:cNvPr id="4" name="Picture 3">
            <a:extLst>
              <a:ext uri="{FF2B5EF4-FFF2-40B4-BE49-F238E27FC236}">
                <a16:creationId xmlns:a16="http://schemas.microsoft.com/office/drawing/2014/main" id="{81B479E0-9E19-41D6-B388-E16ACA80FDEB}"/>
              </a:ext>
            </a:extLst>
          </p:cNvPr>
          <p:cNvPicPr>
            <a:picLocks noChangeAspect="1"/>
          </p:cNvPicPr>
          <p:nvPr/>
        </p:nvPicPr>
        <p:blipFill>
          <a:blip r:embed="rId2"/>
          <a:stretch>
            <a:fillRect/>
          </a:stretch>
        </p:blipFill>
        <p:spPr>
          <a:xfrm>
            <a:off x="10129422" y="5295716"/>
            <a:ext cx="1786283" cy="670618"/>
          </a:xfrm>
          <a:prstGeom prst="rect">
            <a:avLst/>
          </a:prstGeom>
        </p:spPr>
      </p:pic>
    </p:spTree>
    <p:extLst>
      <p:ext uri="{BB962C8B-B14F-4D97-AF65-F5344CB8AC3E}">
        <p14:creationId xmlns:p14="http://schemas.microsoft.com/office/powerpoint/2010/main" val="4164379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42AB-71E0-41BC-8E65-315588219125}"/>
              </a:ext>
            </a:extLst>
          </p:cNvPr>
          <p:cNvSpPr>
            <a:spLocks noGrp="1"/>
          </p:cNvSpPr>
          <p:nvPr>
            <p:ph type="title"/>
          </p:nvPr>
        </p:nvSpPr>
        <p:spPr/>
        <p:txBody>
          <a:bodyPr/>
          <a:lstStyle/>
          <a:p>
            <a:r>
              <a:rPr lang="en-US" altLang="en-US" dirty="0">
                <a:solidFill>
                  <a:schemeClr val="tx2">
                    <a:lumMod val="75000"/>
                  </a:schemeClr>
                </a:solidFill>
                <a:cs typeface="Open Sans" pitchFamily="-84" charset="0"/>
              </a:rPr>
              <a:t>We need to have…</a:t>
            </a:r>
            <a:endParaRPr lang="en-US" dirty="0"/>
          </a:p>
        </p:txBody>
      </p:sp>
      <p:pic>
        <p:nvPicPr>
          <p:cNvPr id="4" name="Content Placeholder 3">
            <a:extLst>
              <a:ext uri="{FF2B5EF4-FFF2-40B4-BE49-F238E27FC236}">
                <a16:creationId xmlns:a16="http://schemas.microsoft.com/office/drawing/2014/main" id="{C885F3C3-E4BA-409E-B69C-030E78895426}"/>
              </a:ext>
            </a:extLst>
          </p:cNvPr>
          <p:cNvPicPr>
            <a:picLocks noGrp="1" noChangeAspect="1"/>
          </p:cNvPicPr>
          <p:nvPr>
            <p:ph idx="1"/>
          </p:nvPr>
        </p:nvPicPr>
        <p:blipFill>
          <a:blip r:embed="rId2"/>
          <a:stretch>
            <a:fillRect/>
          </a:stretch>
        </p:blipFill>
        <p:spPr>
          <a:xfrm>
            <a:off x="2219184" y="1132859"/>
            <a:ext cx="7729259" cy="4521879"/>
          </a:xfrm>
          <a:prstGeom prst="rect">
            <a:avLst/>
          </a:prstGeom>
        </p:spPr>
      </p:pic>
      <p:sp>
        <p:nvSpPr>
          <p:cNvPr id="5" name="Rectangle 4">
            <a:extLst>
              <a:ext uri="{FF2B5EF4-FFF2-40B4-BE49-F238E27FC236}">
                <a16:creationId xmlns:a16="http://schemas.microsoft.com/office/drawing/2014/main" id="{8F0822A8-7A9A-44F6-96BE-70EEBF060E4D}"/>
              </a:ext>
            </a:extLst>
          </p:cNvPr>
          <p:cNvSpPr/>
          <p:nvPr/>
        </p:nvSpPr>
        <p:spPr>
          <a:xfrm rot="20996708">
            <a:off x="2591060" y="2180421"/>
            <a:ext cx="6564975" cy="1323439"/>
          </a:xfrm>
          <a:prstGeom prst="rect">
            <a:avLst/>
          </a:prstGeom>
          <a:noFill/>
        </p:spPr>
        <p:txBody>
          <a:bodyPr wrap="square" lIns="91440" tIns="45720" rIns="91440" bIns="45720">
            <a:spAutoFit/>
          </a:bodyPr>
          <a:lstStyle/>
          <a:p>
            <a:pPr algn="ctr"/>
            <a:r>
              <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UNIVERSAL</a:t>
            </a:r>
          </a:p>
        </p:txBody>
      </p:sp>
      <p:pic>
        <p:nvPicPr>
          <p:cNvPr id="3" name="Picture 2">
            <a:extLst>
              <a:ext uri="{FF2B5EF4-FFF2-40B4-BE49-F238E27FC236}">
                <a16:creationId xmlns:a16="http://schemas.microsoft.com/office/drawing/2014/main" id="{3BFD61A3-E62C-4FA8-8ADB-05BA05CBB5AD}"/>
              </a:ext>
            </a:extLst>
          </p:cNvPr>
          <p:cNvPicPr>
            <a:picLocks noChangeAspect="1"/>
          </p:cNvPicPr>
          <p:nvPr/>
        </p:nvPicPr>
        <p:blipFill>
          <a:blip r:embed="rId3"/>
          <a:stretch>
            <a:fillRect/>
          </a:stretch>
        </p:blipFill>
        <p:spPr>
          <a:xfrm>
            <a:off x="10153569" y="5319429"/>
            <a:ext cx="1786283" cy="670618"/>
          </a:xfrm>
          <a:prstGeom prst="rect">
            <a:avLst/>
          </a:prstGeom>
        </p:spPr>
      </p:pic>
    </p:spTree>
    <p:extLst>
      <p:ext uri="{BB962C8B-B14F-4D97-AF65-F5344CB8AC3E}">
        <p14:creationId xmlns:p14="http://schemas.microsoft.com/office/powerpoint/2010/main" val="3401876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3" name="AutoShape 16" descr="Image result for police">
            <a:extLst>
              <a:ext uri="{FF2B5EF4-FFF2-40B4-BE49-F238E27FC236}">
                <a16:creationId xmlns:a16="http://schemas.microsoft.com/office/drawing/2014/main" id="{293415A2-1985-4CD8-AE4B-891A761E90A2}"/>
              </a:ext>
            </a:extLst>
          </p:cNvPr>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5485" name="AutoShape 20" descr="Image result for police">
            <a:extLst>
              <a:ext uri="{FF2B5EF4-FFF2-40B4-BE49-F238E27FC236}">
                <a16:creationId xmlns:a16="http://schemas.microsoft.com/office/drawing/2014/main" id="{1C4F8284-3161-4FE3-B34F-043E139F0D82}"/>
              </a:ext>
            </a:extLst>
          </p:cNvPr>
          <p:cNvSpPr>
            <a:spLocks noChangeAspect="1" noChangeArrowheads="1"/>
          </p:cNvSpPr>
          <p:nvPr/>
        </p:nvSpPr>
        <p:spPr bwMode="auto">
          <a:xfrm>
            <a:off x="5600701" y="5457826"/>
            <a:ext cx="20542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nvGrpSpPr>
          <p:cNvPr id="454660" name="Group 1">
            <a:extLst>
              <a:ext uri="{FF2B5EF4-FFF2-40B4-BE49-F238E27FC236}">
                <a16:creationId xmlns:a16="http://schemas.microsoft.com/office/drawing/2014/main" id="{FDE6B357-FE4E-454A-ACC6-B9435609850C}"/>
              </a:ext>
            </a:extLst>
          </p:cNvPr>
          <p:cNvGrpSpPr>
            <a:grpSpLocks/>
          </p:cNvGrpSpPr>
          <p:nvPr/>
        </p:nvGrpSpPr>
        <p:grpSpPr bwMode="auto">
          <a:xfrm>
            <a:off x="2502397" y="160338"/>
            <a:ext cx="7187205" cy="5515473"/>
            <a:chOff x="-20638" y="-82550"/>
            <a:chExt cx="9213851" cy="7070725"/>
          </a:xfrm>
        </p:grpSpPr>
        <p:pic>
          <p:nvPicPr>
            <p:cNvPr id="454661" name="Picture 2" descr="Image result for security guard">
              <a:extLst>
                <a:ext uri="{FF2B5EF4-FFF2-40B4-BE49-F238E27FC236}">
                  <a16:creationId xmlns:a16="http://schemas.microsoft.com/office/drawing/2014/main" id="{54508A04-C7C5-4684-AA71-A1C5CE7F0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82550"/>
              <a:ext cx="3824288"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62" name="Picture 4" descr="https://s-media-cache-ak0.pinimg.com/236x/4d/74/88/4d7488c9fcc82264f3f8825e3c02e424.jpg">
              <a:extLst>
                <a:ext uri="{FF2B5EF4-FFF2-40B4-BE49-F238E27FC236}">
                  <a16:creationId xmlns:a16="http://schemas.microsoft.com/office/drawing/2014/main" id="{250192A7-6CCB-4B02-9CCF-0391DBB23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838" y="-77788"/>
              <a:ext cx="3595687" cy="269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AutoShape 6" descr="Image result for social worker">
              <a:extLst>
                <a:ext uri="{FF2B5EF4-FFF2-40B4-BE49-F238E27FC236}">
                  <a16:creationId xmlns:a16="http://schemas.microsoft.com/office/drawing/2014/main" id="{545740D2-69CC-48A5-8A70-9E94B5BEA58C}"/>
                </a:ext>
              </a:extLst>
            </p:cNvPr>
            <p:cNvSpPr>
              <a:spLocks noChangeAspect="1" noChangeArrowheads="1"/>
            </p:cNvSpPr>
            <p:nvPr/>
          </p:nvSpPr>
          <p:spPr bwMode="auto">
            <a:xfrm>
              <a:off x="1606550" y="46974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454664" name="Picture 8" descr="http://mgahomecare.com/phxpediatrics/wp-content/uploads/sites/17/2013/08/socialworker.jpg">
              <a:extLst>
                <a:ext uri="{FF2B5EF4-FFF2-40B4-BE49-F238E27FC236}">
                  <a16:creationId xmlns:a16="http://schemas.microsoft.com/office/drawing/2014/main" id="{F687BFC0-B3B6-42DC-96A3-50C690332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4841875"/>
              <a:ext cx="3013076"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65" name="Picture 10" descr="Image result for psychologist">
              <a:extLst>
                <a:ext uri="{FF2B5EF4-FFF2-40B4-BE49-F238E27FC236}">
                  <a16:creationId xmlns:a16="http://schemas.microsoft.com/office/drawing/2014/main" id="{DFE70C52-6216-4DAE-8EE1-DB7E56780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1463" y="4246563"/>
              <a:ext cx="3841750"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66" name="Picture 6">
              <a:extLst>
                <a:ext uri="{FF2B5EF4-FFF2-40B4-BE49-F238E27FC236}">
                  <a16:creationId xmlns:a16="http://schemas.microsoft.com/office/drawing/2014/main" id="{E3BEC05B-F29C-4E50-83B3-8357B0BE71CF}"/>
                </a:ext>
              </a:extLst>
            </p:cNvPr>
            <p:cNvPicPr>
              <a:picLocks noChangeAspect="1"/>
            </p:cNvPicPr>
            <p:nvPr/>
          </p:nvPicPr>
          <p:blipFill>
            <a:blip r:embed="rId7" cstate="hqprint">
              <a:extLst>
                <a:ext uri="{28A0092B-C50C-407E-A947-70E740481C1C}">
                  <a14:useLocalDpi xmlns:a14="http://schemas.microsoft.com/office/drawing/2010/main" val="0"/>
                </a:ext>
              </a:extLst>
            </a:blip>
            <a:srcRect l="-446" r="51003"/>
            <a:stretch>
              <a:fillRect/>
            </a:stretch>
          </p:blipFill>
          <p:spPr bwMode="auto">
            <a:xfrm>
              <a:off x="3262313" y="-77788"/>
              <a:ext cx="2686050" cy="354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67" name="Picture 12" descr="http://www.thinkhealthcare.org/wp-content/uploads/2015/01/Think_Team1a.jpg">
              <a:extLst>
                <a:ext uri="{FF2B5EF4-FFF2-40B4-BE49-F238E27FC236}">
                  <a16:creationId xmlns:a16="http://schemas.microsoft.com/office/drawing/2014/main" id="{A7D679DE-425A-44B6-B2E1-303EAD4D76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41538"/>
              <a:ext cx="4065588"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68" name="Picture 8">
              <a:extLst>
                <a:ext uri="{FF2B5EF4-FFF2-40B4-BE49-F238E27FC236}">
                  <a16:creationId xmlns:a16="http://schemas.microsoft.com/office/drawing/2014/main" id="{74ABE132-FB79-4FAC-BFCA-9006E8DC197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57838" y="2287588"/>
              <a:ext cx="3586162"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4" name="AutoShape 18" descr="Image result for police">
              <a:extLst>
                <a:ext uri="{FF2B5EF4-FFF2-40B4-BE49-F238E27FC236}">
                  <a16:creationId xmlns:a16="http://schemas.microsoft.com/office/drawing/2014/main" id="{07BB9263-0E67-498C-B674-328F057FCB47}"/>
                </a:ext>
              </a:extLst>
            </p:cNvPr>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454670" name="Picture 12">
              <a:extLst>
                <a:ext uri="{FF2B5EF4-FFF2-40B4-BE49-F238E27FC236}">
                  <a16:creationId xmlns:a16="http://schemas.microsoft.com/office/drawing/2014/main" id="{E90F6526-173E-4193-ADB7-02FE0EFE2891}"/>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890838" y="2941638"/>
              <a:ext cx="267970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71" name="Picture 26" descr="http://www.sunherald.com/latest-news/6ncb1u/picture70280707/ALTERNATES/FREE_640/0407_BILO_Greenhouse%201.jpg">
              <a:extLst>
                <a:ext uri="{FF2B5EF4-FFF2-40B4-BE49-F238E27FC236}">
                  <a16:creationId xmlns:a16="http://schemas.microsoft.com/office/drawing/2014/main" id="{FF1B38D4-381E-4A56-9F51-9B82A15D0F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146"/>
            <a:stretch>
              <a:fillRect/>
            </a:stretch>
          </p:blipFill>
          <p:spPr bwMode="auto">
            <a:xfrm>
              <a:off x="1650365" y="1990725"/>
              <a:ext cx="584327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D1BEBC9D-46C7-4612-B988-2071344FAEF2}"/>
              </a:ext>
            </a:extLst>
          </p:cNvPr>
          <p:cNvPicPr>
            <a:picLocks noChangeAspect="1"/>
          </p:cNvPicPr>
          <p:nvPr/>
        </p:nvPicPr>
        <p:blipFill>
          <a:blip r:embed="rId12"/>
          <a:stretch>
            <a:fillRect/>
          </a:stretch>
        </p:blipFill>
        <p:spPr>
          <a:xfrm>
            <a:off x="10203699" y="5330595"/>
            <a:ext cx="1786283" cy="670618"/>
          </a:xfrm>
          <a:prstGeom prst="rect">
            <a:avLst/>
          </a:prstGeom>
        </p:spPr>
      </p:pic>
    </p:spTree>
    <p:extLst>
      <p:ext uri="{BB962C8B-B14F-4D97-AF65-F5344CB8AC3E}">
        <p14:creationId xmlns:p14="http://schemas.microsoft.com/office/powerpoint/2010/main" val="2880896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583B5919-B631-490C-BE19-2415691B5AE1}"/>
              </a:ext>
            </a:extLst>
          </p:cNvPr>
          <p:cNvSpPr>
            <a:spLocks noGrp="1"/>
          </p:cNvSpPr>
          <p:nvPr>
            <p:ph type="title"/>
          </p:nvPr>
        </p:nvSpPr>
        <p:spPr>
          <a:xfrm>
            <a:off x="3086100" y="344488"/>
            <a:ext cx="6019800" cy="912812"/>
          </a:xfrm>
        </p:spPr>
        <p:txBody>
          <a:bodyPr rtlCol="0" anchor="t">
            <a:noAutofit/>
          </a:bodyPr>
          <a:lstStyle/>
          <a:p>
            <a:pPr eaLnBrk="1" fontAlgn="auto" hangingPunct="1">
              <a:spcAft>
                <a:spcPts val="0"/>
              </a:spcAft>
              <a:defRPr/>
            </a:pPr>
            <a:r>
              <a:rPr lang="en-US" altLang="en-US" sz="4000">
                <a:solidFill>
                  <a:schemeClr val="tx2">
                    <a:lumMod val="75000"/>
                  </a:schemeClr>
                </a:solidFill>
                <a:latin typeface="+mj-lt"/>
                <a:cs typeface="Open Sans" pitchFamily="-84" charset="0"/>
              </a:rPr>
              <a:t>SAMHSA’s Four R’s</a:t>
            </a:r>
          </a:p>
        </p:txBody>
      </p:sp>
      <p:sp>
        <p:nvSpPr>
          <p:cNvPr id="55299" name="Content Placeholder 2">
            <a:extLst>
              <a:ext uri="{FF2B5EF4-FFF2-40B4-BE49-F238E27FC236}">
                <a16:creationId xmlns:a16="http://schemas.microsoft.com/office/drawing/2014/main" id="{92E8557E-80E9-4E8E-9BB0-76F702AC826C}"/>
              </a:ext>
            </a:extLst>
          </p:cNvPr>
          <p:cNvSpPr>
            <a:spLocks noGrp="1"/>
          </p:cNvSpPr>
          <p:nvPr>
            <p:ph idx="1"/>
          </p:nvPr>
        </p:nvSpPr>
        <p:spPr>
          <a:xfrm>
            <a:off x="1995488" y="1257300"/>
            <a:ext cx="8191500" cy="4762500"/>
          </a:xfrm>
        </p:spPr>
        <p:txBody>
          <a:bodyPr rtlCol="0">
            <a:normAutofit/>
          </a:bodyPr>
          <a:lstStyle/>
          <a:p>
            <a:pPr marL="0" indent="0" eaLnBrk="1" fontAlgn="auto" hangingPunct="1">
              <a:spcAft>
                <a:spcPts val="0"/>
              </a:spcAft>
              <a:buNone/>
              <a:defRPr/>
            </a:pPr>
            <a:r>
              <a:rPr lang="en-US" altLang="en-US">
                <a:latin typeface="+mn-lt"/>
                <a:cs typeface="Arial" pitchFamily="34" charset="0"/>
              </a:rPr>
              <a:t>A program, organization or system that is trauma-informed </a:t>
            </a:r>
          </a:p>
          <a:p>
            <a:pPr eaLnBrk="1" fontAlgn="auto" hangingPunct="1">
              <a:spcAft>
                <a:spcPts val="0"/>
              </a:spcAft>
              <a:defRPr/>
            </a:pPr>
            <a:r>
              <a:rPr lang="en-US" altLang="en-US" b="1">
                <a:solidFill>
                  <a:schemeClr val="accent1"/>
                </a:solidFill>
                <a:latin typeface="+mn-lt"/>
                <a:cs typeface="Arial" pitchFamily="34" charset="0"/>
              </a:rPr>
              <a:t>realizes</a:t>
            </a:r>
            <a:r>
              <a:rPr lang="en-US" altLang="en-US">
                <a:solidFill>
                  <a:schemeClr val="accent1"/>
                </a:solidFill>
                <a:latin typeface="+mn-lt"/>
                <a:cs typeface="Arial" pitchFamily="34" charset="0"/>
              </a:rPr>
              <a:t> </a:t>
            </a:r>
            <a:r>
              <a:rPr lang="en-US" altLang="en-US">
                <a:latin typeface="+mn-lt"/>
                <a:cs typeface="Arial" pitchFamily="34" charset="0"/>
              </a:rPr>
              <a:t>the widespread impact of trauma and understands potential paths for recovery; </a:t>
            </a:r>
          </a:p>
          <a:p>
            <a:pPr eaLnBrk="1" fontAlgn="auto" hangingPunct="1">
              <a:spcAft>
                <a:spcPts val="0"/>
              </a:spcAft>
              <a:defRPr/>
            </a:pPr>
            <a:r>
              <a:rPr lang="en-US" altLang="en-US" b="1">
                <a:solidFill>
                  <a:schemeClr val="accent1"/>
                </a:solidFill>
                <a:latin typeface="+mn-lt"/>
                <a:cs typeface="Arial" pitchFamily="34" charset="0"/>
              </a:rPr>
              <a:t>recognizes</a:t>
            </a:r>
            <a:r>
              <a:rPr lang="en-US" altLang="en-US">
                <a:solidFill>
                  <a:schemeClr val="accent1"/>
                </a:solidFill>
                <a:latin typeface="+mn-lt"/>
                <a:cs typeface="Arial" pitchFamily="34" charset="0"/>
              </a:rPr>
              <a:t> </a:t>
            </a:r>
            <a:r>
              <a:rPr lang="en-US" altLang="en-US">
                <a:latin typeface="+mn-lt"/>
                <a:cs typeface="Arial" pitchFamily="34" charset="0"/>
              </a:rPr>
              <a:t>the signs and symptoms of trauma in clients, families, staff, and others involved with the system; </a:t>
            </a:r>
          </a:p>
          <a:p>
            <a:pPr eaLnBrk="1" fontAlgn="auto" hangingPunct="1">
              <a:spcAft>
                <a:spcPts val="0"/>
              </a:spcAft>
              <a:defRPr/>
            </a:pPr>
            <a:r>
              <a:rPr lang="en-US" altLang="en-US" b="1">
                <a:solidFill>
                  <a:schemeClr val="accent1"/>
                </a:solidFill>
                <a:latin typeface="+mn-lt"/>
                <a:cs typeface="Arial" pitchFamily="34" charset="0"/>
              </a:rPr>
              <a:t>resists</a:t>
            </a:r>
            <a:r>
              <a:rPr lang="en-US" altLang="en-US">
                <a:latin typeface="+mn-lt"/>
                <a:cs typeface="Arial" pitchFamily="34" charset="0"/>
              </a:rPr>
              <a:t> re-traumatization, and </a:t>
            </a:r>
          </a:p>
          <a:p>
            <a:pPr eaLnBrk="1" fontAlgn="auto" hangingPunct="1">
              <a:spcAft>
                <a:spcPts val="0"/>
              </a:spcAft>
              <a:defRPr/>
            </a:pPr>
            <a:r>
              <a:rPr lang="en-US" altLang="en-US" b="1">
                <a:solidFill>
                  <a:schemeClr val="accent1"/>
                </a:solidFill>
                <a:latin typeface="+mn-lt"/>
                <a:cs typeface="Arial" pitchFamily="34" charset="0"/>
              </a:rPr>
              <a:t>responds</a:t>
            </a:r>
            <a:r>
              <a:rPr lang="en-US" altLang="en-US" b="1">
                <a:latin typeface="+mn-lt"/>
                <a:cs typeface="Arial" pitchFamily="34" charset="0"/>
              </a:rPr>
              <a:t> </a:t>
            </a:r>
            <a:r>
              <a:rPr lang="en-US" altLang="en-US">
                <a:latin typeface="+mn-lt"/>
                <a:cs typeface="Arial" pitchFamily="34" charset="0"/>
              </a:rPr>
              <a:t>by fully integrating knowledge about trauma into policies, procedures, practices, and settings. </a:t>
            </a:r>
          </a:p>
        </p:txBody>
      </p:sp>
      <p:pic>
        <p:nvPicPr>
          <p:cNvPr id="2" name="Picture 1">
            <a:extLst>
              <a:ext uri="{FF2B5EF4-FFF2-40B4-BE49-F238E27FC236}">
                <a16:creationId xmlns:a16="http://schemas.microsoft.com/office/drawing/2014/main" id="{5370037D-CD66-427C-BE40-3C045AA741B3}"/>
              </a:ext>
            </a:extLst>
          </p:cNvPr>
          <p:cNvPicPr>
            <a:picLocks noChangeAspect="1"/>
          </p:cNvPicPr>
          <p:nvPr/>
        </p:nvPicPr>
        <p:blipFill>
          <a:blip r:embed="rId3"/>
          <a:stretch>
            <a:fillRect/>
          </a:stretch>
        </p:blipFill>
        <p:spPr>
          <a:xfrm>
            <a:off x="10186988" y="5349182"/>
            <a:ext cx="1786283" cy="670618"/>
          </a:xfrm>
          <a:prstGeom prst="rect">
            <a:avLst/>
          </a:prstGeom>
        </p:spPr>
      </p:pic>
    </p:spTree>
    <p:extLst>
      <p:ext uri="{BB962C8B-B14F-4D97-AF65-F5344CB8AC3E}">
        <p14:creationId xmlns:p14="http://schemas.microsoft.com/office/powerpoint/2010/main" val="130598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4F755D9-FD4D-4282-A605-203517C1CB1B}"/>
              </a:ext>
            </a:extLst>
          </p:cNvPr>
          <p:cNvPicPr>
            <a:picLocks noGrp="1" noChangeAspect="1"/>
          </p:cNvPicPr>
          <p:nvPr>
            <p:ph idx="1"/>
          </p:nvPr>
        </p:nvPicPr>
        <p:blipFill rotWithShape="1">
          <a:blip r:embed="rId2"/>
          <a:srcRect l="20887" t="2161" r="317" b="-1139"/>
          <a:stretch/>
        </p:blipFill>
        <p:spPr>
          <a:xfrm>
            <a:off x="783265" y="1045398"/>
            <a:ext cx="10380480" cy="4384431"/>
          </a:xfrm>
          <a:prstGeom prst="rect">
            <a:avLst/>
          </a:prstGeom>
        </p:spPr>
      </p:pic>
      <p:pic>
        <p:nvPicPr>
          <p:cNvPr id="2" name="Picture 1">
            <a:extLst>
              <a:ext uri="{FF2B5EF4-FFF2-40B4-BE49-F238E27FC236}">
                <a16:creationId xmlns:a16="http://schemas.microsoft.com/office/drawing/2014/main" id="{EF94E699-1125-4810-95BD-6C366BE59431}"/>
              </a:ext>
            </a:extLst>
          </p:cNvPr>
          <p:cNvPicPr>
            <a:picLocks noChangeAspect="1"/>
          </p:cNvPicPr>
          <p:nvPr/>
        </p:nvPicPr>
        <p:blipFill>
          <a:blip r:embed="rId3"/>
          <a:stretch>
            <a:fillRect/>
          </a:stretch>
        </p:blipFill>
        <p:spPr>
          <a:xfrm>
            <a:off x="10036115" y="5285906"/>
            <a:ext cx="1786283" cy="670618"/>
          </a:xfrm>
          <a:prstGeom prst="rect">
            <a:avLst/>
          </a:prstGeom>
        </p:spPr>
      </p:pic>
    </p:spTree>
    <p:extLst>
      <p:ext uri="{BB962C8B-B14F-4D97-AF65-F5344CB8AC3E}">
        <p14:creationId xmlns:p14="http://schemas.microsoft.com/office/powerpoint/2010/main" val="2751647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DE26201D-814C-4AD3-9BB4-BEBA62C510E2}"/>
              </a:ext>
            </a:extLst>
          </p:cNvPr>
          <p:cNvSpPr>
            <a:spLocks noGrp="1"/>
          </p:cNvSpPr>
          <p:nvPr>
            <p:ph type="title"/>
          </p:nvPr>
        </p:nvSpPr>
        <p:spPr>
          <a:xfrm>
            <a:off x="1524000" y="379414"/>
            <a:ext cx="9144000" cy="600075"/>
          </a:xfrm>
        </p:spPr>
        <p:txBody>
          <a:bodyPr rtlCol="0">
            <a:noAutofit/>
          </a:bodyPr>
          <a:lstStyle/>
          <a:p>
            <a:pPr eaLnBrk="1" fontAlgn="auto" hangingPunct="1">
              <a:spcAft>
                <a:spcPts val="0"/>
              </a:spcAft>
              <a:defRPr/>
            </a:pPr>
            <a:r>
              <a:rPr lang="en-US" sz="3600">
                <a:solidFill>
                  <a:schemeClr val="tx2">
                    <a:lumMod val="75000"/>
                  </a:schemeClr>
                </a:solidFill>
                <a:latin typeface="+mn-lt"/>
                <a:cs typeface="Open Sans" pitchFamily="64" charset="0"/>
              </a:rPr>
              <a:t>The 7 Domains of Trauma-Informed Care</a:t>
            </a:r>
          </a:p>
        </p:txBody>
      </p:sp>
      <p:sp>
        <p:nvSpPr>
          <p:cNvPr id="59395" name="Content Placeholder 2">
            <a:extLst>
              <a:ext uri="{FF2B5EF4-FFF2-40B4-BE49-F238E27FC236}">
                <a16:creationId xmlns:a16="http://schemas.microsoft.com/office/drawing/2014/main" id="{8518F645-D328-4987-979D-A7793F0BCD8F}"/>
              </a:ext>
            </a:extLst>
          </p:cNvPr>
          <p:cNvSpPr>
            <a:spLocks noGrp="1"/>
          </p:cNvSpPr>
          <p:nvPr>
            <p:ph idx="1"/>
          </p:nvPr>
        </p:nvSpPr>
        <p:spPr>
          <a:xfrm>
            <a:off x="1460419" y="1448148"/>
            <a:ext cx="9271161" cy="3597274"/>
          </a:xfrm>
        </p:spPr>
        <p:txBody>
          <a:bodyPr rtlCol="0">
            <a:noAutofit/>
          </a:bodyPr>
          <a:lstStyle/>
          <a:p>
            <a:pPr marL="0" indent="0" eaLnBrk="1" fontAlgn="auto" hangingPunct="1">
              <a:spcAft>
                <a:spcPts val="0"/>
              </a:spcAft>
              <a:buNone/>
              <a:defRPr/>
            </a:pPr>
            <a:r>
              <a:rPr lang="en-US" altLang="en-US" sz="2400" b="1" dirty="0">
                <a:solidFill>
                  <a:schemeClr val="tx2">
                    <a:lumMod val="75000"/>
                  </a:schemeClr>
                </a:solidFill>
                <a:latin typeface="+mj-lt"/>
                <a:cs typeface="Arial" pitchFamily="34" charset="0"/>
              </a:rPr>
              <a:t>Domain 1</a:t>
            </a:r>
            <a:r>
              <a:rPr lang="en-US" altLang="en-US" sz="2400" dirty="0">
                <a:latin typeface="+mj-lt"/>
                <a:cs typeface="Arial" pitchFamily="34" charset="0"/>
              </a:rPr>
              <a:t>:  Access to Early Screening &amp; Comprehensive Assessment </a:t>
            </a:r>
          </a:p>
          <a:p>
            <a:pPr marL="0" indent="0" eaLnBrk="1" fontAlgn="auto" hangingPunct="1">
              <a:spcAft>
                <a:spcPts val="0"/>
              </a:spcAft>
              <a:buNone/>
              <a:defRPr/>
            </a:pPr>
            <a:r>
              <a:rPr lang="en-US" altLang="en-US" sz="2400" b="1" dirty="0">
                <a:solidFill>
                  <a:schemeClr val="tx2">
                    <a:lumMod val="75000"/>
                  </a:schemeClr>
                </a:solidFill>
                <a:latin typeface="+mj-lt"/>
                <a:cs typeface="Arial" pitchFamily="34" charset="0"/>
              </a:rPr>
              <a:t>Domain 2</a:t>
            </a:r>
            <a:r>
              <a:rPr lang="en-US" altLang="en-US" sz="2400" dirty="0">
                <a:latin typeface="+mj-lt"/>
                <a:cs typeface="Arial" pitchFamily="34" charset="0"/>
              </a:rPr>
              <a:t>:  Consumer Driven Care &amp; Services</a:t>
            </a:r>
          </a:p>
          <a:p>
            <a:pPr marL="0" indent="0" eaLnBrk="1" fontAlgn="auto" hangingPunct="1">
              <a:spcAft>
                <a:spcPts val="0"/>
              </a:spcAft>
              <a:buNone/>
              <a:defRPr/>
            </a:pPr>
            <a:r>
              <a:rPr lang="en-US" altLang="en-US" sz="2400" b="1" dirty="0">
                <a:solidFill>
                  <a:schemeClr val="tx2">
                    <a:lumMod val="75000"/>
                  </a:schemeClr>
                </a:solidFill>
                <a:latin typeface="+mj-lt"/>
                <a:cs typeface="Arial" pitchFamily="34" charset="0"/>
              </a:rPr>
              <a:t>Domain 3</a:t>
            </a:r>
            <a:r>
              <a:rPr lang="en-US" altLang="en-US" sz="2400" dirty="0">
                <a:latin typeface="+mj-lt"/>
                <a:cs typeface="Arial" pitchFamily="34" charset="0"/>
              </a:rPr>
              <a:t>:  Trauma-Informed, Educated &amp; Responsive Workforce</a:t>
            </a:r>
          </a:p>
          <a:p>
            <a:pPr marL="0" indent="0" eaLnBrk="1" fontAlgn="auto" hangingPunct="1">
              <a:spcAft>
                <a:spcPts val="0"/>
              </a:spcAft>
              <a:buNone/>
              <a:defRPr/>
            </a:pPr>
            <a:r>
              <a:rPr lang="en-US" altLang="en-US" sz="2400" b="1" dirty="0">
                <a:solidFill>
                  <a:schemeClr val="tx2">
                    <a:lumMod val="75000"/>
                  </a:schemeClr>
                </a:solidFill>
                <a:latin typeface="+mj-lt"/>
                <a:cs typeface="Arial" pitchFamily="34" charset="0"/>
              </a:rPr>
              <a:t>Domain 4</a:t>
            </a:r>
            <a:r>
              <a:rPr lang="en-US" altLang="en-US" sz="2400" dirty="0">
                <a:latin typeface="+mj-lt"/>
                <a:cs typeface="Arial" pitchFamily="34" charset="0"/>
              </a:rPr>
              <a:t>:  Ensure Access to Trauma-Informed, Evidence Based &amp; Emerging Best Practices</a:t>
            </a:r>
          </a:p>
          <a:p>
            <a:pPr marL="0" indent="0" eaLnBrk="1" fontAlgn="auto" hangingPunct="1">
              <a:spcAft>
                <a:spcPts val="0"/>
              </a:spcAft>
              <a:buNone/>
              <a:defRPr/>
            </a:pPr>
            <a:r>
              <a:rPr lang="en-US" altLang="en-US" sz="2400" b="1" dirty="0">
                <a:solidFill>
                  <a:schemeClr val="tx2">
                    <a:lumMod val="75000"/>
                  </a:schemeClr>
                </a:solidFill>
                <a:latin typeface="+mj-lt"/>
                <a:cs typeface="Arial" pitchFamily="34" charset="0"/>
              </a:rPr>
              <a:t>Domain 5</a:t>
            </a:r>
            <a:r>
              <a:rPr lang="en-US" altLang="en-US" sz="2400" dirty="0">
                <a:latin typeface="+mj-lt"/>
                <a:cs typeface="Arial" pitchFamily="34" charset="0"/>
              </a:rPr>
              <a:t>:  Safe &amp; Secure Environment</a:t>
            </a:r>
          </a:p>
          <a:p>
            <a:pPr marL="0" indent="0" eaLnBrk="1" fontAlgn="auto" hangingPunct="1">
              <a:spcAft>
                <a:spcPts val="0"/>
              </a:spcAft>
              <a:buNone/>
              <a:defRPr/>
            </a:pPr>
            <a:r>
              <a:rPr lang="en-US" altLang="en-US" sz="2400" b="1" dirty="0">
                <a:solidFill>
                  <a:schemeClr val="tx2">
                    <a:lumMod val="75000"/>
                  </a:schemeClr>
                </a:solidFill>
                <a:latin typeface="+mj-lt"/>
                <a:cs typeface="Arial" pitchFamily="34" charset="0"/>
              </a:rPr>
              <a:t>Domain 6</a:t>
            </a:r>
            <a:r>
              <a:rPr lang="en-US" altLang="en-US" sz="2400" dirty="0">
                <a:latin typeface="+mj-lt"/>
                <a:cs typeface="Arial" pitchFamily="34" charset="0"/>
              </a:rPr>
              <a:t>:  Community Outreach &amp; Partnership Building</a:t>
            </a:r>
          </a:p>
          <a:p>
            <a:pPr marL="0" indent="0" eaLnBrk="1" fontAlgn="auto" hangingPunct="1">
              <a:spcAft>
                <a:spcPts val="0"/>
              </a:spcAft>
              <a:buNone/>
              <a:defRPr/>
            </a:pPr>
            <a:r>
              <a:rPr lang="en-US" altLang="en-US" sz="2400" b="1" dirty="0">
                <a:solidFill>
                  <a:schemeClr val="tx2">
                    <a:lumMod val="75000"/>
                  </a:schemeClr>
                </a:solidFill>
                <a:latin typeface="+mj-lt"/>
                <a:cs typeface="Arial" pitchFamily="34" charset="0"/>
              </a:rPr>
              <a:t>Domain 7</a:t>
            </a:r>
            <a:r>
              <a:rPr lang="en-US" altLang="en-US" sz="2400" dirty="0">
                <a:latin typeface="+mj-lt"/>
                <a:cs typeface="Arial" pitchFamily="34" charset="0"/>
              </a:rPr>
              <a:t>:  Ongoing Performance Improvement </a:t>
            </a:r>
          </a:p>
          <a:p>
            <a:pPr eaLnBrk="1" fontAlgn="auto" hangingPunct="1">
              <a:spcAft>
                <a:spcPts val="0"/>
              </a:spcAft>
              <a:buFont typeface="Arial"/>
              <a:buChar char="•"/>
              <a:defRPr/>
            </a:pPr>
            <a:endParaRPr lang="en-US" altLang="en-US" sz="2600" dirty="0">
              <a:latin typeface="Open Sans" pitchFamily="-84" charset="0"/>
              <a:cs typeface="Arial" pitchFamily="34" charset="0"/>
            </a:endParaRPr>
          </a:p>
        </p:txBody>
      </p:sp>
      <p:sp>
        <p:nvSpPr>
          <p:cNvPr id="84997" name="Slide Number Placeholder 3">
            <a:extLst>
              <a:ext uri="{FF2B5EF4-FFF2-40B4-BE49-F238E27FC236}">
                <a16:creationId xmlns:a16="http://schemas.microsoft.com/office/drawing/2014/main" id="{D0BA6356-EA48-4F60-9A57-693AB8EFCCEC}"/>
              </a:ext>
            </a:extLst>
          </p:cNvPr>
          <p:cNvSpPr txBox="1">
            <a:spLocks/>
          </p:cNvSpPr>
          <p:nvPr/>
        </p:nvSpPr>
        <p:spPr bwMode="auto">
          <a:xfrm>
            <a:off x="10001250" y="6488113"/>
            <a:ext cx="6667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fld id="{B9F66D01-B9F1-4209-A105-A244864F69DC}" type="slidenum">
              <a:rPr lang="en-US" altLang="en-US" sz="1000" b="1">
                <a:solidFill>
                  <a:schemeClr val="bg1"/>
                </a:solidFill>
                <a:ea typeface="ヒラギノ角ゴ Pro W3" charset="-128"/>
              </a:rPr>
              <a:pPr algn="ctr" eaLnBrk="1" hangingPunct="1">
                <a:spcBef>
                  <a:spcPct val="0"/>
                </a:spcBef>
                <a:buFontTx/>
                <a:buNone/>
              </a:pPr>
              <a:t>25</a:t>
            </a:fld>
            <a:endParaRPr lang="en-US" altLang="en-US" sz="1000" b="1">
              <a:solidFill>
                <a:schemeClr val="bg1"/>
              </a:solidFill>
              <a:ea typeface="ヒラギノ角ゴ Pro W3" charset="-128"/>
            </a:endParaRPr>
          </a:p>
        </p:txBody>
      </p:sp>
      <p:pic>
        <p:nvPicPr>
          <p:cNvPr id="2" name="Picture 1">
            <a:extLst>
              <a:ext uri="{FF2B5EF4-FFF2-40B4-BE49-F238E27FC236}">
                <a16:creationId xmlns:a16="http://schemas.microsoft.com/office/drawing/2014/main" id="{4E5CBD32-E1D2-4CD2-A01C-9DA0A1CFDC9E}"/>
              </a:ext>
            </a:extLst>
          </p:cNvPr>
          <p:cNvPicPr>
            <a:picLocks noChangeAspect="1"/>
          </p:cNvPicPr>
          <p:nvPr/>
        </p:nvPicPr>
        <p:blipFill>
          <a:blip r:embed="rId3"/>
          <a:stretch>
            <a:fillRect/>
          </a:stretch>
        </p:blipFill>
        <p:spPr>
          <a:xfrm>
            <a:off x="10001250" y="5306306"/>
            <a:ext cx="1786283" cy="67061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C25C-5F3E-4858-B6DF-6875FB68A1D1}"/>
              </a:ext>
            </a:extLst>
          </p:cNvPr>
          <p:cNvSpPr>
            <a:spLocks noGrp="1"/>
          </p:cNvSpPr>
          <p:nvPr>
            <p:ph type="title"/>
          </p:nvPr>
        </p:nvSpPr>
        <p:spPr>
          <a:xfrm>
            <a:off x="1981200" y="261938"/>
            <a:ext cx="8229600" cy="690562"/>
          </a:xfrm>
        </p:spPr>
        <p:txBody>
          <a:bodyPr>
            <a:noAutofit/>
          </a:bodyPr>
          <a:lstStyle/>
          <a:p>
            <a:pPr>
              <a:defRPr/>
            </a:pPr>
            <a:r>
              <a:rPr lang="en-US" sz="4000" dirty="0">
                <a:solidFill>
                  <a:schemeClr val="tx2">
                    <a:lumMod val="75000"/>
                  </a:schemeClr>
                </a:solidFill>
                <a:latin typeface="+mj-lt"/>
              </a:rPr>
              <a:t>SAMHSA’s 8 Dimensions of Wellness</a:t>
            </a:r>
          </a:p>
        </p:txBody>
      </p:sp>
      <p:pic>
        <p:nvPicPr>
          <p:cNvPr id="428035" name="Picture 2">
            <a:extLst>
              <a:ext uri="{FF2B5EF4-FFF2-40B4-BE49-F238E27FC236}">
                <a16:creationId xmlns:a16="http://schemas.microsoft.com/office/drawing/2014/main" id="{EA11091B-7EDA-42FE-A057-511B26D31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013" y="1084115"/>
            <a:ext cx="7131974" cy="449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6EE00106-8918-4708-BBE1-F1EB885F0D83}"/>
              </a:ext>
            </a:extLst>
          </p:cNvPr>
          <p:cNvPicPr>
            <a:picLocks noChangeAspect="1"/>
          </p:cNvPicPr>
          <p:nvPr/>
        </p:nvPicPr>
        <p:blipFill>
          <a:blip r:embed="rId4"/>
          <a:stretch>
            <a:fillRect/>
          </a:stretch>
        </p:blipFill>
        <p:spPr>
          <a:xfrm>
            <a:off x="9998793" y="5277055"/>
            <a:ext cx="1786283" cy="670618"/>
          </a:xfrm>
          <a:prstGeom prst="rect">
            <a:avLst/>
          </a:prstGeom>
        </p:spPr>
      </p:pic>
    </p:spTree>
    <p:extLst>
      <p:ext uri="{BB962C8B-B14F-4D97-AF65-F5344CB8AC3E}">
        <p14:creationId xmlns:p14="http://schemas.microsoft.com/office/powerpoint/2010/main" val="3678417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6A556E-41E7-4624-92E4-3A3C21BB5FF9}"/>
              </a:ext>
            </a:extLst>
          </p:cNvPr>
          <p:cNvPicPr>
            <a:picLocks noChangeAspect="1"/>
          </p:cNvPicPr>
          <p:nvPr/>
        </p:nvPicPr>
        <p:blipFill>
          <a:blip r:embed="rId2"/>
          <a:stretch>
            <a:fillRect/>
          </a:stretch>
        </p:blipFill>
        <p:spPr>
          <a:xfrm>
            <a:off x="0" y="0"/>
            <a:ext cx="10139916" cy="5617513"/>
          </a:xfrm>
          <a:prstGeom prst="rect">
            <a:avLst/>
          </a:prstGeom>
        </p:spPr>
      </p:pic>
      <p:pic>
        <p:nvPicPr>
          <p:cNvPr id="3" name="Picture 2">
            <a:extLst>
              <a:ext uri="{FF2B5EF4-FFF2-40B4-BE49-F238E27FC236}">
                <a16:creationId xmlns:a16="http://schemas.microsoft.com/office/drawing/2014/main" id="{132BC1FB-3420-489D-864D-C48E5ED2B9FC}"/>
              </a:ext>
            </a:extLst>
          </p:cNvPr>
          <p:cNvPicPr>
            <a:picLocks noChangeAspect="1"/>
          </p:cNvPicPr>
          <p:nvPr/>
        </p:nvPicPr>
        <p:blipFill>
          <a:blip r:embed="rId3"/>
          <a:stretch>
            <a:fillRect/>
          </a:stretch>
        </p:blipFill>
        <p:spPr>
          <a:xfrm>
            <a:off x="10253974" y="5282204"/>
            <a:ext cx="1786283" cy="670618"/>
          </a:xfrm>
          <a:prstGeom prst="rect">
            <a:avLst/>
          </a:prstGeom>
        </p:spPr>
      </p:pic>
    </p:spTree>
    <p:extLst>
      <p:ext uri="{BB962C8B-B14F-4D97-AF65-F5344CB8AC3E}">
        <p14:creationId xmlns:p14="http://schemas.microsoft.com/office/powerpoint/2010/main" val="3474854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48E9-280B-4AD9-B5AD-23EA97E195FF}"/>
              </a:ext>
            </a:extLst>
          </p:cNvPr>
          <p:cNvSpPr>
            <a:spLocks noGrp="1"/>
          </p:cNvSpPr>
          <p:nvPr>
            <p:ph type="title"/>
          </p:nvPr>
        </p:nvSpPr>
        <p:spPr/>
        <p:txBody>
          <a:bodyPr/>
          <a:lstStyle/>
          <a:p>
            <a:r>
              <a:rPr lang="en-US" dirty="0"/>
              <a:t>Family PEACE Trauma Treatment Center (FPTTC) at New York Presbyterian Hospital</a:t>
            </a:r>
          </a:p>
        </p:txBody>
      </p:sp>
      <p:sp>
        <p:nvSpPr>
          <p:cNvPr id="3" name="Text Placeholder 2">
            <a:extLst>
              <a:ext uri="{FF2B5EF4-FFF2-40B4-BE49-F238E27FC236}">
                <a16:creationId xmlns:a16="http://schemas.microsoft.com/office/drawing/2014/main" id="{556FB7CA-0159-4251-98E4-3F5F07680C60}"/>
              </a:ext>
            </a:extLst>
          </p:cNvPr>
          <p:cNvSpPr>
            <a:spLocks noGrp="1"/>
          </p:cNvSpPr>
          <p:nvPr>
            <p:ph type="body" sz="quarter" idx="10"/>
          </p:nvPr>
        </p:nvSpPr>
        <p:spPr/>
        <p:txBody>
          <a:bodyPr/>
          <a:lstStyle/>
          <a:p>
            <a:endParaRPr lang="en-US" dirty="0"/>
          </a:p>
        </p:txBody>
      </p:sp>
      <p:pic>
        <p:nvPicPr>
          <p:cNvPr id="4" name="Picture 3">
            <a:extLst>
              <a:ext uri="{FF2B5EF4-FFF2-40B4-BE49-F238E27FC236}">
                <a16:creationId xmlns:a16="http://schemas.microsoft.com/office/drawing/2014/main" id="{ECEA0E90-5EC4-4457-A8A7-82E2138FA504}"/>
              </a:ext>
            </a:extLst>
          </p:cNvPr>
          <p:cNvPicPr>
            <a:picLocks noChangeAspect="1"/>
          </p:cNvPicPr>
          <p:nvPr/>
        </p:nvPicPr>
        <p:blipFill>
          <a:blip r:embed="rId2"/>
          <a:stretch>
            <a:fillRect/>
          </a:stretch>
        </p:blipFill>
        <p:spPr>
          <a:xfrm>
            <a:off x="10073438" y="5389022"/>
            <a:ext cx="1786283" cy="670618"/>
          </a:xfrm>
          <a:prstGeom prst="rect">
            <a:avLst/>
          </a:prstGeom>
        </p:spPr>
      </p:pic>
    </p:spTree>
    <p:extLst>
      <p:ext uri="{BB962C8B-B14F-4D97-AF65-F5344CB8AC3E}">
        <p14:creationId xmlns:p14="http://schemas.microsoft.com/office/powerpoint/2010/main" val="2228563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952" y="141403"/>
            <a:ext cx="8651232" cy="925397"/>
          </a:xfrm>
        </p:spPr>
        <p:txBody>
          <a:bodyPr/>
          <a:lstStyle/>
          <a:p>
            <a:pPr algn="ctr"/>
            <a:r>
              <a:rPr lang="en-US" dirty="0"/>
              <a:t>Family PEACE Trauma Treatment Center (FPTTC)</a:t>
            </a:r>
            <a:br>
              <a:rPr lang="en-US" dirty="0"/>
            </a:br>
            <a:r>
              <a:rPr lang="en-US" sz="1800" dirty="0"/>
              <a:t>(Preventing Early Adverse Childhood Experiences)</a:t>
            </a:r>
          </a:p>
        </p:txBody>
      </p:sp>
      <p:sp>
        <p:nvSpPr>
          <p:cNvPr id="3" name="Content Placeholder 2"/>
          <p:cNvSpPr>
            <a:spLocks noGrp="1"/>
          </p:cNvSpPr>
          <p:nvPr>
            <p:ph sz="quarter" idx="12"/>
          </p:nvPr>
        </p:nvSpPr>
        <p:spPr>
          <a:xfrm>
            <a:off x="350156" y="1971967"/>
            <a:ext cx="5620658" cy="4352933"/>
          </a:xfrm>
        </p:spPr>
        <p:txBody>
          <a:bodyPr/>
          <a:lstStyle/>
          <a:p>
            <a:pPr>
              <a:buFont typeface="Wingdings" panose="05000000000000000000" pitchFamily="2" charset="2"/>
              <a:buChar char="§"/>
              <a:defRPr/>
            </a:pPr>
            <a:r>
              <a:rPr lang="en-US" altLang="en-US" sz="1200" b="1" dirty="0" smtClean="0">
                <a:latin typeface="Ebrima" panose="02000000000000000000" pitchFamily="2" charset="0"/>
                <a:ea typeface="Ebrima" panose="02000000000000000000" pitchFamily="2" charset="0"/>
                <a:cs typeface="Ebrima" panose="02000000000000000000" pitchFamily="2" charset="0"/>
              </a:rPr>
              <a:t>Holistic Mental </a:t>
            </a:r>
            <a:r>
              <a:rPr lang="en-US" altLang="en-US" sz="1200" b="1" dirty="0">
                <a:latin typeface="Ebrima" panose="02000000000000000000" pitchFamily="2" charset="0"/>
                <a:ea typeface="Ebrima" panose="02000000000000000000" pitchFamily="2" charset="0"/>
                <a:cs typeface="Ebrima" panose="02000000000000000000" pitchFamily="2" charset="0"/>
              </a:rPr>
              <a:t>health services for children (0-5 </a:t>
            </a:r>
            <a:r>
              <a:rPr lang="en-US" altLang="en-US" sz="1200" b="1" dirty="0" err="1">
                <a:latin typeface="Ebrima" panose="02000000000000000000" pitchFamily="2" charset="0"/>
                <a:ea typeface="Ebrima" panose="02000000000000000000" pitchFamily="2" charset="0"/>
                <a:cs typeface="Ebrima" panose="02000000000000000000" pitchFamily="2" charset="0"/>
              </a:rPr>
              <a:t>yrs</a:t>
            </a:r>
            <a:r>
              <a:rPr lang="en-US" altLang="en-US" sz="1200" b="1" dirty="0">
                <a:latin typeface="Ebrima" panose="02000000000000000000" pitchFamily="2" charset="0"/>
                <a:ea typeface="Ebrima" panose="02000000000000000000" pitchFamily="2" charset="0"/>
                <a:cs typeface="Ebrima" panose="02000000000000000000" pitchFamily="2" charset="0"/>
              </a:rPr>
              <a:t>) and their families:</a:t>
            </a:r>
          </a:p>
          <a:p>
            <a:pPr lvl="1">
              <a:buFont typeface="Wingdings" panose="05000000000000000000" pitchFamily="2" charset="2"/>
              <a:buChar char="§"/>
              <a:defRPr/>
            </a:pPr>
            <a:r>
              <a:rPr lang="en-US" altLang="en-US" sz="1200" dirty="0" smtClean="0">
                <a:latin typeface="Ebrima" panose="02000000000000000000" pitchFamily="2" charset="0"/>
                <a:ea typeface="Ebrima" panose="02000000000000000000" pitchFamily="2" charset="0"/>
                <a:cs typeface="Ebrima" panose="02000000000000000000" pitchFamily="2" charset="0"/>
              </a:rPr>
              <a:t>Child-Parent </a:t>
            </a:r>
            <a:r>
              <a:rPr lang="en-US" altLang="en-US" sz="1200" dirty="0">
                <a:latin typeface="Ebrima" panose="02000000000000000000" pitchFamily="2" charset="0"/>
                <a:ea typeface="Ebrima" panose="02000000000000000000" pitchFamily="2" charset="0"/>
                <a:cs typeface="Ebrima" panose="02000000000000000000" pitchFamily="2" charset="0"/>
              </a:rPr>
              <a:t>Psychotherapy (CPP)</a:t>
            </a:r>
          </a:p>
          <a:p>
            <a:pPr lvl="1">
              <a:buFont typeface="Wingdings" panose="05000000000000000000" pitchFamily="2" charset="2"/>
              <a:buChar char="§"/>
              <a:defRPr/>
            </a:pPr>
            <a:r>
              <a:rPr lang="en-US" altLang="en-US" sz="1200" dirty="0">
                <a:latin typeface="Ebrima" panose="02000000000000000000" pitchFamily="2" charset="0"/>
                <a:ea typeface="Ebrima" panose="02000000000000000000" pitchFamily="2" charset="0"/>
                <a:cs typeface="Ebrima" panose="02000000000000000000" pitchFamily="2" charset="0"/>
              </a:rPr>
              <a:t>Creative Arts Therapy and group programming</a:t>
            </a:r>
          </a:p>
          <a:p>
            <a:pPr lvl="1">
              <a:buFont typeface="Wingdings" panose="05000000000000000000" pitchFamily="2" charset="2"/>
              <a:buChar char="§"/>
              <a:defRPr/>
            </a:pPr>
            <a:r>
              <a:rPr lang="en-US" altLang="en-US" sz="1200" dirty="0">
                <a:latin typeface="Ebrima" panose="02000000000000000000" pitchFamily="2" charset="0"/>
                <a:ea typeface="Ebrima" panose="02000000000000000000" pitchFamily="2" charset="0"/>
                <a:cs typeface="Ebrima" panose="02000000000000000000" pitchFamily="2" charset="0"/>
              </a:rPr>
              <a:t>Individual therapy for caregivers and siblings</a:t>
            </a:r>
          </a:p>
          <a:p>
            <a:pPr lvl="1">
              <a:buFont typeface="Wingdings" panose="05000000000000000000" pitchFamily="2" charset="2"/>
              <a:buChar char="§"/>
              <a:defRPr/>
            </a:pPr>
            <a:r>
              <a:rPr lang="en-US" altLang="en-US" sz="1200" dirty="0">
                <a:latin typeface="Ebrima" panose="02000000000000000000" pitchFamily="2" charset="0"/>
                <a:ea typeface="Ebrima" panose="02000000000000000000" pitchFamily="2" charset="0"/>
                <a:cs typeface="Ebrima" panose="02000000000000000000" pitchFamily="2" charset="0"/>
              </a:rPr>
              <a:t>Case management, crime victims’ assistance, on- site legal services</a:t>
            </a:r>
          </a:p>
          <a:p>
            <a:pPr marL="171495" lvl="1" indent="0">
              <a:buNone/>
              <a:defRPr/>
            </a:pPr>
            <a:endParaRPr lang="en-US" altLang="en-US" sz="1000" dirty="0">
              <a:latin typeface="Ebrima" panose="02000000000000000000" pitchFamily="2" charset="0"/>
              <a:ea typeface="Ebrima" panose="02000000000000000000" pitchFamily="2" charset="0"/>
              <a:cs typeface="Ebrima" panose="02000000000000000000" pitchFamily="2" charset="0"/>
            </a:endParaRPr>
          </a:p>
          <a:p>
            <a:pPr marL="171496" lvl="1">
              <a:buFont typeface="Wingdings" panose="05000000000000000000" pitchFamily="2" charset="2"/>
              <a:buChar char="§"/>
              <a:defRPr/>
            </a:pPr>
            <a:r>
              <a:rPr lang="en-US" altLang="en-US" sz="1200" b="1" dirty="0">
                <a:latin typeface="Ebrima" panose="02000000000000000000" pitchFamily="2" charset="0"/>
                <a:ea typeface="Ebrima" panose="02000000000000000000" pitchFamily="2" charset="0"/>
                <a:cs typeface="Ebrima" panose="02000000000000000000" pitchFamily="2" charset="0"/>
              </a:rPr>
              <a:t>Trainings: Trauma-Informed Care and Domestic Violence (DV) </a:t>
            </a:r>
            <a:r>
              <a:rPr lang="en-US" altLang="en-US" sz="1200" b="1" dirty="0" smtClean="0">
                <a:latin typeface="Ebrima" panose="02000000000000000000" pitchFamily="2" charset="0"/>
                <a:ea typeface="Ebrima" panose="02000000000000000000" pitchFamily="2" charset="0"/>
                <a:cs typeface="Ebrima" panose="02000000000000000000" pitchFamily="2" charset="0"/>
              </a:rPr>
              <a:t>Screening</a:t>
            </a:r>
          </a:p>
          <a:p>
            <a:pPr marL="571546" lvl="2">
              <a:buFont typeface="Wingdings" panose="05000000000000000000" pitchFamily="2" charset="2"/>
              <a:buChar char="§"/>
              <a:defRPr/>
            </a:pPr>
            <a:r>
              <a:rPr lang="en-US" altLang="en-US" sz="1200" dirty="0" smtClean="0">
                <a:latin typeface="Ebrima" panose="02000000000000000000" pitchFamily="2" charset="0"/>
                <a:ea typeface="Ebrima" panose="02000000000000000000" pitchFamily="2" charset="0"/>
                <a:cs typeface="Ebrima" panose="02000000000000000000" pitchFamily="2" charset="0"/>
              </a:rPr>
              <a:t>Pediatric </a:t>
            </a:r>
            <a:r>
              <a:rPr lang="en-US" altLang="en-US" sz="1200" dirty="0">
                <a:latin typeface="Ebrima" panose="02000000000000000000" pitchFamily="2" charset="0"/>
                <a:ea typeface="Ebrima" panose="02000000000000000000" pitchFamily="2" charset="0"/>
                <a:cs typeface="Ebrima" panose="02000000000000000000" pitchFamily="2" charset="0"/>
              </a:rPr>
              <a:t>and Internal Medicine </a:t>
            </a:r>
            <a:r>
              <a:rPr lang="en-US" altLang="en-US" sz="1200" dirty="0" smtClean="0">
                <a:latin typeface="Ebrima" panose="02000000000000000000" pitchFamily="2" charset="0"/>
                <a:ea typeface="Ebrima" panose="02000000000000000000" pitchFamily="2" charset="0"/>
                <a:cs typeface="Ebrima" panose="02000000000000000000" pitchFamily="2" charset="0"/>
              </a:rPr>
              <a:t>Residents</a:t>
            </a:r>
          </a:p>
          <a:p>
            <a:pPr marL="571546" lvl="2">
              <a:buFont typeface="Wingdings" panose="05000000000000000000" pitchFamily="2" charset="2"/>
              <a:buChar char="§"/>
              <a:defRPr/>
            </a:pPr>
            <a:r>
              <a:rPr lang="en-US" altLang="en-US" sz="1200" dirty="0" smtClean="0">
                <a:latin typeface="Ebrima" panose="02000000000000000000" pitchFamily="2" charset="0"/>
                <a:ea typeface="Ebrima" panose="02000000000000000000" pitchFamily="2" charset="0"/>
                <a:cs typeface="Ebrima" panose="02000000000000000000" pitchFamily="2" charset="0"/>
              </a:rPr>
              <a:t>Community </a:t>
            </a:r>
            <a:r>
              <a:rPr lang="en-US" altLang="en-US" sz="1200" dirty="0">
                <a:latin typeface="Ebrima" panose="02000000000000000000" pitchFamily="2" charset="0"/>
                <a:ea typeface="Ebrima" panose="02000000000000000000" pitchFamily="2" charset="0"/>
                <a:cs typeface="Ebrima" panose="02000000000000000000" pitchFamily="2" charset="0"/>
              </a:rPr>
              <a:t>Based Organizations (CBO)</a:t>
            </a:r>
          </a:p>
          <a:p>
            <a:pPr marL="171496" lvl="1">
              <a:buFont typeface="Wingdings" panose="05000000000000000000" pitchFamily="2" charset="2"/>
              <a:buChar char="§"/>
              <a:defRPr/>
            </a:pPr>
            <a:endParaRPr lang="en-US" altLang="en-US" sz="1000" b="1" dirty="0">
              <a:latin typeface="Ebrima" panose="02000000000000000000" pitchFamily="2" charset="0"/>
              <a:ea typeface="Ebrima" panose="02000000000000000000" pitchFamily="2" charset="0"/>
              <a:cs typeface="Ebrima" panose="02000000000000000000" pitchFamily="2" charset="0"/>
            </a:endParaRPr>
          </a:p>
          <a:p>
            <a:pPr marL="171496" lvl="1">
              <a:buFont typeface="Wingdings" panose="05000000000000000000" pitchFamily="2" charset="2"/>
              <a:buChar char="§"/>
              <a:defRPr/>
            </a:pPr>
            <a:r>
              <a:rPr lang="en-US" altLang="en-US" sz="1200" b="1" dirty="0">
                <a:latin typeface="Ebrima" panose="02000000000000000000" pitchFamily="2" charset="0"/>
                <a:ea typeface="Ebrima" panose="02000000000000000000" pitchFamily="2" charset="0"/>
                <a:cs typeface="Ebrima" panose="02000000000000000000" pitchFamily="2" charset="0"/>
              </a:rPr>
              <a:t>Screening for Adverse Childhood Experiences (ACEs) in 1 pediatric clinic                       </a:t>
            </a:r>
            <a:r>
              <a:rPr lang="en-US" altLang="en-US" sz="1200" b="1" dirty="0" smtClean="0">
                <a:latin typeface="Ebrima" panose="02000000000000000000" pitchFamily="2" charset="0"/>
                <a:ea typeface="Ebrima" panose="02000000000000000000" pitchFamily="2" charset="0"/>
                <a:cs typeface="Ebrima" panose="02000000000000000000" pitchFamily="2" charset="0"/>
              </a:rPr>
              <a:t>             	and </a:t>
            </a:r>
            <a:r>
              <a:rPr lang="en-US" altLang="en-US" sz="1200" b="1" dirty="0">
                <a:latin typeface="Ebrima" panose="02000000000000000000" pitchFamily="2" charset="0"/>
                <a:ea typeface="Ebrima" panose="02000000000000000000" pitchFamily="2" charset="0"/>
                <a:cs typeface="Ebrima" panose="02000000000000000000" pitchFamily="2" charset="0"/>
              </a:rPr>
              <a:t>a Community Based Organization (CBO)</a:t>
            </a:r>
          </a:p>
          <a:p>
            <a:pPr marL="171496" lvl="1">
              <a:buFont typeface="Wingdings" panose="05000000000000000000" pitchFamily="2" charset="2"/>
              <a:buChar char="§"/>
              <a:defRPr/>
            </a:pPr>
            <a:endParaRPr lang="en-US" altLang="en-US" sz="1000" b="1" dirty="0">
              <a:latin typeface="Ebrima" panose="02000000000000000000" pitchFamily="2" charset="0"/>
              <a:ea typeface="Ebrima" panose="02000000000000000000" pitchFamily="2" charset="0"/>
              <a:cs typeface="Ebrima" panose="02000000000000000000" pitchFamily="2" charset="0"/>
            </a:endParaRPr>
          </a:p>
          <a:p>
            <a:pPr marL="171496" lvl="1">
              <a:buFont typeface="Wingdings" panose="05000000000000000000" pitchFamily="2" charset="2"/>
              <a:buChar char="§"/>
              <a:defRPr/>
            </a:pPr>
            <a:r>
              <a:rPr lang="en-US" altLang="en-US" sz="1200" b="1" dirty="0" smtClean="0">
                <a:latin typeface="Ebrima" panose="02000000000000000000" pitchFamily="2" charset="0"/>
                <a:ea typeface="Ebrima" panose="02000000000000000000" pitchFamily="2" charset="0"/>
                <a:cs typeface="Ebrima" panose="02000000000000000000" pitchFamily="2" charset="0"/>
              </a:rPr>
              <a:t>Integrated </a:t>
            </a:r>
            <a:r>
              <a:rPr lang="en-US" altLang="en-US" sz="1200" b="1" dirty="0">
                <a:latin typeface="Ebrima" panose="02000000000000000000" pitchFamily="2" charset="0"/>
                <a:ea typeface="Ebrima" panose="02000000000000000000" pitchFamily="2" charset="0"/>
                <a:cs typeface="Ebrima" panose="02000000000000000000" pitchFamily="2" charset="0"/>
              </a:rPr>
              <a:t>mental health program (Healthy Steps) in 1 pediatric practice </a:t>
            </a:r>
            <a:endParaRPr lang="en-US" altLang="en-US" dirty="0">
              <a:latin typeface="Ebrima" panose="02000000000000000000" pitchFamily="2" charset="0"/>
              <a:ea typeface="Ebrima" panose="02000000000000000000" pitchFamily="2" charset="0"/>
              <a:cs typeface="Ebrima" panose="02000000000000000000" pitchFamily="2" charset="0"/>
            </a:endParaRPr>
          </a:p>
          <a:p>
            <a:pPr marL="685800" lvl="8">
              <a:spcAft>
                <a:spcPts val="225"/>
              </a:spcAft>
              <a:buFont typeface="Wingdings" charset="2"/>
              <a:buChar char="§"/>
              <a:defRPr/>
            </a:pPr>
            <a:endParaRPr lang="en-US" altLang="en-US" dirty="0">
              <a:latin typeface="Ebrima" panose="02000000000000000000" pitchFamily="2" charset="0"/>
              <a:ea typeface="Ebrima" panose="02000000000000000000" pitchFamily="2" charset="0"/>
              <a:cs typeface="Ebrima" panose="02000000000000000000" pitchFamily="2" charset="0"/>
            </a:endParaRPr>
          </a:p>
          <a:p>
            <a:pPr marL="1143000" lvl="8">
              <a:spcAft>
                <a:spcPts val="225"/>
              </a:spcAft>
              <a:buFont typeface="Wingdings" charset="2"/>
              <a:buChar char="§"/>
              <a:defRPr/>
            </a:pPr>
            <a:endParaRPr lang="en-US" altLang="en-US" dirty="0">
              <a:latin typeface="Ebrima" panose="02000000000000000000" pitchFamily="2" charset="0"/>
              <a:ea typeface="Ebrima" panose="02000000000000000000" pitchFamily="2" charset="0"/>
              <a:cs typeface="Ebrima" panose="02000000000000000000" pitchFamily="2" charset="0"/>
            </a:endParaRPr>
          </a:p>
          <a:p>
            <a:pPr marL="0" indent="0">
              <a:buNone/>
              <a:defRPr/>
            </a:pPr>
            <a:r>
              <a:rPr lang="en-US" altLang="en-US" dirty="0">
                <a:latin typeface="Ebrima" panose="02000000000000000000" pitchFamily="2" charset="0"/>
                <a:ea typeface="Ebrima" panose="02000000000000000000" pitchFamily="2" charset="0"/>
                <a:cs typeface="Ebrima" panose="02000000000000000000" pitchFamily="2" charset="0"/>
              </a:rPr>
              <a:t>	</a:t>
            </a:r>
          </a:p>
          <a:p>
            <a:pPr marL="0" indent="0">
              <a:buNone/>
              <a:defRPr/>
            </a:pPr>
            <a:endParaRPr lang="en-US" altLang="en-US" dirty="0">
              <a:latin typeface="Ebrima" panose="02000000000000000000" pitchFamily="2" charset="0"/>
              <a:ea typeface="Ebrima" panose="02000000000000000000" pitchFamily="2" charset="0"/>
              <a:cs typeface="Ebrima" panose="02000000000000000000" pitchFamily="2" charset="0"/>
            </a:endParaRPr>
          </a:p>
          <a:p>
            <a:pPr marL="0" indent="0">
              <a:buNone/>
              <a:defRPr/>
            </a:pPr>
            <a:endParaRPr lang="en-US" altLang="en-US" dirty="0">
              <a:latin typeface="Ebrima" panose="02000000000000000000" pitchFamily="2" charset="0"/>
              <a:ea typeface="Ebrima" panose="02000000000000000000" pitchFamily="2" charset="0"/>
              <a:cs typeface="Ebrima" panose="02000000000000000000" pitchFamily="2" charset="0"/>
            </a:endParaRPr>
          </a:p>
          <a:p>
            <a:pPr marL="0" indent="0">
              <a:buNone/>
              <a:defRPr/>
            </a:pPr>
            <a:endParaRPr lang="en-US" altLang="en-US" dirty="0">
              <a:latin typeface="Ebrima" panose="02000000000000000000" pitchFamily="2" charset="0"/>
              <a:ea typeface="Ebrima" panose="02000000000000000000" pitchFamily="2" charset="0"/>
              <a:cs typeface="Ebrima" panose="02000000000000000000" pitchFamily="2" charset="0"/>
            </a:endParaRPr>
          </a:p>
        </p:txBody>
      </p:sp>
      <p:sp>
        <p:nvSpPr>
          <p:cNvPr id="4" name="Content Placeholder 3"/>
          <p:cNvSpPr>
            <a:spLocks noGrp="1"/>
          </p:cNvSpPr>
          <p:nvPr>
            <p:ph sz="quarter" idx="16"/>
          </p:nvPr>
        </p:nvSpPr>
        <p:spPr>
          <a:xfrm>
            <a:off x="6223819" y="1971967"/>
            <a:ext cx="5855110" cy="4105870"/>
          </a:xfrm>
        </p:spPr>
        <p:txBody>
          <a:bodyPr/>
          <a:lstStyle/>
          <a:p>
            <a:pPr>
              <a:buFont typeface="Wingdings" panose="05000000000000000000" pitchFamily="2" charset="2"/>
              <a:buChar char="§"/>
              <a:defRPr/>
            </a:pPr>
            <a:r>
              <a:rPr lang="en-US" sz="1200" b="1" dirty="0" smtClean="0">
                <a:latin typeface="Ebrima" panose="02000000000000000000" pitchFamily="2" charset="0"/>
                <a:ea typeface="Ebrima" panose="02000000000000000000" pitchFamily="2" charset="0"/>
                <a:cs typeface="Ebrima" panose="02000000000000000000" pitchFamily="2" charset="0"/>
              </a:rPr>
              <a:t>Washington Heights Community Demographics:</a:t>
            </a:r>
            <a:endParaRPr lang="en-US" sz="1200" b="1" dirty="0">
              <a:latin typeface="Ebrima" panose="02000000000000000000" pitchFamily="2" charset="0"/>
              <a:ea typeface="Ebrima" panose="02000000000000000000" pitchFamily="2" charset="0"/>
              <a:cs typeface="Ebrima" panose="02000000000000000000" pitchFamily="2" charset="0"/>
            </a:endParaRPr>
          </a:p>
          <a:p>
            <a:pPr lvl="1">
              <a:buFont typeface="Wingdings" panose="05000000000000000000" pitchFamily="2" charset="2"/>
              <a:buChar char="§"/>
            </a:pPr>
            <a:r>
              <a:rPr lang="en-US" sz="1200" u="sng" dirty="0" smtClean="0">
                <a:latin typeface="Ebrima" panose="02000000000000000000" pitchFamily="2" charset="0"/>
                <a:ea typeface="Ebrima" panose="02000000000000000000" pitchFamily="2" charset="0"/>
                <a:cs typeface="Ebrima" panose="02000000000000000000" pitchFamily="2" charset="0"/>
              </a:rPr>
              <a:t>Race:</a:t>
            </a:r>
            <a:r>
              <a:rPr lang="en-US" sz="1200" dirty="0" smtClean="0">
                <a:latin typeface="Ebrima" panose="02000000000000000000" pitchFamily="2" charset="0"/>
                <a:ea typeface="Ebrima" panose="02000000000000000000" pitchFamily="2" charset="0"/>
                <a:cs typeface="Ebrima" panose="02000000000000000000" pitchFamily="2" charset="0"/>
              </a:rPr>
              <a:t> 68.3</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smtClean="0">
                <a:latin typeface="Ebrima" panose="02000000000000000000" pitchFamily="2" charset="0"/>
                <a:ea typeface="Ebrima" panose="02000000000000000000" pitchFamily="2" charset="0"/>
                <a:cs typeface="Ebrima" panose="02000000000000000000" pitchFamily="2" charset="0"/>
              </a:rPr>
              <a:t>Latino</a:t>
            </a:r>
            <a:r>
              <a:rPr lang="en-US" sz="1200" dirty="0">
                <a:latin typeface="Ebrima" panose="02000000000000000000" pitchFamily="2" charset="0"/>
                <a:ea typeface="Ebrima" panose="02000000000000000000" pitchFamily="2" charset="0"/>
                <a:cs typeface="Ebrima" panose="02000000000000000000" pitchFamily="2" charset="0"/>
              </a:rPr>
              <a:t>;</a:t>
            </a:r>
            <a:r>
              <a:rPr lang="en-US" sz="1200" dirty="0" smtClean="0">
                <a:latin typeface="Ebrima" panose="02000000000000000000" pitchFamily="2" charset="0"/>
                <a:ea typeface="Ebrima" panose="02000000000000000000" pitchFamily="2" charset="0"/>
                <a:cs typeface="Ebrima" panose="02000000000000000000" pitchFamily="2" charset="0"/>
              </a:rPr>
              <a:t> 18.8</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smtClean="0">
                <a:latin typeface="Ebrima" panose="02000000000000000000" pitchFamily="2" charset="0"/>
                <a:ea typeface="Ebrima" panose="02000000000000000000" pitchFamily="2" charset="0"/>
                <a:cs typeface="Ebrima" panose="02000000000000000000" pitchFamily="2" charset="0"/>
              </a:rPr>
              <a:t>Caucasian</a:t>
            </a:r>
            <a:r>
              <a:rPr lang="en-US" sz="1200" dirty="0">
                <a:latin typeface="Ebrima" panose="02000000000000000000" pitchFamily="2" charset="0"/>
                <a:ea typeface="Ebrima" panose="02000000000000000000" pitchFamily="2" charset="0"/>
                <a:cs typeface="Ebrima" panose="02000000000000000000" pitchFamily="2" charset="0"/>
              </a:rPr>
              <a:t>;</a:t>
            </a:r>
            <a:r>
              <a:rPr lang="en-US" sz="1200" dirty="0" smtClean="0">
                <a:latin typeface="Ebrima" panose="02000000000000000000" pitchFamily="2" charset="0"/>
                <a:ea typeface="Ebrima" panose="02000000000000000000" pitchFamily="2" charset="0"/>
                <a:cs typeface="Ebrima" panose="02000000000000000000" pitchFamily="2" charset="0"/>
              </a:rPr>
              <a:t> </a:t>
            </a:r>
            <a:r>
              <a:rPr lang="en-US" sz="1200" dirty="0">
                <a:latin typeface="Ebrima" panose="02000000000000000000" pitchFamily="2" charset="0"/>
                <a:ea typeface="Ebrima" panose="02000000000000000000" pitchFamily="2" charset="0"/>
                <a:cs typeface="Ebrima" panose="02000000000000000000" pitchFamily="2" charset="0"/>
              </a:rPr>
              <a:t>8.2% </a:t>
            </a:r>
            <a:r>
              <a:rPr lang="en-US" sz="1200" dirty="0" smtClean="0">
                <a:latin typeface="Ebrima" panose="02000000000000000000" pitchFamily="2" charset="0"/>
                <a:ea typeface="Ebrima" panose="02000000000000000000" pitchFamily="2" charset="0"/>
                <a:cs typeface="Ebrima" panose="02000000000000000000" pitchFamily="2" charset="0"/>
              </a:rPr>
              <a:t>African American; 2.2</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smtClean="0">
                <a:latin typeface="Ebrima" panose="02000000000000000000" pitchFamily="2" charset="0"/>
                <a:ea typeface="Ebrima" panose="02000000000000000000" pitchFamily="2" charset="0"/>
                <a:cs typeface="Ebrima" panose="02000000000000000000" pitchFamily="2" charset="0"/>
              </a:rPr>
              <a:t>Asian</a:t>
            </a:r>
          </a:p>
          <a:p>
            <a:pPr>
              <a:buFont typeface="Wingdings" panose="05000000000000000000" pitchFamily="2" charset="2"/>
              <a:buChar char="§"/>
              <a:defRPr/>
            </a:pPr>
            <a:r>
              <a:rPr lang="en-US" sz="1200" b="1" dirty="0" smtClean="0">
                <a:latin typeface="Ebrima" panose="02000000000000000000" pitchFamily="2" charset="0"/>
                <a:ea typeface="Ebrima" panose="02000000000000000000" pitchFamily="2" charset="0"/>
                <a:cs typeface="Ebrima" panose="02000000000000000000" pitchFamily="2" charset="0"/>
              </a:rPr>
              <a:t>Trauma: </a:t>
            </a:r>
            <a:endParaRPr lang="en-US" sz="1200" b="1" dirty="0">
              <a:latin typeface="Ebrima" panose="02000000000000000000" pitchFamily="2" charset="0"/>
              <a:ea typeface="Ebrima" panose="02000000000000000000" pitchFamily="2" charset="0"/>
              <a:cs typeface="Ebrima" panose="02000000000000000000" pitchFamily="2" charset="0"/>
            </a:endParaRPr>
          </a:p>
          <a:p>
            <a:pPr lvl="1">
              <a:buFont typeface="Wingdings" panose="05000000000000000000" pitchFamily="2" charset="2"/>
              <a:buChar char="§"/>
            </a:pPr>
            <a:r>
              <a:rPr lang="en-US" sz="1200" u="sng" dirty="0" smtClean="0">
                <a:latin typeface="Ebrima" panose="02000000000000000000" pitchFamily="2" charset="0"/>
                <a:ea typeface="Ebrima" panose="02000000000000000000" pitchFamily="2" charset="0"/>
                <a:cs typeface="Ebrima" panose="02000000000000000000" pitchFamily="2" charset="0"/>
              </a:rPr>
              <a:t>Poverty:</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smtClean="0">
                <a:latin typeface="Ebrima" panose="02000000000000000000" pitchFamily="2" charset="0"/>
                <a:ea typeface="Ebrima" panose="02000000000000000000" pitchFamily="2" charset="0"/>
                <a:cs typeface="Ebrima" panose="02000000000000000000" pitchFamily="2" charset="0"/>
              </a:rPr>
              <a:t>24.1 </a:t>
            </a:r>
            <a:r>
              <a:rPr lang="en-US" sz="1200" dirty="0">
                <a:latin typeface="Ebrima" panose="02000000000000000000" pitchFamily="2" charset="0"/>
                <a:ea typeface="Ebrima" panose="02000000000000000000" pitchFamily="2" charset="0"/>
                <a:cs typeface="Ebrima" panose="02000000000000000000" pitchFamily="2" charset="0"/>
              </a:rPr>
              <a:t>% of people live </a:t>
            </a:r>
            <a:r>
              <a:rPr lang="en-US" sz="1200" dirty="0" smtClean="0">
                <a:latin typeface="Ebrima" panose="02000000000000000000" pitchFamily="2" charset="0"/>
                <a:ea typeface="Ebrima" panose="02000000000000000000" pitchFamily="2" charset="0"/>
                <a:cs typeface="Ebrima" panose="02000000000000000000" pitchFamily="2" charset="0"/>
              </a:rPr>
              <a:t>in poverty</a:t>
            </a:r>
            <a:endParaRPr lang="en-US" sz="1200" dirty="0">
              <a:latin typeface="Ebrima" panose="02000000000000000000" pitchFamily="2" charset="0"/>
              <a:ea typeface="Ebrima" panose="02000000000000000000" pitchFamily="2" charset="0"/>
              <a:cs typeface="Ebrima" panose="02000000000000000000" pitchFamily="2" charset="0"/>
            </a:endParaRPr>
          </a:p>
          <a:p>
            <a:pPr lvl="1">
              <a:buFont typeface="Wingdings" panose="05000000000000000000" pitchFamily="2" charset="2"/>
              <a:buChar char="§"/>
            </a:pPr>
            <a:r>
              <a:rPr lang="en-US" sz="1200" u="sng" dirty="0" smtClean="0">
                <a:latin typeface="Ebrima" panose="02000000000000000000" pitchFamily="2" charset="0"/>
                <a:ea typeface="Ebrima" panose="02000000000000000000" pitchFamily="2" charset="0"/>
                <a:cs typeface="Ebrima" panose="02000000000000000000" pitchFamily="2" charset="0"/>
              </a:rPr>
              <a:t>Domestic Violence/Child Abuse</a:t>
            </a:r>
            <a:r>
              <a:rPr lang="en-US" sz="1200" dirty="0" smtClean="0">
                <a:latin typeface="Ebrima" panose="02000000000000000000" pitchFamily="2" charset="0"/>
                <a:ea typeface="Ebrima" panose="02000000000000000000" pitchFamily="2" charset="0"/>
                <a:cs typeface="Ebrima" panose="02000000000000000000" pitchFamily="2" charset="0"/>
              </a:rPr>
              <a:t>:</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smtClean="0">
                <a:latin typeface="Ebrima" panose="02000000000000000000" pitchFamily="2" charset="0"/>
                <a:ea typeface="Ebrima" panose="02000000000000000000" pitchFamily="2" charset="0"/>
                <a:cs typeface="Ebrima" panose="02000000000000000000" pitchFamily="2" charset="0"/>
              </a:rPr>
              <a:t>25.3 </a:t>
            </a:r>
            <a:r>
              <a:rPr lang="en-US" sz="1200" dirty="0">
                <a:latin typeface="Ebrima" panose="02000000000000000000" pitchFamily="2" charset="0"/>
                <a:ea typeface="Ebrima" panose="02000000000000000000" pitchFamily="2" charset="0"/>
                <a:cs typeface="Ebrima" panose="02000000000000000000" pitchFamily="2" charset="0"/>
              </a:rPr>
              <a:t>cases of domestic violence </a:t>
            </a:r>
            <a:r>
              <a:rPr lang="en-US" sz="1200" dirty="0" smtClean="0">
                <a:latin typeface="Ebrima" panose="02000000000000000000" pitchFamily="2" charset="0"/>
                <a:ea typeface="Ebrima" panose="02000000000000000000" pitchFamily="2" charset="0"/>
                <a:cs typeface="Ebrima" panose="02000000000000000000" pitchFamily="2" charset="0"/>
              </a:rPr>
              <a:t>reported (per </a:t>
            </a:r>
            <a:r>
              <a:rPr lang="en-US" sz="1200" dirty="0">
                <a:latin typeface="Ebrima" panose="02000000000000000000" pitchFamily="2" charset="0"/>
                <a:ea typeface="Ebrima" panose="02000000000000000000" pitchFamily="2" charset="0"/>
                <a:cs typeface="Ebrima" panose="02000000000000000000" pitchFamily="2" charset="0"/>
              </a:rPr>
              <a:t>1,000 household) and 15.0 indicated cases of abuse and neglect (per 1,000 household). </a:t>
            </a:r>
          </a:p>
          <a:p>
            <a:pPr lvl="1">
              <a:buFont typeface="Wingdings" panose="05000000000000000000" pitchFamily="2" charset="2"/>
              <a:buChar char="§"/>
            </a:pPr>
            <a:r>
              <a:rPr lang="en-US" sz="1200" dirty="0" smtClean="0">
                <a:latin typeface="Ebrima" panose="02000000000000000000" pitchFamily="2" charset="0"/>
                <a:ea typeface="Ebrima" panose="02000000000000000000" pitchFamily="2" charset="0"/>
                <a:cs typeface="Ebrima" panose="02000000000000000000" pitchFamily="2" charset="0"/>
              </a:rPr>
              <a:t>Washington Heights has the 3</a:t>
            </a:r>
            <a:r>
              <a:rPr lang="en-US" sz="1200" baseline="30000" dirty="0" smtClean="0">
                <a:latin typeface="Ebrima" panose="02000000000000000000" pitchFamily="2" charset="0"/>
                <a:ea typeface="Ebrima" panose="02000000000000000000" pitchFamily="2" charset="0"/>
                <a:cs typeface="Ebrima" panose="02000000000000000000" pitchFamily="2" charset="0"/>
              </a:rPr>
              <a:t>rd</a:t>
            </a:r>
            <a:r>
              <a:rPr lang="en-US" sz="1200" dirty="0" smtClean="0">
                <a:latin typeface="Ebrima" panose="02000000000000000000" pitchFamily="2" charset="0"/>
                <a:ea typeface="Ebrima" panose="02000000000000000000" pitchFamily="2" charset="0"/>
                <a:cs typeface="Ebrima" panose="02000000000000000000" pitchFamily="2" charset="0"/>
              </a:rPr>
              <a:t> highest rate of domestic violence in Manhattan</a:t>
            </a:r>
            <a:endParaRPr lang="en-US" sz="1200" dirty="0">
              <a:latin typeface="Ebrima" panose="02000000000000000000" pitchFamily="2" charset="0"/>
              <a:ea typeface="Ebrima" panose="02000000000000000000" pitchFamily="2" charset="0"/>
              <a:cs typeface="Ebrima" panose="02000000000000000000" pitchFamily="2" charset="0"/>
            </a:endParaRPr>
          </a:p>
          <a:p>
            <a:pPr>
              <a:buFont typeface="Wingdings" panose="05000000000000000000" pitchFamily="2" charset="2"/>
              <a:buChar char="§"/>
              <a:defRPr/>
            </a:pPr>
            <a:r>
              <a:rPr lang="en-US" sz="1200" b="1" dirty="0" smtClean="0">
                <a:latin typeface="Ebrima" panose="02000000000000000000" pitchFamily="2" charset="0"/>
                <a:ea typeface="Ebrima" panose="02000000000000000000" pitchFamily="2" charset="0"/>
                <a:cs typeface="Ebrima" panose="02000000000000000000" pitchFamily="2" charset="0"/>
              </a:rPr>
              <a:t>FPTTC Program Demographics (Current </a:t>
            </a:r>
            <a:r>
              <a:rPr lang="en-US" sz="1200" b="1" dirty="0">
                <a:latin typeface="Ebrima" panose="02000000000000000000" pitchFamily="2" charset="0"/>
                <a:ea typeface="Ebrima" panose="02000000000000000000" pitchFamily="2" charset="0"/>
                <a:cs typeface="Ebrima" panose="02000000000000000000" pitchFamily="2" charset="0"/>
              </a:rPr>
              <a:t>A</a:t>
            </a:r>
            <a:r>
              <a:rPr lang="en-US" sz="1200" b="1" dirty="0" smtClean="0">
                <a:latin typeface="Ebrima" panose="02000000000000000000" pitchFamily="2" charset="0"/>
                <a:ea typeface="Ebrima" panose="02000000000000000000" pitchFamily="2" charset="0"/>
                <a:cs typeface="Ebrima" panose="02000000000000000000" pitchFamily="2" charset="0"/>
              </a:rPr>
              <a:t>ctive </a:t>
            </a:r>
            <a:r>
              <a:rPr lang="en-US" sz="1200" b="1" dirty="0">
                <a:latin typeface="Ebrima" panose="02000000000000000000" pitchFamily="2" charset="0"/>
                <a:ea typeface="Ebrima" panose="02000000000000000000" pitchFamily="2" charset="0"/>
                <a:cs typeface="Ebrima" panose="02000000000000000000" pitchFamily="2" charset="0"/>
              </a:rPr>
              <a:t>F</a:t>
            </a:r>
            <a:r>
              <a:rPr lang="en-US" sz="1200" b="1" dirty="0" smtClean="0">
                <a:latin typeface="Ebrima" panose="02000000000000000000" pitchFamily="2" charset="0"/>
                <a:ea typeface="Ebrima" panose="02000000000000000000" pitchFamily="2" charset="0"/>
                <a:cs typeface="Ebrima" panose="02000000000000000000" pitchFamily="2" charset="0"/>
              </a:rPr>
              <a:t>amilies N=57):</a:t>
            </a:r>
          </a:p>
          <a:p>
            <a:pPr lvl="1">
              <a:buFont typeface="Wingdings" panose="05000000000000000000" pitchFamily="2" charset="2"/>
              <a:buChar char="§"/>
              <a:defRPr/>
            </a:pPr>
            <a:r>
              <a:rPr lang="en-US" sz="1200" u="sng" dirty="0" smtClean="0">
                <a:latin typeface="Ebrima" panose="02000000000000000000" pitchFamily="2" charset="0"/>
                <a:ea typeface="Ebrima" panose="02000000000000000000" pitchFamily="2" charset="0"/>
                <a:cs typeface="Ebrima" panose="02000000000000000000" pitchFamily="2" charset="0"/>
              </a:rPr>
              <a:t>Race:</a:t>
            </a:r>
            <a:r>
              <a:rPr lang="en-US" sz="1200" dirty="0">
                <a:latin typeface="Ebrima" panose="02000000000000000000" pitchFamily="2" charset="0"/>
                <a:ea typeface="Ebrima" panose="02000000000000000000" pitchFamily="2" charset="0"/>
                <a:cs typeface="Ebrima" panose="02000000000000000000" pitchFamily="2" charset="0"/>
              </a:rPr>
              <a:t> 63</a:t>
            </a:r>
            <a:r>
              <a:rPr lang="en-US" sz="1200" dirty="0" smtClean="0">
                <a:latin typeface="Ebrima" panose="02000000000000000000" pitchFamily="2" charset="0"/>
                <a:ea typeface="Ebrima" panose="02000000000000000000" pitchFamily="2" charset="0"/>
                <a:cs typeface="Ebrima" panose="02000000000000000000" pitchFamily="2" charset="0"/>
              </a:rPr>
              <a:t>% Latino</a:t>
            </a: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smtClean="0">
                <a:latin typeface="Ebrima" panose="02000000000000000000" pitchFamily="2" charset="0"/>
                <a:ea typeface="Ebrima" panose="02000000000000000000" pitchFamily="2" charset="0"/>
                <a:cs typeface="Ebrima" panose="02000000000000000000" pitchFamily="2" charset="0"/>
              </a:rPr>
              <a:t>; 19% African American; 6% Caucasian; 12% Other</a:t>
            </a:r>
            <a:endParaRPr lang="en-US" sz="1200" dirty="0">
              <a:latin typeface="Ebrima" panose="02000000000000000000" pitchFamily="2" charset="0"/>
              <a:ea typeface="Ebrima" panose="02000000000000000000" pitchFamily="2" charset="0"/>
              <a:cs typeface="Ebrima" panose="02000000000000000000" pitchFamily="2" charset="0"/>
            </a:endParaRPr>
          </a:p>
          <a:p>
            <a:pPr lvl="1">
              <a:buFont typeface="Wingdings" panose="05000000000000000000" pitchFamily="2" charset="2"/>
              <a:buChar char="§"/>
              <a:defRPr/>
            </a:pPr>
            <a:r>
              <a:rPr lang="en-US" sz="1200" u="sng" dirty="0" smtClean="0">
                <a:latin typeface="Ebrima" panose="02000000000000000000" pitchFamily="2" charset="0"/>
                <a:ea typeface="Ebrima" panose="02000000000000000000" pitchFamily="2" charset="0"/>
                <a:cs typeface="Ebrima" panose="02000000000000000000" pitchFamily="2" charset="0"/>
              </a:rPr>
              <a:t>Language:</a:t>
            </a:r>
            <a:r>
              <a:rPr lang="en-US" sz="1200" dirty="0" smtClean="0">
                <a:latin typeface="Ebrima" panose="02000000000000000000" pitchFamily="2" charset="0"/>
                <a:ea typeface="Ebrima" panose="02000000000000000000" pitchFamily="2" charset="0"/>
                <a:cs typeface="Ebrima" panose="02000000000000000000" pitchFamily="2" charset="0"/>
              </a:rPr>
              <a:t> 65% English and 35% Monolingual Spanish</a:t>
            </a:r>
            <a:endParaRPr lang="en-US" sz="1200" dirty="0">
              <a:latin typeface="Ebrima" panose="02000000000000000000" pitchFamily="2" charset="0"/>
              <a:ea typeface="Ebrima" panose="02000000000000000000" pitchFamily="2" charset="0"/>
              <a:cs typeface="Ebrima" panose="02000000000000000000" pitchFamily="2" charset="0"/>
            </a:endParaRPr>
          </a:p>
          <a:p>
            <a:pPr>
              <a:buFont typeface="Wingdings" panose="05000000000000000000" pitchFamily="2" charset="2"/>
              <a:buChar char="§"/>
              <a:defRPr/>
            </a:pPr>
            <a:r>
              <a:rPr lang="en-US" sz="1200" b="1" dirty="0" smtClean="0">
                <a:latin typeface="Ebrima" panose="02000000000000000000" pitchFamily="2" charset="0"/>
                <a:ea typeface="Ebrima" panose="02000000000000000000" pitchFamily="2" charset="0"/>
                <a:cs typeface="Ebrima" panose="02000000000000000000" pitchFamily="2" charset="0"/>
              </a:rPr>
              <a:t>FPTTC Program Data (Jan – Oct 2019):</a:t>
            </a:r>
            <a:endParaRPr lang="en-US" sz="1200" b="1" dirty="0">
              <a:latin typeface="Ebrima" panose="02000000000000000000" pitchFamily="2" charset="0"/>
              <a:ea typeface="Ebrima" panose="02000000000000000000" pitchFamily="2" charset="0"/>
              <a:cs typeface="Ebrima" panose="02000000000000000000" pitchFamily="2" charset="0"/>
            </a:endParaRPr>
          </a:p>
          <a:p>
            <a:pPr lvl="1">
              <a:buFont typeface="Wingdings" panose="05000000000000000000" pitchFamily="2" charset="2"/>
              <a:buChar char="§"/>
              <a:defRPr/>
            </a:pPr>
            <a:r>
              <a:rPr lang="en-US" sz="1200" dirty="0">
                <a:latin typeface="Ebrima" panose="02000000000000000000" pitchFamily="2" charset="0"/>
                <a:ea typeface="Ebrima" panose="02000000000000000000" pitchFamily="2" charset="0"/>
                <a:cs typeface="Ebrima" panose="02000000000000000000" pitchFamily="2" charset="0"/>
              </a:rPr>
              <a:t>Visit </a:t>
            </a:r>
            <a:r>
              <a:rPr lang="en-US" sz="1200" dirty="0" smtClean="0">
                <a:latin typeface="Ebrima" panose="02000000000000000000" pitchFamily="2" charset="0"/>
                <a:ea typeface="Ebrima" panose="02000000000000000000" pitchFamily="2" charset="0"/>
                <a:cs typeface="Ebrima" panose="02000000000000000000" pitchFamily="2" charset="0"/>
              </a:rPr>
              <a:t>Volume 2019: 2,650 visits</a:t>
            </a:r>
            <a:endParaRPr lang="en-US" sz="1200" dirty="0">
              <a:latin typeface="Ebrima" panose="02000000000000000000" pitchFamily="2" charset="0"/>
              <a:ea typeface="Ebrima" panose="02000000000000000000" pitchFamily="2" charset="0"/>
              <a:cs typeface="Ebrima" panose="02000000000000000000" pitchFamily="2" charset="0"/>
            </a:endParaRPr>
          </a:p>
          <a:p>
            <a:pPr lvl="1">
              <a:buFont typeface="Wingdings" panose="05000000000000000000" pitchFamily="2" charset="2"/>
              <a:buChar char="§"/>
              <a:defRPr/>
            </a:pPr>
            <a:r>
              <a:rPr lang="en-US" sz="1200" dirty="0">
                <a:latin typeface="Ebrima" panose="02000000000000000000" pitchFamily="2" charset="0"/>
                <a:ea typeface="Ebrima" panose="02000000000000000000" pitchFamily="2" charset="0"/>
                <a:cs typeface="Ebrima" panose="02000000000000000000" pitchFamily="2" charset="0"/>
              </a:rPr>
              <a:t># </a:t>
            </a:r>
            <a:r>
              <a:rPr lang="en-US" sz="1200" dirty="0" smtClean="0">
                <a:latin typeface="Ebrima" panose="02000000000000000000" pitchFamily="2" charset="0"/>
                <a:ea typeface="Ebrima" panose="02000000000000000000" pitchFamily="2" charset="0"/>
                <a:cs typeface="Ebrima" panose="02000000000000000000" pitchFamily="2" charset="0"/>
              </a:rPr>
              <a:t>of Unique Patients Served in 2019: 195 (89 Caregivers and 106 Children)</a:t>
            </a:r>
            <a:endParaRPr lang="en-US" sz="1200" dirty="0">
              <a:latin typeface="Ebrima" panose="02000000000000000000" pitchFamily="2" charset="0"/>
              <a:ea typeface="Ebrima" panose="02000000000000000000" pitchFamily="2" charset="0"/>
              <a:cs typeface="Ebrima" panose="02000000000000000000" pitchFamily="2" charset="0"/>
            </a:endParaRPr>
          </a:p>
        </p:txBody>
      </p:sp>
      <p:sp>
        <p:nvSpPr>
          <p:cNvPr id="5" name="TextBox 4"/>
          <p:cNvSpPr txBox="1"/>
          <p:nvPr/>
        </p:nvSpPr>
        <p:spPr>
          <a:xfrm>
            <a:off x="453571" y="1154570"/>
            <a:ext cx="114953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Mission:   </a:t>
            </a:r>
            <a:r>
              <a:rPr kumimoji="0" lang="en-US" altLang="en-US" sz="1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Dedicated to improving the safety and well-being of children and families exposed to violence/abuse and breaking the intergenerational transmission of trauma through early identification and treatment. </a:t>
            </a:r>
          </a:p>
        </p:txBody>
      </p:sp>
      <p:pic>
        <p:nvPicPr>
          <p:cNvPr id="6" name="Picture 5">
            <a:extLst>
              <a:ext uri="{FF2B5EF4-FFF2-40B4-BE49-F238E27FC236}">
                <a16:creationId xmlns:a16="http://schemas.microsoft.com/office/drawing/2014/main" id="{ECEA0E90-5EC4-4457-A8A7-82E2138FA504}"/>
              </a:ext>
            </a:extLst>
          </p:cNvPr>
          <p:cNvPicPr>
            <a:picLocks noChangeAspect="1"/>
          </p:cNvPicPr>
          <p:nvPr/>
        </p:nvPicPr>
        <p:blipFill>
          <a:blip r:embed="rId3"/>
          <a:stretch>
            <a:fillRect/>
          </a:stretch>
        </p:blipFill>
        <p:spPr>
          <a:xfrm>
            <a:off x="9703415" y="5807992"/>
            <a:ext cx="1437537" cy="539690"/>
          </a:xfrm>
          <a:prstGeom prst="rect">
            <a:avLst/>
          </a:prstGeom>
        </p:spPr>
      </p:pic>
    </p:spTree>
    <p:extLst>
      <p:ext uri="{BB962C8B-B14F-4D97-AF65-F5344CB8AC3E}">
        <p14:creationId xmlns:p14="http://schemas.microsoft.com/office/powerpoint/2010/main" val="290800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1000"/>
                                        <p:tgtEl>
                                          <p:spTgt spid="3">
                                            <p:txEl>
                                              <p:pRg st="10" end="10"/>
                                            </p:txEl>
                                          </p:spTgt>
                                        </p:tgtEl>
                                      </p:cBhvr>
                                    </p:animEffect>
                                    <p:anim calcmode="lin" valueType="num">
                                      <p:cBhvr>
                                        <p:cTn id="4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1000"/>
                                        <p:tgtEl>
                                          <p:spTgt spid="3">
                                            <p:txEl>
                                              <p:pRg st="12" end="12"/>
                                            </p:txEl>
                                          </p:spTgt>
                                        </p:tgtEl>
                                      </p:cBhvr>
                                    </p:animEffect>
                                    <p:anim calcmode="lin" valueType="num">
                                      <p:cBhvr>
                                        <p:cTn id="5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animEffect transition="in" filter="fade">
                                      <p:cBhvr>
                                        <p:cTn id="59" dur="1000"/>
                                        <p:tgtEl>
                                          <p:spTgt spid="4">
                                            <p:txEl>
                                              <p:pRg st="0" end="0"/>
                                            </p:txEl>
                                          </p:spTgt>
                                        </p:tgtEl>
                                      </p:cBhvr>
                                    </p:animEffect>
                                    <p:anim calcmode="lin" valueType="num">
                                      <p:cBhvr>
                                        <p:cTn id="6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
                                            <p:txEl>
                                              <p:pRg st="1" end="1"/>
                                            </p:txEl>
                                          </p:spTgt>
                                        </p:tgtEl>
                                        <p:attrNameLst>
                                          <p:attrName>style.visibility</p:attrName>
                                        </p:attrNameLst>
                                      </p:cBhvr>
                                      <p:to>
                                        <p:strVal val="visible"/>
                                      </p:to>
                                    </p:set>
                                    <p:animEffect transition="in" filter="fade">
                                      <p:cBhvr>
                                        <p:cTn id="64" dur="1000"/>
                                        <p:tgtEl>
                                          <p:spTgt spid="4">
                                            <p:txEl>
                                              <p:pRg st="1" end="1"/>
                                            </p:txEl>
                                          </p:spTgt>
                                        </p:tgtEl>
                                      </p:cBhvr>
                                    </p:animEffect>
                                    <p:anim calcmode="lin" valueType="num">
                                      <p:cBhvr>
                                        <p:cTn id="6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
                                            <p:txEl>
                                              <p:pRg st="2" end="2"/>
                                            </p:txEl>
                                          </p:spTgt>
                                        </p:tgtEl>
                                        <p:attrNameLst>
                                          <p:attrName>style.visibility</p:attrName>
                                        </p:attrNameLst>
                                      </p:cBhvr>
                                      <p:to>
                                        <p:strVal val="visible"/>
                                      </p:to>
                                    </p:set>
                                    <p:animEffect transition="in" filter="fade">
                                      <p:cBhvr>
                                        <p:cTn id="69" dur="1000"/>
                                        <p:tgtEl>
                                          <p:spTgt spid="4">
                                            <p:txEl>
                                              <p:pRg st="2" end="2"/>
                                            </p:txEl>
                                          </p:spTgt>
                                        </p:tgtEl>
                                      </p:cBhvr>
                                    </p:animEffect>
                                    <p:anim calcmode="lin" valueType="num">
                                      <p:cBhvr>
                                        <p:cTn id="7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
                                            <p:txEl>
                                              <p:pRg st="3" end="3"/>
                                            </p:txEl>
                                          </p:spTgt>
                                        </p:tgtEl>
                                        <p:attrNameLst>
                                          <p:attrName>style.visibility</p:attrName>
                                        </p:attrNameLst>
                                      </p:cBhvr>
                                      <p:to>
                                        <p:strVal val="visible"/>
                                      </p:to>
                                    </p:set>
                                    <p:animEffect transition="in" filter="fade">
                                      <p:cBhvr>
                                        <p:cTn id="74" dur="1000"/>
                                        <p:tgtEl>
                                          <p:spTgt spid="4">
                                            <p:txEl>
                                              <p:pRg st="3" end="3"/>
                                            </p:txEl>
                                          </p:spTgt>
                                        </p:tgtEl>
                                      </p:cBhvr>
                                    </p:animEffect>
                                    <p:anim calcmode="lin" valueType="num">
                                      <p:cBhvr>
                                        <p:cTn id="7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animEffect transition="in" filter="fade">
                                      <p:cBhvr>
                                        <p:cTn id="79" dur="1000"/>
                                        <p:tgtEl>
                                          <p:spTgt spid="4">
                                            <p:txEl>
                                              <p:pRg st="4" end="4"/>
                                            </p:txEl>
                                          </p:spTgt>
                                        </p:tgtEl>
                                      </p:cBhvr>
                                    </p:animEffect>
                                    <p:anim calcmode="lin" valueType="num">
                                      <p:cBhvr>
                                        <p:cTn id="8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4">
                                            <p:txEl>
                                              <p:pRg st="5" end="5"/>
                                            </p:txEl>
                                          </p:spTgt>
                                        </p:tgtEl>
                                        <p:attrNameLst>
                                          <p:attrName>style.visibility</p:attrName>
                                        </p:attrNameLst>
                                      </p:cBhvr>
                                      <p:to>
                                        <p:strVal val="visible"/>
                                      </p:to>
                                    </p:set>
                                    <p:animEffect transition="in" filter="fade">
                                      <p:cBhvr>
                                        <p:cTn id="84" dur="1000"/>
                                        <p:tgtEl>
                                          <p:spTgt spid="4">
                                            <p:txEl>
                                              <p:pRg st="5" end="5"/>
                                            </p:txEl>
                                          </p:spTgt>
                                        </p:tgtEl>
                                      </p:cBhvr>
                                    </p:animEffect>
                                    <p:anim calcmode="lin" valueType="num">
                                      <p:cBhvr>
                                        <p:cTn id="8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
                                            <p:txEl>
                                              <p:pRg st="6" end="6"/>
                                            </p:txEl>
                                          </p:spTgt>
                                        </p:tgtEl>
                                        <p:attrNameLst>
                                          <p:attrName>style.visibility</p:attrName>
                                        </p:attrNameLst>
                                      </p:cBhvr>
                                      <p:to>
                                        <p:strVal val="visible"/>
                                      </p:to>
                                    </p:set>
                                    <p:animEffect transition="in" filter="fade">
                                      <p:cBhvr>
                                        <p:cTn id="91" dur="1000"/>
                                        <p:tgtEl>
                                          <p:spTgt spid="4">
                                            <p:txEl>
                                              <p:pRg st="6" end="6"/>
                                            </p:txEl>
                                          </p:spTgt>
                                        </p:tgtEl>
                                      </p:cBhvr>
                                    </p:animEffect>
                                    <p:anim calcmode="lin" valueType="num">
                                      <p:cBhvr>
                                        <p:cTn id="9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
                                            <p:txEl>
                                              <p:pRg st="7" end="7"/>
                                            </p:txEl>
                                          </p:spTgt>
                                        </p:tgtEl>
                                        <p:attrNameLst>
                                          <p:attrName>style.visibility</p:attrName>
                                        </p:attrNameLst>
                                      </p:cBhvr>
                                      <p:to>
                                        <p:strVal val="visible"/>
                                      </p:to>
                                    </p:set>
                                    <p:animEffect transition="in" filter="fade">
                                      <p:cBhvr>
                                        <p:cTn id="96" dur="1000"/>
                                        <p:tgtEl>
                                          <p:spTgt spid="4">
                                            <p:txEl>
                                              <p:pRg st="7" end="7"/>
                                            </p:txEl>
                                          </p:spTgt>
                                        </p:tgtEl>
                                      </p:cBhvr>
                                    </p:animEffect>
                                    <p:anim calcmode="lin" valueType="num">
                                      <p:cBhvr>
                                        <p:cTn id="9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9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4">
                                            <p:txEl>
                                              <p:pRg st="8" end="8"/>
                                            </p:txEl>
                                          </p:spTgt>
                                        </p:tgtEl>
                                        <p:attrNameLst>
                                          <p:attrName>style.visibility</p:attrName>
                                        </p:attrNameLst>
                                      </p:cBhvr>
                                      <p:to>
                                        <p:strVal val="visible"/>
                                      </p:to>
                                    </p:set>
                                    <p:animEffect transition="in" filter="fade">
                                      <p:cBhvr>
                                        <p:cTn id="101" dur="1000"/>
                                        <p:tgtEl>
                                          <p:spTgt spid="4">
                                            <p:txEl>
                                              <p:pRg st="8" end="8"/>
                                            </p:txEl>
                                          </p:spTgt>
                                        </p:tgtEl>
                                      </p:cBhvr>
                                    </p:animEffect>
                                    <p:anim calcmode="lin" valueType="num">
                                      <p:cBhvr>
                                        <p:cTn id="10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10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4">
                                            <p:txEl>
                                              <p:pRg st="9" end="9"/>
                                            </p:txEl>
                                          </p:spTgt>
                                        </p:tgtEl>
                                        <p:attrNameLst>
                                          <p:attrName>style.visibility</p:attrName>
                                        </p:attrNameLst>
                                      </p:cBhvr>
                                      <p:to>
                                        <p:strVal val="visible"/>
                                      </p:to>
                                    </p:set>
                                    <p:animEffect transition="in" filter="fade">
                                      <p:cBhvr>
                                        <p:cTn id="106" dur="1000"/>
                                        <p:tgtEl>
                                          <p:spTgt spid="4">
                                            <p:txEl>
                                              <p:pRg st="9" end="9"/>
                                            </p:txEl>
                                          </p:spTgt>
                                        </p:tgtEl>
                                      </p:cBhvr>
                                    </p:animEffect>
                                    <p:anim calcmode="lin" valueType="num">
                                      <p:cBhvr>
                                        <p:cTn id="10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10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
                                            <p:txEl>
                                              <p:pRg st="10" end="10"/>
                                            </p:txEl>
                                          </p:spTgt>
                                        </p:tgtEl>
                                        <p:attrNameLst>
                                          <p:attrName>style.visibility</p:attrName>
                                        </p:attrNameLst>
                                      </p:cBhvr>
                                      <p:to>
                                        <p:strVal val="visible"/>
                                      </p:to>
                                    </p:set>
                                    <p:animEffect transition="in" filter="fade">
                                      <p:cBhvr>
                                        <p:cTn id="111" dur="1000"/>
                                        <p:tgtEl>
                                          <p:spTgt spid="4">
                                            <p:txEl>
                                              <p:pRg st="10" end="10"/>
                                            </p:txEl>
                                          </p:spTgt>
                                        </p:tgtEl>
                                      </p:cBhvr>
                                    </p:animEffect>
                                    <p:anim calcmode="lin" valueType="num">
                                      <p:cBhvr>
                                        <p:cTn id="11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113"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4">
                                            <p:txEl>
                                              <p:pRg st="11" end="11"/>
                                            </p:txEl>
                                          </p:spTgt>
                                        </p:tgtEl>
                                        <p:attrNameLst>
                                          <p:attrName>style.visibility</p:attrName>
                                        </p:attrNameLst>
                                      </p:cBhvr>
                                      <p:to>
                                        <p:strVal val="visible"/>
                                      </p:to>
                                    </p:set>
                                    <p:animEffect transition="in" filter="fade">
                                      <p:cBhvr>
                                        <p:cTn id="116" dur="1000"/>
                                        <p:tgtEl>
                                          <p:spTgt spid="4">
                                            <p:txEl>
                                              <p:pRg st="11" end="11"/>
                                            </p:txEl>
                                          </p:spTgt>
                                        </p:tgtEl>
                                      </p:cBhvr>
                                    </p:animEffect>
                                    <p:anim calcmode="lin" valueType="num">
                                      <p:cBhvr>
                                        <p:cTn id="117"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118"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504674" y="1897148"/>
            <a:ext cx="6958400" cy="892400"/>
          </a:xfrm>
          <a:prstGeom prst="rect">
            <a:avLst/>
          </a:prstGeom>
        </p:spPr>
        <p:txBody>
          <a:bodyPr spcFirstLastPara="1" wrap="square" lIns="121900" tIns="121900" rIns="121900" bIns="121900" anchor="b" anchorCtr="0">
            <a:noAutofit/>
          </a:bodyPr>
          <a:lstStyle/>
          <a:p>
            <a:pPr lvl="0"/>
            <a:r>
              <a:rPr lang="en-US" dirty="0"/>
              <a:t>We are the national advocate for America’s hospitals and health systems.</a:t>
            </a:r>
            <a:endParaRPr dirty="0"/>
          </a:p>
        </p:txBody>
      </p:sp>
      <p:sp>
        <p:nvSpPr>
          <p:cNvPr id="117" name="Google Shape;117;p16"/>
          <p:cNvSpPr txBox="1">
            <a:spLocks noGrp="1"/>
          </p:cNvSpPr>
          <p:nvPr>
            <p:ph type="body" idx="2"/>
          </p:nvPr>
        </p:nvSpPr>
        <p:spPr>
          <a:xfrm>
            <a:off x="3714606" y="2997559"/>
            <a:ext cx="3748400" cy="3842400"/>
          </a:xfrm>
          <a:prstGeom prst="rect">
            <a:avLst/>
          </a:prstGeom>
        </p:spPr>
        <p:txBody>
          <a:bodyPr spcFirstLastPara="1" wrap="square" lIns="121900" tIns="121900" rIns="121900" bIns="121900" anchor="t" anchorCtr="0">
            <a:noAutofit/>
          </a:bodyPr>
          <a:lstStyle/>
          <a:p>
            <a:pPr marL="0" indent="0">
              <a:buClr>
                <a:schemeClr val="dk1"/>
              </a:buClr>
              <a:buSzPts val="1100"/>
              <a:buNone/>
            </a:pPr>
            <a:r>
              <a:rPr lang="en-US" b="1" dirty="0"/>
              <a:t>OUR MISSION</a:t>
            </a:r>
          </a:p>
          <a:p>
            <a:pPr marL="0" indent="0">
              <a:buClr>
                <a:schemeClr val="dk1"/>
              </a:buClr>
              <a:buSzPts val="1100"/>
              <a:buNone/>
            </a:pPr>
            <a:r>
              <a:rPr lang="en-US" sz="1600" dirty="0"/>
              <a:t>To advance the health of all individuals and communities. The AHA leads, represents and serves hospitals, health systems and other related organizations that are accountable to the community and committed to health improvement.</a:t>
            </a:r>
          </a:p>
        </p:txBody>
      </p:sp>
      <p:sp>
        <p:nvSpPr>
          <p:cNvPr id="119" name="Google Shape;119;p16"/>
          <p:cNvSpPr txBox="1">
            <a:spLocks noGrp="1"/>
          </p:cNvSpPr>
          <p:nvPr>
            <p:ph type="sldNum" idx="12"/>
          </p:nvPr>
        </p:nvSpPr>
        <p:spPr>
          <a:xfrm>
            <a:off x="-8000" y="0"/>
            <a:ext cx="731600" cy="715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sz="1867" kern="0">
                <a:solidFill>
                  <a:srgbClr val="69B3E7"/>
                </a:solidFill>
                <a:latin typeface="Arial"/>
                <a:cs typeface="Arial"/>
                <a:sym typeface="Arial"/>
              </a:rPr>
              <a:pPr defTabSz="1219170">
                <a:buClr>
                  <a:srgbClr val="000000"/>
                </a:buClr>
              </a:pPr>
              <a:t>3</a:t>
            </a:fld>
            <a:endParaRPr sz="1867" kern="0" dirty="0">
              <a:solidFill>
                <a:srgbClr val="69B3E7"/>
              </a:solidFill>
              <a:latin typeface="Arial"/>
              <a:cs typeface="Arial"/>
              <a:sym typeface="Arial"/>
            </a:endParaRPr>
          </a:p>
        </p:txBody>
      </p:sp>
      <p:sp>
        <p:nvSpPr>
          <p:cNvPr id="120" name="Google Shape;120;p16"/>
          <p:cNvSpPr txBox="1">
            <a:spLocks noGrp="1"/>
          </p:cNvSpPr>
          <p:nvPr>
            <p:ph type="body" idx="1"/>
          </p:nvPr>
        </p:nvSpPr>
        <p:spPr>
          <a:xfrm>
            <a:off x="504674" y="3015600"/>
            <a:ext cx="2764273" cy="3842400"/>
          </a:xfrm>
          <a:prstGeom prst="rect">
            <a:avLst/>
          </a:prstGeom>
        </p:spPr>
        <p:txBody>
          <a:bodyPr spcFirstLastPara="1" wrap="square" lIns="121900" tIns="121900" rIns="121900" bIns="121900" anchor="t" anchorCtr="0">
            <a:noAutofit/>
          </a:bodyPr>
          <a:lstStyle/>
          <a:p>
            <a:pPr marL="0" indent="0">
              <a:buClr>
                <a:schemeClr val="dk1"/>
              </a:buClr>
              <a:buSzPts val="1100"/>
              <a:buNone/>
            </a:pPr>
            <a:r>
              <a:rPr lang="en-US" b="1" dirty="0"/>
              <a:t>OUR VISION</a:t>
            </a:r>
          </a:p>
          <a:p>
            <a:pPr marL="0" indent="0">
              <a:buNone/>
            </a:pPr>
            <a:r>
              <a:rPr lang="en-US" sz="1600" dirty="0"/>
              <a:t>A society of health communities, where all individuals reach their highest potential for health.</a:t>
            </a:r>
          </a:p>
        </p:txBody>
      </p:sp>
      <p:pic>
        <p:nvPicPr>
          <p:cNvPr id="2" name="Picture 1"/>
          <p:cNvPicPr>
            <a:picLocks noChangeAspect="1"/>
          </p:cNvPicPr>
          <p:nvPr/>
        </p:nvPicPr>
        <p:blipFill>
          <a:blip r:embed="rId3"/>
          <a:stretch>
            <a:fillRect/>
          </a:stretch>
        </p:blipFill>
        <p:spPr>
          <a:xfrm>
            <a:off x="8903918" y="1508033"/>
            <a:ext cx="2608813" cy="2738594"/>
          </a:xfrm>
          <a:prstGeom prst="rect">
            <a:avLst/>
          </a:prstGeom>
        </p:spPr>
      </p:pic>
      <p:pic>
        <p:nvPicPr>
          <p:cNvPr id="7" name="Picture 6">
            <a:extLst>
              <a:ext uri="{FF2B5EF4-FFF2-40B4-BE49-F238E27FC236}">
                <a16:creationId xmlns:a16="http://schemas.microsoft.com/office/drawing/2014/main" id="{EADDC242-5947-40A3-8BDD-6F8D9BD21ECD}"/>
              </a:ext>
            </a:extLst>
          </p:cNvPr>
          <p:cNvPicPr>
            <a:picLocks noChangeAspect="1"/>
          </p:cNvPicPr>
          <p:nvPr/>
        </p:nvPicPr>
        <p:blipFill>
          <a:blip r:embed="rId4"/>
          <a:stretch>
            <a:fillRect/>
          </a:stretch>
        </p:blipFill>
        <p:spPr>
          <a:xfrm>
            <a:off x="10208324" y="5349967"/>
            <a:ext cx="1699714" cy="634864"/>
          </a:xfrm>
          <a:prstGeom prst="rect">
            <a:avLst/>
          </a:prstGeom>
        </p:spPr>
      </p:pic>
    </p:spTree>
    <p:extLst>
      <p:ext uri="{BB962C8B-B14F-4D97-AF65-F5344CB8AC3E}">
        <p14:creationId xmlns:p14="http://schemas.microsoft.com/office/powerpoint/2010/main" val="2600516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952" y="141403"/>
            <a:ext cx="8651232" cy="914400"/>
          </a:xfrm>
        </p:spPr>
        <p:txBody>
          <a:bodyPr/>
          <a:lstStyle/>
          <a:p>
            <a:pPr algn="ctr"/>
            <a:r>
              <a:rPr lang="en-US" dirty="0">
                <a:latin typeface="Ebrima" panose="02000000000000000000" pitchFamily="2" charset="0"/>
                <a:ea typeface="Ebrima" panose="02000000000000000000" pitchFamily="2" charset="0"/>
                <a:cs typeface="Ebrima" panose="02000000000000000000" pitchFamily="2" charset="0"/>
              </a:rPr>
              <a:t/>
            </a:r>
            <a:br>
              <a:rPr lang="en-US" dirty="0">
                <a:latin typeface="Ebrima" panose="02000000000000000000" pitchFamily="2" charset="0"/>
                <a:ea typeface="Ebrima" panose="02000000000000000000" pitchFamily="2" charset="0"/>
                <a:cs typeface="Ebrima" panose="02000000000000000000" pitchFamily="2" charset="0"/>
              </a:rPr>
            </a:br>
            <a:r>
              <a:rPr lang="en-US" dirty="0" smtClean="0">
                <a:latin typeface="Ebrima" panose="02000000000000000000" pitchFamily="2" charset="0"/>
                <a:ea typeface="Ebrima" panose="02000000000000000000" pitchFamily="2" charset="0"/>
                <a:cs typeface="Ebrima" panose="02000000000000000000" pitchFamily="2" charset="0"/>
              </a:rPr>
              <a:t>FPTTC: Trauma-Informed </a:t>
            </a:r>
            <a:r>
              <a:rPr lang="en-US" dirty="0">
                <a:latin typeface="Ebrima" panose="02000000000000000000" pitchFamily="2" charset="0"/>
                <a:ea typeface="Ebrima" panose="02000000000000000000" pitchFamily="2" charset="0"/>
                <a:cs typeface="Ebrima" panose="02000000000000000000" pitchFamily="2" charset="0"/>
              </a:rPr>
              <a:t>Care (TIC) Journey</a:t>
            </a:r>
            <a:br>
              <a:rPr lang="en-US" dirty="0">
                <a:latin typeface="Ebrima" panose="02000000000000000000" pitchFamily="2" charset="0"/>
                <a:ea typeface="Ebrima" panose="02000000000000000000" pitchFamily="2" charset="0"/>
                <a:cs typeface="Ebrima" panose="02000000000000000000" pitchFamily="2" charset="0"/>
              </a:rPr>
            </a:br>
            <a:endParaRPr lang="en-US" dirty="0">
              <a:latin typeface="Ebrima" panose="02000000000000000000" pitchFamily="2" charset="0"/>
              <a:ea typeface="Ebrima" panose="02000000000000000000" pitchFamily="2" charset="0"/>
              <a:cs typeface="Ebrima" panose="02000000000000000000" pitchFamily="2" charset="0"/>
            </a:endParaRPr>
          </a:p>
        </p:txBody>
      </p:sp>
      <p:sp>
        <p:nvSpPr>
          <p:cNvPr id="3" name="Content Placeholder 2"/>
          <p:cNvSpPr>
            <a:spLocks noGrp="1"/>
          </p:cNvSpPr>
          <p:nvPr>
            <p:ph sz="quarter" idx="12"/>
          </p:nvPr>
        </p:nvSpPr>
        <p:spPr>
          <a:xfrm>
            <a:off x="1980696" y="1295401"/>
            <a:ext cx="4115872" cy="2261617"/>
          </a:xfrm>
          <a:scene3d>
            <a:camera prst="orthographicFront"/>
            <a:lightRig rig="threePt" dir="t"/>
          </a:scene3d>
          <a:sp3d extrusionH="19050"/>
        </p:spPr>
        <p:txBody>
          <a:bodyPr/>
          <a:lstStyle/>
          <a:p>
            <a:pPr marL="0" indent="0">
              <a:buNone/>
            </a:pPr>
            <a:endParaRPr lang="en-US" b="1" dirty="0">
              <a:latin typeface="Ebrima" panose="02000000000000000000" pitchFamily="2" charset="0"/>
              <a:ea typeface="Ebrima" panose="02000000000000000000" pitchFamily="2" charset="0"/>
              <a:cs typeface="Ebrima" panose="02000000000000000000" pitchFamily="2" charset="0"/>
            </a:endParaRPr>
          </a:p>
          <a:p>
            <a:pPr marL="342991" lvl="2" indent="0">
              <a:buNone/>
            </a:pPr>
            <a:endParaRPr lang="en-US" dirty="0"/>
          </a:p>
        </p:txBody>
      </p:sp>
      <p:pic>
        <p:nvPicPr>
          <p:cNvPr id="8" name="Picture 7"/>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30000" contrast="-9000"/>
                    </a14:imgEffect>
                  </a14:imgLayer>
                </a14:imgProps>
              </a:ext>
              <a:ext uri="{28A0092B-C50C-407E-A947-70E740481C1C}">
                <a14:useLocalDpi xmlns:a14="http://schemas.microsoft.com/office/drawing/2010/main" val="0"/>
              </a:ext>
            </a:extLst>
          </a:blip>
          <a:stretch>
            <a:fillRect/>
          </a:stretch>
        </p:blipFill>
        <p:spPr>
          <a:xfrm>
            <a:off x="391885" y="1054618"/>
            <a:ext cx="11569959" cy="4879651"/>
          </a:xfrm>
          <a:prstGeom prst="rect">
            <a:avLst/>
          </a:prstGeom>
          <a:effectLst>
            <a:glow rad="228600">
              <a:schemeClr val="accent6">
                <a:satMod val="175000"/>
                <a:alpha val="40000"/>
              </a:schemeClr>
            </a:glow>
          </a:effectLst>
          <a:scene3d>
            <a:camera prst="orthographicFront"/>
            <a:lightRig rig="chilly" dir="t">
              <a:rot lat="0" lon="0" rev="5400000"/>
            </a:lightRig>
          </a:scene3d>
          <a:sp3d prstMaterial="translucentPowder"/>
        </p:spPr>
      </p:pic>
      <p:sp>
        <p:nvSpPr>
          <p:cNvPr id="4" name="Rectangle 3"/>
          <p:cNvSpPr/>
          <p:nvPr/>
        </p:nvSpPr>
        <p:spPr>
          <a:xfrm>
            <a:off x="734291" y="3454151"/>
            <a:ext cx="9583021" cy="227754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National Council for Behavioral Health </a:t>
            </a:r>
            <a:r>
              <a:rPr kumimoji="0" lang="en-US" sz="16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hlinkClick r:id="rId5" tooltip="A link to a .pdf file."/>
              </a:rPr>
              <a:t>Learning Community</a:t>
            </a:r>
            <a:r>
              <a:rPr kumimoji="0" lang="en-US" sz="16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en-US" sz="16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2018-2019</a:t>
            </a:r>
            <a:endParaRPr kumimoji="0" lang="en-US" sz="16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Committee – 15 participants (FPTTC, 3 </a:t>
            </a:r>
            <a:r>
              <a:rPr kumimoji="0" lang="en-US" sz="14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CBOs), including “Voice </a:t>
            </a: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of Lived </a:t>
            </a:r>
            <a:r>
              <a:rPr kumimoji="0" lang="en-US" sz="14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Experience”</a:t>
            </a:r>
            <a:endPar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Bi-Weekly Meetings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Focused on: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Domain </a:t>
            </a:r>
            <a:r>
              <a:rPr kumimoji="0" lang="en-US" sz="14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2 –”Consumer </a:t>
            </a: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Driven Care and </a:t>
            </a:r>
            <a:r>
              <a:rPr kumimoji="0" lang="en-US" sz="14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Services”</a:t>
            </a:r>
            <a:endPar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Focus </a:t>
            </a: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Groups, Patient Satisfaction </a:t>
            </a:r>
            <a:r>
              <a:rPr kumimoji="0" lang="en-US" sz="14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Surveys, “Voice of Lived Experience”</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Domain </a:t>
            </a:r>
            <a:r>
              <a:rPr kumimoji="0" lang="en-US" sz="14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4 –”Provision of Wellness-Oriented Trauma-Informed, Evidence-Based and Emerging Best Practices”</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Patient </a:t>
            </a:r>
            <a:r>
              <a:rPr kumimoji="0" lang="en-US" sz="14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“Clinic Bill </a:t>
            </a: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of </a:t>
            </a:r>
            <a:r>
              <a:rPr kumimoji="0" lang="en-US" sz="14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Rights”, </a:t>
            </a:r>
            <a:r>
              <a:rPr kumimoji="0" lang="en-US" sz="14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Resilience/Strength-Based Practices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9" name="TextBox 8"/>
          <p:cNvSpPr txBox="1"/>
          <p:nvPr/>
        </p:nvSpPr>
        <p:spPr>
          <a:xfrm>
            <a:off x="734291" y="1268244"/>
            <a:ext cx="9598239"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FPTTC </a:t>
            </a:r>
            <a:r>
              <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Leadership </a:t>
            </a:r>
            <a:r>
              <a:rPr kumimoji="0" lang="en-US" sz="1600" b="1"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Training:</a:t>
            </a:r>
            <a:endPar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Staff Training and Education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On-site Attorney and Partners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Diversification of Interventions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Cultural </a:t>
            </a:r>
            <a:r>
              <a:rPr kumimoji="0" lang="en-US" sz="1600" b="1"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Attunement - </a:t>
            </a:r>
            <a:r>
              <a:rPr kumimoji="0" lang="en-US" sz="16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Diversity, Inclusion &amp; Equity</a:t>
            </a:r>
            <a:endParaRPr kumimoji="0" lang="en-US" sz="16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Staff Wellness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Trauma Informed </a:t>
            </a:r>
            <a:r>
              <a:rPr kumimoji="0" lang="en-US" sz="1600" b="1"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Trainings - </a:t>
            </a:r>
            <a:r>
              <a:rPr kumimoji="0" lang="en-US" sz="16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Partner </a:t>
            </a:r>
            <a:r>
              <a:rPr kumimoji="0" lang="en-US" sz="16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Agencies and Medical Personnel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Trauma-Informed Care </a:t>
            </a:r>
            <a:r>
              <a:rPr kumimoji="0" lang="en-US" sz="1600" b="1"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Series for </a:t>
            </a:r>
            <a:r>
              <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NYP Behavioral Health </a:t>
            </a:r>
            <a:r>
              <a:rPr kumimoji="0" lang="en-US" sz="1600" b="1"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Department – </a:t>
            </a:r>
            <a:r>
              <a:rPr kumimoji="0" lang="en-US" sz="1600" b="0"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workgroup participation</a:t>
            </a:r>
            <a:endParaRPr kumimoji="0" lang="en-US" sz="16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6"/>
          <a:stretch>
            <a:fillRect/>
          </a:stretch>
        </p:blipFill>
        <p:spPr>
          <a:xfrm>
            <a:off x="10183170" y="5396389"/>
            <a:ext cx="1786283" cy="670618"/>
          </a:xfrm>
          <a:prstGeom prst="rect">
            <a:avLst/>
          </a:prstGeom>
        </p:spPr>
      </p:pic>
    </p:spTree>
    <p:extLst>
      <p:ext uri="{BB962C8B-B14F-4D97-AF65-F5344CB8AC3E}">
        <p14:creationId xmlns:p14="http://schemas.microsoft.com/office/powerpoint/2010/main" val="306207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anim calcmode="lin" valueType="num">
                                      <p:cBhvr>
                                        <p:cTn id="2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1000"/>
                                        <p:tgtEl>
                                          <p:spTgt spid="9">
                                            <p:txEl>
                                              <p:pRg st="5" end="5"/>
                                            </p:txEl>
                                          </p:spTgt>
                                        </p:tgtEl>
                                      </p:cBhvr>
                                    </p:animEffect>
                                    <p:anim calcmode="lin" valueType="num">
                                      <p:cBhvr>
                                        <p:cTn id="3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1000"/>
                                        <p:tgtEl>
                                          <p:spTgt spid="9">
                                            <p:txEl>
                                              <p:pRg st="6" end="6"/>
                                            </p:txEl>
                                          </p:spTgt>
                                        </p:tgtEl>
                                      </p:cBhvr>
                                    </p:animEffect>
                                    <p:anim calcmode="lin" valueType="num">
                                      <p:cBhvr>
                                        <p:cTn id="3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000"/>
                                        <p:tgtEl>
                                          <p:spTgt spid="9">
                                            <p:txEl>
                                              <p:pRg st="7" end="7"/>
                                            </p:txEl>
                                          </p:spTgt>
                                        </p:tgtEl>
                                      </p:cBhvr>
                                    </p:animEffect>
                                    <p:anim calcmode="lin" valueType="num">
                                      <p:cBhvr>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colorTemperature colorTemp="3564"/>
                    </a14:imgEffect>
                    <a14:imgEffect>
                      <a14:saturation sat="55000"/>
                    </a14:imgEffect>
                  </a14:imgLayer>
                </a14:imgProps>
              </a:ext>
              <a:ext uri="{28A0092B-C50C-407E-A947-70E740481C1C}">
                <a14:useLocalDpi xmlns:a14="http://schemas.microsoft.com/office/drawing/2010/main" val="0"/>
              </a:ext>
            </a:extLst>
          </a:blip>
          <a:stretch>
            <a:fillRect/>
          </a:stretch>
        </p:blipFill>
        <p:spPr>
          <a:xfrm>
            <a:off x="261256" y="1065328"/>
            <a:ext cx="11930743" cy="4659908"/>
          </a:xfrm>
          <a:prstGeom prst="rect">
            <a:avLst/>
          </a:prstGeom>
          <a:effectLst>
            <a:glow rad="228600">
              <a:schemeClr val="accent6">
                <a:satMod val="175000"/>
                <a:alpha val="40000"/>
              </a:schemeClr>
            </a:glow>
          </a:effectLst>
          <a:scene3d>
            <a:camera prst="orthographicFront"/>
            <a:lightRig rig="chilly" dir="t">
              <a:rot lat="0" lon="0" rev="5400000"/>
            </a:lightRig>
          </a:scene3d>
          <a:sp3d prstMaterial="translucentPowder"/>
        </p:spPr>
      </p:pic>
      <p:sp>
        <p:nvSpPr>
          <p:cNvPr id="2" name="Title 1"/>
          <p:cNvSpPr>
            <a:spLocks noGrp="1"/>
          </p:cNvSpPr>
          <p:nvPr>
            <p:ph type="title"/>
          </p:nvPr>
        </p:nvSpPr>
        <p:spPr>
          <a:xfrm>
            <a:off x="1770952" y="141403"/>
            <a:ext cx="8651232" cy="914400"/>
          </a:xfrm>
        </p:spPr>
        <p:txBody>
          <a:bodyPr/>
          <a:lstStyle/>
          <a:p>
            <a:pPr algn="ctr"/>
            <a:r>
              <a:rPr lang="en-US" dirty="0" smtClean="0">
                <a:latin typeface="Ebrima" panose="02000000000000000000" pitchFamily="2" charset="0"/>
                <a:ea typeface="Ebrima" panose="02000000000000000000" pitchFamily="2" charset="0"/>
                <a:cs typeface="Ebrima" panose="02000000000000000000" pitchFamily="2" charset="0"/>
              </a:rPr>
              <a:t>FPTTC: Trauma-Informed </a:t>
            </a:r>
            <a:r>
              <a:rPr lang="en-US" dirty="0">
                <a:latin typeface="Ebrima" panose="02000000000000000000" pitchFamily="2" charset="0"/>
                <a:ea typeface="Ebrima" panose="02000000000000000000" pitchFamily="2" charset="0"/>
                <a:cs typeface="Ebrima" panose="02000000000000000000" pitchFamily="2" charset="0"/>
              </a:rPr>
              <a:t>Care in the Pediatric Setting</a:t>
            </a:r>
          </a:p>
        </p:txBody>
      </p:sp>
      <p:sp>
        <p:nvSpPr>
          <p:cNvPr id="3" name="Content Placeholder 2"/>
          <p:cNvSpPr>
            <a:spLocks noGrp="1"/>
          </p:cNvSpPr>
          <p:nvPr>
            <p:ph sz="quarter" idx="12"/>
          </p:nvPr>
        </p:nvSpPr>
        <p:spPr>
          <a:xfrm>
            <a:off x="761795" y="1103524"/>
            <a:ext cx="4115872" cy="2438400"/>
          </a:xfrm>
          <a:scene3d>
            <a:camera prst="orthographicFront"/>
            <a:lightRig rig="threePt" dir="t"/>
          </a:scene3d>
          <a:sp3d extrusionH="19050"/>
        </p:spPr>
        <p:txBody>
          <a:bodyPr/>
          <a:lstStyle/>
          <a:p>
            <a:pPr marL="0" indent="0">
              <a:buNone/>
            </a:pPr>
            <a:r>
              <a:rPr lang="en-US" sz="1800" b="1" u="sng" dirty="0">
                <a:latin typeface="Ebrima" panose="02000000000000000000" pitchFamily="2" charset="0"/>
                <a:ea typeface="Ebrima" panose="02000000000000000000" pitchFamily="2" charset="0"/>
                <a:cs typeface="Ebrima" panose="02000000000000000000" pitchFamily="2" charset="0"/>
              </a:rPr>
              <a:t>Implementation Efforts</a:t>
            </a:r>
            <a:r>
              <a:rPr lang="en-US" sz="1800" b="1" dirty="0">
                <a:latin typeface="Ebrima" panose="02000000000000000000" pitchFamily="2" charset="0"/>
                <a:ea typeface="Ebrima" panose="02000000000000000000" pitchFamily="2" charset="0"/>
                <a:cs typeface="Ebrima" panose="02000000000000000000" pitchFamily="2" charset="0"/>
              </a:rPr>
              <a:t>:</a:t>
            </a:r>
          </a:p>
          <a:p>
            <a:pPr marL="0" indent="0">
              <a:buNone/>
            </a:pPr>
            <a:r>
              <a:rPr lang="en-US" sz="1800" b="1" dirty="0">
                <a:latin typeface="Ebrima" panose="02000000000000000000" pitchFamily="2" charset="0"/>
                <a:ea typeface="Ebrima" panose="02000000000000000000" pitchFamily="2" charset="0"/>
                <a:cs typeface="Ebrima" panose="02000000000000000000" pitchFamily="2" charset="0"/>
              </a:rPr>
              <a:t>Clinic Staff Training</a:t>
            </a:r>
          </a:p>
          <a:p>
            <a:pPr>
              <a:buFont typeface="Wingdings" panose="05000000000000000000" pitchFamily="2" charset="2"/>
              <a:buChar char="§"/>
            </a:pPr>
            <a:r>
              <a:rPr lang="en-US" sz="1800" b="1" dirty="0">
                <a:latin typeface="Ebrima" panose="02000000000000000000" pitchFamily="2" charset="0"/>
                <a:ea typeface="Ebrima" panose="02000000000000000000" pitchFamily="2" charset="0"/>
                <a:cs typeface="Ebrima" panose="02000000000000000000" pitchFamily="2" charset="0"/>
              </a:rPr>
              <a:t>Adverse Childhood Experiences (</a:t>
            </a:r>
            <a:r>
              <a:rPr lang="en-US" sz="1800" b="1" dirty="0" smtClean="0">
                <a:latin typeface="Ebrima" panose="02000000000000000000" pitchFamily="2" charset="0"/>
                <a:ea typeface="Ebrima" panose="02000000000000000000" pitchFamily="2" charset="0"/>
                <a:cs typeface="Ebrima" panose="02000000000000000000" pitchFamily="2" charset="0"/>
              </a:rPr>
              <a:t>ACEs)</a:t>
            </a:r>
          </a:p>
          <a:p>
            <a:pPr>
              <a:buFont typeface="Wingdings" panose="05000000000000000000" pitchFamily="2" charset="2"/>
              <a:buChar char="§"/>
            </a:pPr>
            <a:r>
              <a:rPr lang="en-US" sz="1800" b="1" dirty="0" smtClean="0">
                <a:latin typeface="Ebrima" panose="02000000000000000000" pitchFamily="2" charset="0"/>
                <a:ea typeface="Ebrima" panose="02000000000000000000" pitchFamily="2" charset="0"/>
                <a:cs typeface="Ebrima" panose="02000000000000000000" pitchFamily="2" charset="0"/>
              </a:rPr>
              <a:t>Trauma-Informed </a:t>
            </a:r>
            <a:r>
              <a:rPr lang="en-US" sz="1800" b="1" dirty="0">
                <a:latin typeface="Ebrima" panose="02000000000000000000" pitchFamily="2" charset="0"/>
                <a:ea typeface="Ebrima" panose="02000000000000000000" pitchFamily="2" charset="0"/>
                <a:cs typeface="Ebrima" panose="02000000000000000000" pitchFamily="2" charset="0"/>
              </a:rPr>
              <a:t>Care Principles </a:t>
            </a:r>
          </a:p>
          <a:p>
            <a:pPr>
              <a:buFont typeface="Wingdings" panose="05000000000000000000" pitchFamily="2" charset="2"/>
              <a:buChar char="§"/>
            </a:pPr>
            <a:r>
              <a:rPr lang="en-US" sz="1800" b="1" dirty="0">
                <a:latin typeface="Ebrima" panose="02000000000000000000" pitchFamily="2" charset="0"/>
                <a:ea typeface="Ebrima" panose="02000000000000000000" pitchFamily="2" charset="0"/>
                <a:cs typeface="Ebrima" panose="02000000000000000000" pitchFamily="2" charset="0"/>
              </a:rPr>
              <a:t>Resident Training and Onsite Support</a:t>
            </a:r>
          </a:p>
          <a:p>
            <a:pPr>
              <a:buFont typeface="Wingdings" panose="05000000000000000000" pitchFamily="2" charset="2"/>
              <a:buChar char="§"/>
            </a:pPr>
            <a:endParaRPr lang="en-US" sz="1800" b="1" dirty="0">
              <a:latin typeface="Ebrima" panose="02000000000000000000" pitchFamily="2" charset="0"/>
              <a:ea typeface="Ebrima" panose="02000000000000000000" pitchFamily="2" charset="0"/>
              <a:cs typeface="Ebrima" panose="02000000000000000000" pitchFamily="2" charset="0"/>
            </a:endParaRPr>
          </a:p>
          <a:p>
            <a:pPr marL="0" indent="0">
              <a:buNone/>
            </a:pPr>
            <a:r>
              <a:rPr lang="en-US" sz="1800" b="1" dirty="0">
                <a:latin typeface="Ebrima" panose="02000000000000000000" pitchFamily="2" charset="0"/>
                <a:ea typeface="Ebrima" panose="02000000000000000000" pitchFamily="2" charset="0"/>
                <a:cs typeface="Ebrima" panose="02000000000000000000" pitchFamily="2" charset="0"/>
              </a:rPr>
              <a:t>Staff </a:t>
            </a:r>
            <a:r>
              <a:rPr lang="en-US" sz="1800" b="1" dirty="0" smtClean="0">
                <a:latin typeface="Ebrima" panose="02000000000000000000" pitchFamily="2" charset="0"/>
                <a:ea typeface="Ebrima" panose="02000000000000000000" pitchFamily="2" charset="0"/>
                <a:cs typeface="Ebrima" panose="02000000000000000000" pitchFamily="2" charset="0"/>
              </a:rPr>
              <a:t>Wellness Practices</a:t>
            </a:r>
            <a:endParaRPr lang="en-US" sz="1800" b="1" dirty="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1800" b="1" dirty="0">
              <a:latin typeface="Ebrima" panose="02000000000000000000" pitchFamily="2" charset="0"/>
              <a:ea typeface="Ebrima" panose="02000000000000000000" pitchFamily="2" charset="0"/>
              <a:cs typeface="Ebrima" panose="02000000000000000000" pitchFamily="2" charset="0"/>
            </a:endParaRPr>
          </a:p>
          <a:p>
            <a:pPr marL="0" indent="0">
              <a:buNone/>
            </a:pPr>
            <a:r>
              <a:rPr lang="en-US" sz="1800" b="1" dirty="0">
                <a:latin typeface="Ebrima" panose="02000000000000000000" pitchFamily="2" charset="0"/>
                <a:ea typeface="Ebrima" panose="02000000000000000000" pitchFamily="2" charset="0"/>
                <a:cs typeface="Ebrima" panose="02000000000000000000" pitchFamily="2" charset="0"/>
              </a:rPr>
              <a:t>TIC Practices</a:t>
            </a:r>
          </a:p>
          <a:p>
            <a:pPr>
              <a:buFont typeface="Wingdings" panose="05000000000000000000" pitchFamily="2" charset="2"/>
              <a:buChar char="§"/>
            </a:pPr>
            <a:r>
              <a:rPr lang="en-US" sz="1800" b="1" dirty="0">
                <a:latin typeface="Ebrima" panose="02000000000000000000" pitchFamily="2" charset="0"/>
                <a:ea typeface="Ebrima" panose="02000000000000000000" pitchFamily="2" charset="0"/>
                <a:cs typeface="Ebrima" panose="02000000000000000000" pitchFamily="2" charset="0"/>
              </a:rPr>
              <a:t>Social Justice Lens</a:t>
            </a:r>
          </a:p>
          <a:p>
            <a:pPr>
              <a:buFont typeface="Wingdings" panose="05000000000000000000" pitchFamily="2" charset="2"/>
              <a:buChar char="§"/>
            </a:pPr>
            <a:r>
              <a:rPr lang="en-US" sz="1800" b="1" dirty="0">
                <a:latin typeface="Ebrima" panose="02000000000000000000" pitchFamily="2" charset="0"/>
                <a:ea typeface="Ebrima" panose="02000000000000000000" pitchFamily="2" charset="0"/>
                <a:cs typeface="Ebrima" panose="02000000000000000000" pitchFamily="2" charset="0"/>
              </a:rPr>
              <a:t>Resilience </a:t>
            </a:r>
          </a:p>
          <a:p>
            <a:endParaRPr lang="en-US" b="1" dirty="0">
              <a:latin typeface="Ebrima" panose="02000000000000000000" pitchFamily="2" charset="0"/>
              <a:ea typeface="Ebrima" panose="02000000000000000000" pitchFamily="2" charset="0"/>
              <a:cs typeface="Ebrima" panose="02000000000000000000" pitchFamily="2" charset="0"/>
            </a:endParaRPr>
          </a:p>
          <a:p>
            <a:pPr marL="342991" lvl="2" indent="0">
              <a:buNone/>
            </a:pPr>
            <a:endParaRPr lang="en-US" dirty="0"/>
          </a:p>
        </p:txBody>
      </p:sp>
      <p:sp>
        <p:nvSpPr>
          <p:cNvPr id="8" name="Content Placeholder 7"/>
          <p:cNvSpPr>
            <a:spLocks noGrp="1"/>
          </p:cNvSpPr>
          <p:nvPr>
            <p:ph sz="quarter" idx="16"/>
          </p:nvPr>
        </p:nvSpPr>
        <p:spPr>
          <a:xfrm>
            <a:off x="5334001" y="1103524"/>
            <a:ext cx="6466114" cy="5784342"/>
          </a:xfrm>
        </p:spPr>
        <p:txBody>
          <a:bodyPr/>
          <a:lstStyle/>
          <a:p>
            <a:pPr marL="171495" lvl="1" indent="0">
              <a:buNone/>
            </a:pPr>
            <a:r>
              <a:rPr lang="en-US" sz="1800" b="1" u="sng" dirty="0" smtClean="0">
                <a:latin typeface="Ebrima" panose="02000000000000000000" pitchFamily="2" charset="0"/>
                <a:ea typeface="Ebrima" panose="02000000000000000000" pitchFamily="2" charset="0"/>
                <a:cs typeface="Ebrima" panose="02000000000000000000" pitchFamily="2" charset="0"/>
              </a:rPr>
              <a:t>Healthy </a:t>
            </a:r>
            <a:r>
              <a:rPr lang="en-US" sz="1800" b="1" u="sng" dirty="0">
                <a:latin typeface="Ebrima" panose="02000000000000000000" pitchFamily="2" charset="0"/>
                <a:ea typeface="Ebrima" panose="02000000000000000000" pitchFamily="2" charset="0"/>
                <a:cs typeface="Ebrima" panose="02000000000000000000" pitchFamily="2" charset="0"/>
              </a:rPr>
              <a:t>Steps </a:t>
            </a:r>
            <a:r>
              <a:rPr lang="en-US" sz="1800" b="1" u="sng" dirty="0" smtClean="0">
                <a:latin typeface="Ebrima" panose="02000000000000000000" pitchFamily="2" charset="0"/>
                <a:ea typeface="Ebrima" panose="02000000000000000000" pitchFamily="2" charset="0"/>
                <a:cs typeface="Ebrima" panose="02000000000000000000" pitchFamily="2" charset="0"/>
              </a:rPr>
              <a:t>Model</a:t>
            </a:r>
            <a:r>
              <a:rPr lang="en-US" sz="1800" b="1" dirty="0" smtClean="0">
                <a:latin typeface="Ebrima" panose="02000000000000000000" pitchFamily="2" charset="0"/>
                <a:ea typeface="Ebrima" panose="02000000000000000000" pitchFamily="2" charset="0"/>
                <a:cs typeface="Ebrima" panose="02000000000000000000" pitchFamily="2" charset="0"/>
              </a:rPr>
              <a:t>:</a:t>
            </a:r>
          </a:p>
          <a:p>
            <a:pPr marL="457245" lvl="1">
              <a:buFont typeface="Wingdings" panose="05000000000000000000" pitchFamily="2" charset="2"/>
              <a:buChar char="§"/>
            </a:pPr>
            <a:r>
              <a:rPr lang="en-US" sz="1800" b="1" dirty="0" smtClean="0">
                <a:latin typeface="Ebrima" panose="02000000000000000000" pitchFamily="2" charset="0"/>
                <a:ea typeface="Ebrima" panose="02000000000000000000" pitchFamily="2" charset="0"/>
                <a:cs typeface="Ebrima" panose="02000000000000000000" pitchFamily="2" charset="0"/>
              </a:rPr>
              <a:t>Interdisciplinary</a:t>
            </a:r>
            <a:endParaRPr lang="en-US" sz="1800" b="1" dirty="0">
              <a:latin typeface="Ebrima" panose="02000000000000000000" pitchFamily="2" charset="0"/>
              <a:ea typeface="Ebrima" panose="02000000000000000000" pitchFamily="2" charset="0"/>
              <a:cs typeface="Ebrima" panose="02000000000000000000" pitchFamily="2" charset="0"/>
            </a:endParaRPr>
          </a:p>
          <a:p>
            <a:pPr marL="457245" lvl="1">
              <a:buFont typeface="Wingdings" panose="05000000000000000000" pitchFamily="2" charset="2"/>
              <a:buChar char="§"/>
            </a:pPr>
            <a:r>
              <a:rPr lang="en-US" sz="1800" b="1" dirty="0" smtClean="0">
                <a:latin typeface="Ebrima" panose="02000000000000000000" pitchFamily="2" charset="0"/>
                <a:ea typeface="Ebrima" panose="02000000000000000000" pitchFamily="2" charset="0"/>
                <a:cs typeface="Ebrima" panose="02000000000000000000" pitchFamily="2" charset="0"/>
              </a:rPr>
              <a:t>Evidence-based (</a:t>
            </a:r>
            <a:r>
              <a:rPr lang="en-US" sz="1800" b="1" dirty="0">
                <a:latin typeface="Ebrima" panose="02000000000000000000" pitchFamily="2" charset="0"/>
                <a:ea typeface="Ebrima" panose="02000000000000000000" pitchFamily="2" charset="0"/>
                <a:cs typeface="Ebrima" panose="02000000000000000000" pitchFamily="2" charset="0"/>
              </a:rPr>
              <a:t>15-site national evaluation) </a:t>
            </a:r>
            <a:endParaRPr lang="en-US" sz="1800" b="1" dirty="0" smtClean="0">
              <a:latin typeface="Ebrima" panose="02000000000000000000" pitchFamily="2" charset="0"/>
              <a:ea typeface="Ebrima" panose="02000000000000000000" pitchFamily="2" charset="0"/>
              <a:cs typeface="Ebrima" panose="02000000000000000000" pitchFamily="2" charset="0"/>
            </a:endParaRPr>
          </a:p>
          <a:p>
            <a:pPr marL="457245" lvl="1">
              <a:buFont typeface="Wingdings" panose="05000000000000000000" pitchFamily="2" charset="2"/>
              <a:buChar char="§"/>
            </a:pPr>
            <a:r>
              <a:rPr lang="en-US" sz="1800" b="1" dirty="0" smtClean="0">
                <a:latin typeface="Ebrima" panose="02000000000000000000" pitchFamily="2" charset="0"/>
                <a:ea typeface="Ebrima" panose="02000000000000000000" pitchFamily="2" charset="0"/>
                <a:cs typeface="Ebrima" panose="02000000000000000000" pitchFamily="2" charset="0"/>
              </a:rPr>
              <a:t>Focus </a:t>
            </a:r>
            <a:r>
              <a:rPr lang="en-US" sz="1800" b="1" dirty="0">
                <a:latin typeface="Ebrima" panose="02000000000000000000" pitchFamily="2" charset="0"/>
                <a:ea typeface="Ebrima" panose="02000000000000000000" pitchFamily="2" charset="0"/>
                <a:cs typeface="Ebrima" panose="02000000000000000000" pitchFamily="2" charset="0"/>
              </a:rPr>
              <a:t>on healthy early childhood development and effective </a:t>
            </a:r>
            <a:r>
              <a:rPr lang="en-US" sz="1800" b="1" dirty="0" smtClean="0">
                <a:latin typeface="Ebrima" panose="02000000000000000000" pitchFamily="2" charset="0"/>
                <a:ea typeface="Ebrima" panose="02000000000000000000" pitchFamily="2" charset="0"/>
                <a:cs typeface="Ebrima" panose="02000000000000000000" pitchFamily="2" charset="0"/>
              </a:rPr>
              <a:t>parenting</a:t>
            </a:r>
          </a:p>
          <a:p>
            <a:pPr marL="457245" lvl="1">
              <a:buFont typeface="Wingdings" panose="05000000000000000000" pitchFamily="2" charset="2"/>
              <a:buChar char="§"/>
            </a:pPr>
            <a:r>
              <a:rPr lang="en-US" sz="1800" b="1" dirty="0" smtClean="0">
                <a:latin typeface="Ebrima" panose="02000000000000000000" pitchFamily="2" charset="0"/>
                <a:ea typeface="Ebrima" panose="02000000000000000000" pitchFamily="2" charset="0"/>
                <a:cs typeface="Ebrima" panose="02000000000000000000" pitchFamily="2" charset="0"/>
              </a:rPr>
              <a:t>On-site </a:t>
            </a:r>
            <a:r>
              <a:rPr lang="en-US" sz="1800" b="1" dirty="0">
                <a:latin typeface="Ebrima" panose="02000000000000000000" pitchFamily="2" charset="0"/>
                <a:ea typeface="Ebrima" panose="02000000000000000000" pitchFamily="2" charset="0"/>
                <a:cs typeface="Ebrima" panose="02000000000000000000" pitchFamily="2" charset="0"/>
              </a:rPr>
              <a:t>Healthy Steps Specialist (HSS)/ FPTTC </a:t>
            </a:r>
            <a:r>
              <a:rPr lang="en-US" sz="1800" b="1" dirty="0" smtClean="0">
                <a:latin typeface="Ebrima" panose="02000000000000000000" pitchFamily="2" charset="0"/>
                <a:ea typeface="Ebrima" panose="02000000000000000000" pitchFamily="2" charset="0"/>
                <a:cs typeface="Ebrima" panose="02000000000000000000" pitchFamily="2" charset="0"/>
              </a:rPr>
              <a:t>Psychologist</a:t>
            </a:r>
          </a:p>
          <a:p>
            <a:pPr marL="457245" lvl="1">
              <a:buFont typeface="Wingdings" panose="05000000000000000000" pitchFamily="2" charset="2"/>
              <a:buChar char="§"/>
            </a:pPr>
            <a:r>
              <a:rPr lang="en-US" sz="1800" b="1" dirty="0" smtClean="0">
                <a:latin typeface="Ebrima" panose="02000000000000000000" pitchFamily="2" charset="0"/>
                <a:ea typeface="Ebrima" panose="02000000000000000000" pitchFamily="2" charset="0"/>
                <a:cs typeface="Ebrima" panose="02000000000000000000" pitchFamily="2" charset="0"/>
              </a:rPr>
              <a:t>HSS </a:t>
            </a:r>
            <a:r>
              <a:rPr lang="en-US" sz="1800" b="1" dirty="0">
                <a:latin typeface="Ebrima" panose="02000000000000000000" pitchFamily="2" charset="0"/>
                <a:ea typeface="Ebrima" panose="02000000000000000000" pitchFamily="2" charset="0"/>
                <a:cs typeface="Ebrima" panose="02000000000000000000" pitchFamily="2" charset="0"/>
              </a:rPr>
              <a:t>available as a resource for families at anytime and can see families between </a:t>
            </a:r>
            <a:r>
              <a:rPr lang="en-US" sz="1800" b="1" dirty="0" smtClean="0">
                <a:latin typeface="Ebrima" panose="02000000000000000000" pitchFamily="2" charset="0"/>
                <a:ea typeface="Ebrima" panose="02000000000000000000" pitchFamily="2" charset="0"/>
                <a:cs typeface="Ebrima" panose="02000000000000000000" pitchFamily="2" charset="0"/>
              </a:rPr>
              <a:t>appointments</a:t>
            </a:r>
          </a:p>
          <a:p>
            <a:pPr marL="457245" lvl="1">
              <a:buFont typeface="Wingdings" panose="05000000000000000000" pitchFamily="2" charset="2"/>
              <a:buChar char="§"/>
            </a:pPr>
            <a:r>
              <a:rPr lang="en-US" sz="1800" b="1" dirty="0" smtClean="0">
                <a:latin typeface="Ebrima" panose="02000000000000000000" pitchFamily="2" charset="0"/>
                <a:ea typeface="Ebrima" panose="02000000000000000000" pitchFamily="2" charset="0"/>
                <a:cs typeface="Ebrima" panose="02000000000000000000" pitchFamily="2" charset="0"/>
              </a:rPr>
              <a:t>Clinic </a:t>
            </a:r>
            <a:r>
              <a:rPr lang="en-US" sz="1800" b="1" dirty="0">
                <a:latin typeface="Ebrima" panose="02000000000000000000" pitchFamily="2" charset="0"/>
                <a:ea typeface="Ebrima" panose="02000000000000000000" pitchFamily="2" charset="0"/>
                <a:cs typeface="Ebrima" panose="02000000000000000000" pitchFamily="2" charset="0"/>
              </a:rPr>
              <a:t>staff have access to HSS for questions and </a:t>
            </a:r>
            <a:r>
              <a:rPr lang="en-US" sz="1800" b="1" dirty="0" smtClean="0">
                <a:latin typeface="Ebrima" panose="02000000000000000000" pitchFamily="2" charset="0"/>
                <a:ea typeface="Ebrima" panose="02000000000000000000" pitchFamily="2" charset="0"/>
                <a:cs typeface="Ebrima" panose="02000000000000000000" pitchFamily="2" charset="0"/>
              </a:rPr>
              <a:t>referrals</a:t>
            </a:r>
          </a:p>
          <a:p>
            <a:pPr marL="457245" lvl="1">
              <a:buFont typeface="Wingdings" panose="05000000000000000000" pitchFamily="2" charset="2"/>
              <a:buChar char="§"/>
            </a:pPr>
            <a:r>
              <a:rPr lang="en-US" sz="1800" b="1" dirty="0" smtClean="0">
                <a:latin typeface="Ebrima" panose="02000000000000000000" pitchFamily="2" charset="0"/>
                <a:ea typeface="Ebrima" panose="02000000000000000000" pitchFamily="2" charset="0"/>
                <a:cs typeface="Ebrima" panose="02000000000000000000" pitchFamily="2" charset="0"/>
              </a:rPr>
              <a:t>Streamlined </a:t>
            </a:r>
            <a:r>
              <a:rPr lang="en-US" sz="1800" b="1" dirty="0">
                <a:latin typeface="Ebrima" panose="02000000000000000000" pitchFamily="2" charset="0"/>
                <a:ea typeface="Ebrima" panose="02000000000000000000" pitchFamily="2" charset="0"/>
                <a:cs typeface="Ebrima" panose="02000000000000000000" pitchFamily="2" charset="0"/>
              </a:rPr>
              <a:t>referrals to Family PEACE </a:t>
            </a:r>
            <a:r>
              <a:rPr lang="en-US" sz="1800" b="1" dirty="0" smtClean="0">
                <a:latin typeface="Ebrima" panose="02000000000000000000" pitchFamily="2" charset="0"/>
                <a:ea typeface="Ebrima" panose="02000000000000000000" pitchFamily="2" charset="0"/>
                <a:cs typeface="Ebrima" panose="02000000000000000000" pitchFamily="2" charset="0"/>
              </a:rPr>
              <a:t>TTC</a:t>
            </a:r>
          </a:p>
          <a:p>
            <a:pPr marL="457245" lvl="1">
              <a:buFont typeface="Wingdings" panose="05000000000000000000" pitchFamily="2" charset="2"/>
              <a:buChar char="§"/>
            </a:pPr>
            <a:r>
              <a:rPr lang="en-US" sz="1800" b="1" dirty="0" smtClean="0">
                <a:latin typeface="Ebrima" panose="02000000000000000000" pitchFamily="2" charset="0"/>
                <a:ea typeface="Ebrima" panose="02000000000000000000" pitchFamily="2" charset="0"/>
                <a:cs typeface="Ebrima" panose="02000000000000000000" pitchFamily="2" charset="0"/>
              </a:rPr>
              <a:t>Grant </a:t>
            </a:r>
            <a:r>
              <a:rPr lang="en-US" sz="1800" b="1" dirty="0">
                <a:latin typeface="Ebrima" panose="02000000000000000000" pitchFamily="2" charset="0"/>
                <a:ea typeface="Ebrima" panose="02000000000000000000" pitchFamily="2" charset="0"/>
                <a:cs typeface="Ebrima" panose="02000000000000000000" pitchFamily="2" charset="0"/>
              </a:rPr>
              <a:t>funded </a:t>
            </a:r>
          </a:p>
          <a:p>
            <a:pPr lvl="3">
              <a:buFont typeface="Wingdings" panose="05000000000000000000" pitchFamily="2" charset="2"/>
              <a:buChar char="§"/>
            </a:pPr>
            <a:endParaRPr lang="en-US" dirty="0">
              <a:latin typeface="Ebrima" panose="02000000000000000000" pitchFamily="2" charset="0"/>
              <a:ea typeface="Ebrima" panose="02000000000000000000" pitchFamily="2" charset="0"/>
              <a:cs typeface="Ebrima" panose="02000000000000000000" pitchFamily="2" charset="0"/>
            </a:endParaRPr>
          </a:p>
          <a:p>
            <a:pPr lvl="3">
              <a:buFont typeface="Wingdings" panose="05000000000000000000" pitchFamily="2" charset="2"/>
              <a:buChar char="§"/>
            </a:pPr>
            <a:endParaRPr lang="en-US" dirty="0">
              <a:latin typeface="Ebrima" panose="02000000000000000000" pitchFamily="2" charset="0"/>
              <a:ea typeface="Ebrima" panose="02000000000000000000" pitchFamily="2" charset="0"/>
              <a:cs typeface="Ebrima" panose="02000000000000000000" pitchFamily="2" charset="0"/>
            </a:endParaRPr>
          </a:p>
          <a:p>
            <a:pPr marL="514487" lvl="3" indent="0">
              <a:buNone/>
            </a:pPr>
            <a:endParaRPr lang="en-US" dirty="0">
              <a:latin typeface="Ebrima" panose="02000000000000000000" pitchFamily="2" charset="0"/>
              <a:ea typeface="Ebrima" panose="02000000000000000000" pitchFamily="2" charset="0"/>
              <a:cs typeface="Ebrima" panose="02000000000000000000" pitchFamily="2" charset="0"/>
            </a:endParaRPr>
          </a:p>
          <a:p>
            <a:pPr lvl="1">
              <a:buFont typeface="Wingdings" panose="05000000000000000000" pitchFamily="2" charset="2"/>
              <a:buChar char="§"/>
            </a:pPr>
            <a:endParaRPr lang="en-US" b="1" dirty="0"/>
          </a:p>
        </p:txBody>
      </p:sp>
      <p:pic>
        <p:nvPicPr>
          <p:cNvPr id="6" name="Picture 5">
            <a:extLst>
              <a:ext uri="{FF2B5EF4-FFF2-40B4-BE49-F238E27FC236}">
                <a16:creationId xmlns:a16="http://schemas.microsoft.com/office/drawing/2014/main" id="{ECEA0E90-5EC4-4457-A8A7-82E2138FA504}"/>
              </a:ext>
            </a:extLst>
          </p:cNvPr>
          <p:cNvPicPr>
            <a:picLocks noChangeAspect="1"/>
          </p:cNvPicPr>
          <p:nvPr/>
        </p:nvPicPr>
        <p:blipFill>
          <a:blip r:embed="rId5"/>
          <a:stretch>
            <a:fillRect/>
          </a:stretch>
        </p:blipFill>
        <p:spPr>
          <a:xfrm>
            <a:off x="10073438" y="5389022"/>
            <a:ext cx="1786283" cy="670618"/>
          </a:xfrm>
          <a:prstGeom prst="rect">
            <a:avLst/>
          </a:prstGeom>
        </p:spPr>
      </p:pic>
    </p:spTree>
    <p:extLst>
      <p:ext uri="{BB962C8B-B14F-4D97-AF65-F5344CB8AC3E}">
        <p14:creationId xmlns:p14="http://schemas.microsoft.com/office/powerpoint/2010/main" val="21369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1000"/>
                                        <p:tgtEl>
                                          <p:spTgt spid="3">
                                            <p:txEl>
                                              <p:pRg st="9" end="9"/>
                                            </p:txEl>
                                          </p:spTgt>
                                        </p:tgtEl>
                                      </p:cBhvr>
                                    </p:animEffect>
                                    <p:anim calcmode="lin" valueType="num">
                                      <p:cBhvr>
                                        <p:cTn id="4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1000"/>
                                        <p:tgtEl>
                                          <p:spTgt spid="3">
                                            <p:txEl>
                                              <p:pRg st="10" end="10"/>
                                            </p:txEl>
                                          </p:spTgt>
                                        </p:tgtEl>
                                      </p:cBhvr>
                                    </p:animEffect>
                                    <p:anim calcmode="lin" valueType="num">
                                      <p:cBhvr>
                                        <p:cTn id="5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fade">
                                      <p:cBhvr>
                                        <p:cTn id="56" dur="1000"/>
                                        <p:tgtEl>
                                          <p:spTgt spid="8">
                                            <p:txEl>
                                              <p:pRg st="0" end="0"/>
                                            </p:txEl>
                                          </p:spTgt>
                                        </p:tgtEl>
                                      </p:cBhvr>
                                    </p:animEffect>
                                    <p:anim calcmode="lin" valueType="num">
                                      <p:cBhvr>
                                        <p:cTn id="5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Effect transition="in" filter="fade">
                                      <p:cBhvr>
                                        <p:cTn id="61" dur="1000"/>
                                        <p:tgtEl>
                                          <p:spTgt spid="8">
                                            <p:txEl>
                                              <p:pRg st="1" end="1"/>
                                            </p:txEl>
                                          </p:spTgt>
                                        </p:tgtEl>
                                      </p:cBhvr>
                                    </p:animEffect>
                                    <p:anim calcmode="lin" valueType="num">
                                      <p:cBhvr>
                                        <p:cTn id="6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63" dur="1000" fill="hold"/>
                                        <p:tgtEl>
                                          <p:spTgt spid="8">
                                            <p:txEl>
                                              <p:pRg st="1" end="1"/>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8">
                                            <p:txEl>
                                              <p:pRg st="2" end="2"/>
                                            </p:txEl>
                                          </p:spTgt>
                                        </p:tgtEl>
                                        <p:attrNameLst>
                                          <p:attrName>style.visibility</p:attrName>
                                        </p:attrNameLst>
                                      </p:cBhvr>
                                      <p:to>
                                        <p:strVal val="visible"/>
                                      </p:to>
                                    </p:set>
                                    <p:animEffect transition="in" filter="fade">
                                      <p:cBhvr>
                                        <p:cTn id="66" dur="1000"/>
                                        <p:tgtEl>
                                          <p:spTgt spid="8">
                                            <p:txEl>
                                              <p:pRg st="2" end="2"/>
                                            </p:txEl>
                                          </p:spTgt>
                                        </p:tgtEl>
                                      </p:cBhvr>
                                    </p:animEffect>
                                    <p:anim calcmode="lin" valueType="num">
                                      <p:cBhvr>
                                        <p:cTn id="6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8" dur="1000" fill="hold"/>
                                        <p:tgtEl>
                                          <p:spTgt spid="8">
                                            <p:txEl>
                                              <p:pRg st="2" end="2"/>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8">
                                            <p:txEl>
                                              <p:pRg st="3" end="3"/>
                                            </p:txEl>
                                          </p:spTgt>
                                        </p:tgtEl>
                                        <p:attrNameLst>
                                          <p:attrName>style.visibility</p:attrName>
                                        </p:attrNameLst>
                                      </p:cBhvr>
                                      <p:to>
                                        <p:strVal val="visible"/>
                                      </p:to>
                                    </p:set>
                                    <p:animEffect transition="in" filter="fade">
                                      <p:cBhvr>
                                        <p:cTn id="71" dur="1000"/>
                                        <p:tgtEl>
                                          <p:spTgt spid="8">
                                            <p:txEl>
                                              <p:pRg st="3" end="3"/>
                                            </p:txEl>
                                          </p:spTgt>
                                        </p:tgtEl>
                                      </p:cBhvr>
                                    </p:animEffect>
                                    <p:anim calcmode="lin" valueType="num">
                                      <p:cBhvr>
                                        <p:cTn id="7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8">
                                            <p:txEl>
                                              <p:pRg st="3" end="3"/>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8">
                                            <p:txEl>
                                              <p:pRg st="4" end="4"/>
                                            </p:txEl>
                                          </p:spTgt>
                                        </p:tgtEl>
                                        <p:attrNameLst>
                                          <p:attrName>style.visibility</p:attrName>
                                        </p:attrNameLst>
                                      </p:cBhvr>
                                      <p:to>
                                        <p:strVal val="visible"/>
                                      </p:to>
                                    </p:set>
                                    <p:animEffect transition="in" filter="fade">
                                      <p:cBhvr>
                                        <p:cTn id="76" dur="1000"/>
                                        <p:tgtEl>
                                          <p:spTgt spid="8">
                                            <p:txEl>
                                              <p:pRg st="4" end="4"/>
                                            </p:txEl>
                                          </p:spTgt>
                                        </p:tgtEl>
                                      </p:cBhvr>
                                    </p:animEffect>
                                    <p:anim calcmode="lin" valueType="num">
                                      <p:cBhvr>
                                        <p:cTn id="7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78" dur="1000" fill="hold"/>
                                        <p:tgtEl>
                                          <p:spTgt spid="8">
                                            <p:txEl>
                                              <p:pRg st="4" end="4"/>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8">
                                            <p:txEl>
                                              <p:pRg st="5" end="5"/>
                                            </p:txEl>
                                          </p:spTgt>
                                        </p:tgtEl>
                                        <p:attrNameLst>
                                          <p:attrName>style.visibility</p:attrName>
                                        </p:attrNameLst>
                                      </p:cBhvr>
                                      <p:to>
                                        <p:strVal val="visible"/>
                                      </p:to>
                                    </p:set>
                                    <p:animEffect transition="in" filter="fade">
                                      <p:cBhvr>
                                        <p:cTn id="81" dur="1000"/>
                                        <p:tgtEl>
                                          <p:spTgt spid="8">
                                            <p:txEl>
                                              <p:pRg st="5" end="5"/>
                                            </p:txEl>
                                          </p:spTgt>
                                        </p:tgtEl>
                                      </p:cBhvr>
                                    </p:animEffect>
                                    <p:anim calcmode="lin" valueType="num">
                                      <p:cBhvr>
                                        <p:cTn id="8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83" dur="1000" fill="hold"/>
                                        <p:tgtEl>
                                          <p:spTgt spid="8">
                                            <p:txEl>
                                              <p:pRg st="5" end="5"/>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8">
                                            <p:txEl>
                                              <p:pRg st="6" end="6"/>
                                            </p:txEl>
                                          </p:spTgt>
                                        </p:tgtEl>
                                        <p:attrNameLst>
                                          <p:attrName>style.visibility</p:attrName>
                                        </p:attrNameLst>
                                      </p:cBhvr>
                                      <p:to>
                                        <p:strVal val="visible"/>
                                      </p:to>
                                    </p:set>
                                    <p:animEffect transition="in" filter="fade">
                                      <p:cBhvr>
                                        <p:cTn id="86" dur="1000"/>
                                        <p:tgtEl>
                                          <p:spTgt spid="8">
                                            <p:txEl>
                                              <p:pRg st="6" end="6"/>
                                            </p:txEl>
                                          </p:spTgt>
                                        </p:tgtEl>
                                      </p:cBhvr>
                                    </p:animEffect>
                                    <p:anim calcmode="lin" valueType="num">
                                      <p:cBhvr>
                                        <p:cTn id="8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88" dur="1000" fill="hold"/>
                                        <p:tgtEl>
                                          <p:spTgt spid="8">
                                            <p:txEl>
                                              <p:pRg st="6" end="6"/>
                                            </p:txEl>
                                          </p:spTgt>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8">
                                            <p:txEl>
                                              <p:pRg st="7" end="7"/>
                                            </p:txEl>
                                          </p:spTgt>
                                        </p:tgtEl>
                                        <p:attrNameLst>
                                          <p:attrName>style.visibility</p:attrName>
                                        </p:attrNameLst>
                                      </p:cBhvr>
                                      <p:to>
                                        <p:strVal val="visible"/>
                                      </p:to>
                                    </p:set>
                                    <p:animEffect transition="in" filter="fade">
                                      <p:cBhvr>
                                        <p:cTn id="91" dur="1000"/>
                                        <p:tgtEl>
                                          <p:spTgt spid="8">
                                            <p:txEl>
                                              <p:pRg st="7" end="7"/>
                                            </p:txEl>
                                          </p:spTgt>
                                        </p:tgtEl>
                                      </p:cBhvr>
                                    </p:animEffect>
                                    <p:anim calcmode="lin" valueType="num">
                                      <p:cBhvr>
                                        <p:cTn id="92"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93" dur="1000" fill="hold"/>
                                        <p:tgtEl>
                                          <p:spTgt spid="8">
                                            <p:txEl>
                                              <p:pRg st="7" end="7"/>
                                            </p:txEl>
                                          </p:spTgt>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8">
                                            <p:txEl>
                                              <p:pRg st="8" end="8"/>
                                            </p:txEl>
                                          </p:spTgt>
                                        </p:tgtEl>
                                        <p:attrNameLst>
                                          <p:attrName>style.visibility</p:attrName>
                                        </p:attrNameLst>
                                      </p:cBhvr>
                                      <p:to>
                                        <p:strVal val="visible"/>
                                      </p:to>
                                    </p:set>
                                    <p:animEffect transition="in" filter="fade">
                                      <p:cBhvr>
                                        <p:cTn id="96" dur="1000"/>
                                        <p:tgtEl>
                                          <p:spTgt spid="8">
                                            <p:txEl>
                                              <p:pRg st="8" end="8"/>
                                            </p:txEl>
                                          </p:spTgt>
                                        </p:tgtEl>
                                      </p:cBhvr>
                                    </p:animEffect>
                                    <p:anim calcmode="lin" valueType="num">
                                      <p:cBhvr>
                                        <p:cTn id="97"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98"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954" y="141403"/>
            <a:ext cx="8685291" cy="914400"/>
          </a:xfrm>
        </p:spPr>
        <p:txBody>
          <a:bodyPr/>
          <a:lstStyle/>
          <a:p>
            <a:pPr algn="ctr"/>
            <a:r>
              <a:rPr lang="en-US" b="1" dirty="0">
                <a:latin typeface="Ebrima" panose="02000000000000000000" pitchFamily="2" charset="0"/>
                <a:ea typeface="Ebrima" panose="02000000000000000000" pitchFamily="2" charset="0"/>
                <a:cs typeface="Ebrima" panose="02000000000000000000" pitchFamily="2" charset="0"/>
              </a:rPr>
              <a:t>Healthy Steps at NYP’s Charles Rangel Clinic</a:t>
            </a:r>
          </a:p>
        </p:txBody>
      </p:sp>
      <p:sp>
        <p:nvSpPr>
          <p:cNvPr id="3" name="Content Placeholder 2"/>
          <p:cNvSpPr>
            <a:spLocks noGrp="1"/>
          </p:cNvSpPr>
          <p:nvPr>
            <p:ph sz="quarter" idx="12"/>
          </p:nvPr>
        </p:nvSpPr>
        <p:spPr>
          <a:xfrm>
            <a:off x="200026" y="1173707"/>
            <a:ext cx="5518386" cy="5379493"/>
          </a:xfrm>
        </p:spPr>
        <p:txBody>
          <a:bodyPr>
            <a:noAutofit/>
          </a:bodyPr>
          <a:lstStyle/>
          <a:p>
            <a:pPr>
              <a:buFont typeface="Wingdings" panose="05000000000000000000" pitchFamily="2" charset="2"/>
              <a:buChar char="§"/>
            </a:pPr>
            <a:r>
              <a:rPr lang="en-US" dirty="0">
                <a:latin typeface="Ebrima" panose="02000000000000000000" pitchFamily="2" charset="0"/>
                <a:ea typeface="Ebrima" panose="02000000000000000000" pitchFamily="2" charset="0"/>
                <a:cs typeface="Ebrima" panose="02000000000000000000" pitchFamily="2" charset="0"/>
              </a:rPr>
              <a:t>Pediatric Clinic in Harlem, </a:t>
            </a:r>
            <a:r>
              <a:rPr lang="en-US" dirty="0" smtClean="0">
                <a:latin typeface="Ebrima" panose="02000000000000000000" pitchFamily="2" charset="0"/>
                <a:ea typeface="Ebrima" panose="02000000000000000000" pitchFamily="2" charset="0"/>
                <a:cs typeface="Ebrima" panose="02000000000000000000" pitchFamily="2" charset="0"/>
              </a:rPr>
              <a:t>NY:</a:t>
            </a:r>
            <a:endParaRPr lang="en-US" dirty="0">
              <a:latin typeface="Ebrima" panose="02000000000000000000" pitchFamily="2" charset="0"/>
              <a:ea typeface="Ebrima" panose="02000000000000000000" pitchFamily="2" charset="0"/>
              <a:cs typeface="Ebrima" panose="02000000000000000000" pitchFamily="2" charset="0"/>
            </a:endParaRPr>
          </a:p>
          <a:p>
            <a:pPr lvl="1"/>
            <a:r>
              <a:rPr lang="en-US" dirty="0" smtClean="0">
                <a:latin typeface="Ebrima" panose="02000000000000000000" pitchFamily="2" charset="0"/>
                <a:ea typeface="Ebrima" panose="02000000000000000000" pitchFamily="2" charset="0"/>
                <a:cs typeface="Ebrima" panose="02000000000000000000" pitchFamily="2" charset="0"/>
              </a:rPr>
              <a:t>4 </a:t>
            </a:r>
            <a:r>
              <a:rPr lang="en-US" dirty="0">
                <a:latin typeface="Ebrima" panose="02000000000000000000" pitchFamily="2" charset="0"/>
                <a:ea typeface="Ebrima" panose="02000000000000000000" pitchFamily="2" charset="0"/>
                <a:cs typeface="Ebrima" panose="02000000000000000000" pitchFamily="2" charset="0"/>
              </a:rPr>
              <a:t>P</a:t>
            </a:r>
            <a:r>
              <a:rPr lang="en-US" dirty="0" smtClean="0">
                <a:latin typeface="Ebrima" panose="02000000000000000000" pitchFamily="2" charset="0"/>
                <a:ea typeface="Ebrima" panose="02000000000000000000" pitchFamily="2" charset="0"/>
                <a:cs typeface="Ebrima" panose="02000000000000000000" pitchFamily="2" charset="0"/>
              </a:rPr>
              <a:t>ediatric </a:t>
            </a:r>
            <a:r>
              <a:rPr lang="en-US" dirty="0" err="1">
                <a:latin typeface="Ebrima" panose="02000000000000000000" pitchFamily="2" charset="0"/>
                <a:ea typeface="Ebrima" panose="02000000000000000000" pitchFamily="2" charset="0"/>
                <a:cs typeface="Ebrima" panose="02000000000000000000" pitchFamily="2" charset="0"/>
              </a:rPr>
              <a:t>A</a:t>
            </a:r>
            <a:r>
              <a:rPr lang="en-US" dirty="0" err="1" smtClean="0">
                <a:latin typeface="Ebrima" panose="02000000000000000000" pitchFamily="2" charset="0"/>
                <a:ea typeface="Ebrima" panose="02000000000000000000" pitchFamily="2" charset="0"/>
                <a:cs typeface="Ebrima" panose="02000000000000000000" pitchFamily="2" charset="0"/>
              </a:rPr>
              <a:t>ttendings</a:t>
            </a:r>
            <a:r>
              <a:rPr lang="en-US" dirty="0">
                <a:latin typeface="Ebrima" panose="02000000000000000000" pitchFamily="2" charset="0"/>
                <a:ea typeface="Ebrima" panose="02000000000000000000" pitchFamily="2" charset="0"/>
                <a:cs typeface="Ebrima" panose="02000000000000000000" pitchFamily="2" charset="0"/>
              </a:rPr>
              <a:t>, 1 </a:t>
            </a:r>
            <a:r>
              <a:rPr lang="en-US" dirty="0" smtClean="0">
                <a:latin typeface="Ebrima" panose="02000000000000000000" pitchFamily="2" charset="0"/>
                <a:ea typeface="Ebrima" panose="02000000000000000000" pitchFamily="2" charset="0"/>
                <a:cs typeface="Ebrima" panose="02000000000000000000" pitchFamily="2" charset="0"/>
              </a:rPr>
              <a:t>Pediatric </a:t>
            </a:r>
            <a:r>
              <a:rPr lang="en-US" dirty="0">
                <a:latin typeface="Ebrima" panose="02000000000000000000" pitchFamily="2" charset="0"/>
                <a:ea typeface="Ebrima" panose="02000000000000000000" pitchFamily="2" charset="0"/>
                <a:cs typeface="Ebrima" panose="02000000000000000000" pitchFamily="2" charset="0"/>
              </a:rPr>
              <a:t>F</a:t>
            </a:r>
            <a:r>
              <a:rPr lang="en-US" dirty="0" smtClean="0">
                <a:latin typeface="Ebrima" panose="02000000000000000000" pitchFamily="2" charset="0"/>
                <a:ea typeface="Ebrima" panose="02000000000000000000" pitchFamily="2" charset="0"/>
                <a:cs typeface="Ebrima" panose="02000000000000000000" pitchFamily="2" charset="0"/>
              </a:rPr>
              <a:t>ellow</a:t>
            </a:r>
            <a:endParaRPr lang="en-US" dirty="0">
              <a:latin typeface="Ebrima" panose="02000000000000000000" pitchFamily="2" charset="0"/>
              <a:ea typeface="Ebrima" panose="02000000000000000000" pitchFamily="2" charset="0"/>
              <a:cs typeface="Ebrima" panose="02000000000000000000" pitchFamily="2" charset="0"/>
            </a:endParaRPr>
          </a:p>
          <a:p>
            <a:pPr lvl="1"/>
            <a:r>
              <a:rPr lang="en-US" dirty="0" smtClean="0">
                <a:latin typeface="Ebrima" panose="02000000000000000000" pitchFamily="2" charset="0"/>
                <a:ea typeface="Ebrima" panose="02000000000000000000" pitchFamily="2" charset="0"/>
                <a:cs typeface="Ebrima" panose="02000000000000000000" pitchFamily="2" charset="0"/>
              </a:rPr>
              <a:t>13 </a:t>
            </a:r>
            <a:r>
              <a:rPr lang="en-US" dirty="0">
                <a:latin typeface="Ebrima" panose="02000000000000000000" pitchFamily="2" charset="0"/>
                <a:ea typeface="Ebrima" panose="02000000000000000000" pitchFamily="2" charset="0"/>
                <a:cs typeface="Ebrima" panose="02000000000000000000" pitchFamily="2" charset="0"/>
              </a:rPr>
              <a:t>pediatric </a:t>
            </a:r>
            <a:r>
              <a:rPr lang="en-US" dirty="0" smtClean="0">
                <a:latin typeface="Ebrima" panose="02000000000000000000" pitchFamily="2" charset="0"/>
                <a:ea typeface="Ebrima" panose="02000000000000000000" pitchFamily="2" charset="0"/>
                <a:cs typeface="Ebrima" panose="02000000000000000000" pitchFamily="2" charset="0"/>
              </a:rPr>
              <a:t>residents</a:t>
            </a:r>
            <a:endParaRPr lang="en-US" dirty="0">
              <a:latin typeface="Ebrima" panose="02000000000000000000" pitchFamily="2" charset="0"/>
              <a:ea typeface="Ebrima" panose="02000000000000000000" pitchFamily="2" charset="0"/>
              <a:cs typeface="Ebrima" panose="02000000000000000000" pitchFamily="2" charset="0"/>
            </a:endParaRPr>
          </a:p>
          <a:p>
            <a:pPr lvl="1"/>
            <a:r>
              <a:rPr lang="en-US" dirty="0" smtClean="0">
                <a:latin typeface="Ebrima" panose="02000000000000000000" pitchFamily="2" charset="0"/>
                <a:ea typeface="Ebrima" panose="02000000000000000000" pitchFamily="2" charset="0"/>
                <a:cs typeface="Ebrima" panose="02000000000000000000" pitchFamily="2" charset="0"/>
              </a:rPr>
              <a:t>~ 6,000 annual </a:t>
            </a:r>
            <a:r>
              <a:rPr lang="en-US" b="1" dirty="0" smtClean="0">
                <a:latin typeface="Ebrima" panose="02000000000000000000" pitchFamily="2" charset="0"/>
                <a:ea typeface="Ebrima" panose="02000000000000000000" pitchFamily="2" charset="0"/>
                <a:cs typeface="Ebrima" panose="02000000000000000000" pitchFamily="2" charset="0"/>
              </a:rPr>
              <a:t>well-child </a:t>
            </a:r>
            <a:r>
              <a:rPr lang="en-US" dirty="0" smtClean="0">
                <a:latin typeface="Ebrima" panose="02000000000000000000" pitchFamily="2" charset="0"/>
                <a:ea typeface="Ebrima" panose="02000000000000000000" pitchFamily="2" charset="0"/>
                <a:cs typeface="Ebrima" panose="02000000000000000000" pitchFamily="2" charset="0"/>
              </a:rPr>
              <a:t>visits</a:t>
            </a:r>
            <a:endParaRPr lang="en-US" dirty="0">
              <a:latin typeface="Ebrima" panose="02000000000000000000" pitchFamily="2" charset="0"/>
              <a:ea typeface="Ebrima" panose="02000000000000000000" pitchFamily="2" charset="0"/>
              <a:cs typeface="Ebrima" panose="02000000000000000000" pitchFamily="2" charset="0"/>
            </a:endParaRPr>
          </a:p>
          <a:p>
            <a:pPr lvl="1"/>
            <a:r>
              <a:rPr lang="en-US" dirty="0" smtClean="0">
                <a:latin typeface="Ebrima" panose="02000000000000000000" pitchFamily="2" charset="0"/>
                <a:ea typeface="Ebrima" panose="02000000000000000000" pitchFamily="2" charset="0"/>
                <a:cs typeface="Ebrima" panose="02000000000000000000" pitchFamily="2" charset="0"/>
              </a:rPr>
              <a:t>~ 1,500 </a:t>
            </a:r>
            <a:r>
              <a:rPr lang="en-US" dirty="0">
                <a:latin typeface="Ebrima" panose="02000000000000000000" pitchFamily="2" charset="0"/>
                <a:ea typeface="Ebrima" panose="02000000000000000000" pitchFamily="2" charset="0"/>
                <a:cs typeface="Ebrima" panose="02000000000000000000" pitchFamily="2" charset="0"/>
              </a:rPr>
              <a:t>unique </a:t>
            </a:r>
            <a:r>
              <a:rPr lang="en-US" b="1" dirty="0">
                <a:latin typeface="Ebrima" panose="02000000000000000000" pitchFamily="2" charset="0"/>
                <a:ea typeface="Ebrima" panose="02000000000000000000" pitchFamily="2" charset="0"/>
                <a:cs typeface="Ebrima" panose="02000000000000000000" pitchFamily="2" charset="0"/>
              </a:rPr>
              <a:t>0-5 year old </a:t>
            </a:r>
            <a:r>
              <a:rPr lang="en-US" dirty="0">
                <a:latin typeface="Ebrima" panose="02000000000000000000" pitchFamily="2" charset="0"/>
                <a:ea typeface="Ebrima" panose="02000000000000000000" pitchFamily="2" charset="0"/>
                <a:cs typeface="Ebrima" panose="02000000000000000000" pitchFamily="2" charset="0"/>
              </a:rPr>
              <a:t>patients seen </a:t>
            </a:r>
            <a:r>
              <a:rPr lang="en-US" dirty="0" smtClean="0">
                <a:latin typeface="Ebrima" panose="02000000000000000000" pitchFamily="2" charset="0"/>
                <a:ea typeface="Ebrima" panose="02000000000000000000" pitchFamily="2" charset="0"/>
                <a:cs typeface="Ebrima" panose="02000000000000000000" pitchFamily="2" charset="0"/>
              </a:rPr>
              <a:t>annually</a:t>
            </a:r>
            <a:endParaRPr lang="en-US" dirty="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1050" dirty="0">
              <a:latin typeface="Ebrima" panose="02000000000000000000" pitchFamily="2" charset="0"/>
              <a:ea typeface="Ebrima" panose="02000000000000000000" pitchFamily="2" charset="0"/>
              <a:cs typeface="Ebrima" panose="02000000000000000000" pitchFamily="2" charset="0"/>
            </a:endParaRPr>
          </a:p>
          <a:p>
            <a:pPr>
              <a:buFont typeface="Wingdings" panose="05000000000000000000" pitchFamily="2" charset="2"/>
              <a:buChar char="§"/>
            </a:pPr>
            <a:r>
              <a:rPr lang="en-US" dirty="0">
                <a:latin typeface="Ebrima" panose="02000000000000000000" pitchFamily="2" charset="0"/>
                <a:ea typeface="Ebrima" panose="02000000000000000000" pitchFamily="2" charset="0"/>
                <a:cs typeface="Ebrima" panose="02000000000000000000" pitchFamily="2" charset="0"/>
              </a:rPr>
              <a:t>HSS onsite </a:t>
            </a:r>
            <a:r>
              <a:rPr lang="en-US" b="1" dirty="0">
                <a:latin typeface="Ebrima" panose="02000000000000000000" pitchFamily="2" charset="0"/>
                <a:ea typeface="Ebrima" panose="02000000000000000000" pitchFamily="2" charset="0"/>
                <a:cs typeface="Ebrima" panose="02000000000000000000" pitchFamily="2" charset="0"/>
              </a:rPr>
              <a:t>3.5 days </a:t>
            </a:r>
            <a:r>
              <a:rPr lang="en-US" b="1" dirty="0"/>
              <a:t>per</a:t>
            </a:r>
            <a:r>
              <a:rPr lang="en-US" b="1" dirty="0" smtClean="0">
                <a:latin typeface="Ebrima" panose="02000000000000000000" pitchFamily="2" charset="0"/>
                <a:ea typeface="Ebrima" panose="02000000000000000000" pitchFamily="2" charset="0"/>
                <a:cs typeface="Ebrima" panose="02000000000000000000" pitchFamily="2" charset="0"/>
              </a:rPr>
              <a:t> week</a:t>
            </a:r>
            <a:r>
              <a:rPr lang="en-US" dirty="0" smtClean="0">
                <a:latin typeface="Ebrima" panose="02000000000000000000" pitchFamily="2" charset="0"/>
                <a:ea typeface="Ebrima" panose="02000000000000000000" pitchFamily="2" charset="0"/>
                <a:cs typeface="Ebrima" panose="02000000000000000000" pitchFamily="2" charset="0"/>
              </a:rPr>
              <a:t> </a:t>
            </a:r>
            <a:r>
              <a:rPr lang="en-US" dirty="0">
                <a:latin typeface="Ebrima" panose="02000000000000000000" pitchFamily="2" charset="0"/>
                <a:ea typeface="Ebrima" panose="02000000000000000000" pitchFamily="2" charset="0"/>
                <a:cs typeface="Ebrima" panose="02000000000000000000" pitchFamily="2" charset="0"/>
              </a:rPr>
              <a:t>for families with young children ages 0-5 </a:t>
            </a:r>
            <a:r>
              <a:rPr lang="en-US" dirty="0" err="1">
                <a:latin typeface="Ebrima" panose="02000000000000000000" pitchFamily="2" charset="0"/>
                <a:ea typeface="Ebrima" panose="02000000000000000000" pitchFamily="2" charset="0"/>
                <a:cs typeface="Ebrima" panose="02000000000000000000" pitchFamily="2" charset="0"/>
              </a:rPr>
              <a:t>yrs</a:t>
            </a:r>
            <a:r>
              <a:rPr lang="en-US" dirty="0">
                <a:latin typeface="Ebrima" panose="02000000000000000000" pitchFamily="2" charset="0"/>
                <a:ea typeface="Ebrima" panose="02000000000000000000" pitchFamily="2" charset="0"/>
                <a:cs typeface="Ebrima" panose="02000000000000000000" pitchFamily="2" charset="0"/>
              </a:rPr>
              <a:t> </a:t>
            </a:r>
          </a:p>
          <a:p>
            <a:pPr marL="0" indent="0">
              <a:buNone/>
            </a:pPr>
            <a:endParaRPr lang="en-US" sz="1050" b="1" dirty="0">
              <a:latin typeface="Ebrima" panose="02000000000000000000" pitchFamily="2" charset="0"/>
              <a:ea typeface="Ebrima" panose="02000000000000000000" pitchFamily="2" charset="0"/>
              <a:cs typeface="Ebrima" panose="02000000000000000000" pitchFamily="2" charset="0"/>
            </a:endParaRPr>
          </a:p>
          <a:p>
            <a:pPr>
              <a:buFont typeface="Wingdings" panose="05000000000000000000" pitchFamily="2" charset="2"/>
              <a:buChar char="§"/>
            </a:pPr>
            <a:r>
              <a:rPr lang="en-US" dirty="0">
                <a:latin typeface="Ebrima" panose="02000000000000000000" pitchFamily="2" charset="0"/>
                <a:ea typeface="Ebrima" panose="02000000000000000000" pitchFamily="2" charset="0"/>
                <a:cs typeface="Ebrima" panose="02000000000000000000" pitchFamily="2" charset="0"/>
              </a:rPr>
              <a:t>Three-Tiered System: </a:t>
            </a:r>
          </a:p>
          <a:p>
            <a:pPr lvl="1"/>
            <a:r>
              <a:rPr lang="en-US" b="1" dirty="0" smtClean="0">
                <a:latin typeface="Ebrima" panose="02000000000000000000" pitchFamily="2" charset="0"/>
                <a:ea typeface="Ebrima" panose="02000000000000000000" pitchFamily="2" charset="0"/>
                <a:cs typeface="Ebrima" panose="02000000000000000000" pitchFamily="2" charset="0"/>
              </a:rPr>
              <a:t>Tier 1 </a:t>
            </a:r>
            <a:r>
              <a:rPr lang="en-US" dirty="0" smtClean="0">
                <a:latin typeface="Ebrima" panose="02000000000000000000" pitchFamily="2" charset="0"/>
                <a:ea typeface="Ebrima" panose="02000000000000000000" pitchFamily="2" charset="0"/>
                <a:cs typeface="Ebrima" panose="02000000000000000000" pitchFamily="2" charset="0"/>
              </a:rPr>
              <a:t>- Screening </a:t>
            </a:r>
            <a:r>
              <a:rPr lang="en-US" dirty="0">
                <a:latin typeface="Ebrima" panose="02000000000000000000" pitchFamily="2" charset="0"/>
                <a:ea typeface="Ebrima" panose="02000000000000000000" pitchFamily="2" charset="0"/>
                <a:cs typeface="Ebrima" panose="02000000000000000000" pitchFamily="2" charset="0"/>
              </a:rPr>
              <a:t>(ACEs)</a:t>
            </a:r>
          </a:p>
          <a:p>
            <a:pPr lvl="1"/>
            <a:r>
              <a:rPr lang="en-US" b="1" dirty="0" smtClean="0">
                <a:latin typeface="Ebrima" panose="02000000000000000000" pitchFamily="2" charset="0"/>
                <a:ea typeface="Ebrima" panose="02000000000000000000" pitchFamily="2" charset="0"/>
                <a:cs typeface="Ebrima" panose="02000000000000000000" pitchFamily="2" charset="0"/>
              </a:rPr>
              <a:t>Tier 2 </a:t>
            </a:r>
            <a:r>
              <a:rPr lang="en-US" dirty="0" smtClean="0">
                <a:latin typeface="Ebrima" panose="02000000000000000000" pitchFamily="2" charset="0"/>
                <a:ea typeface="Ebrima" panose="02000000000000000000" pitchFamily="2" charset="0"/>
                <a:cs typeface="Ebrima" panose="02000000000000000000" pitchFamily="2" charset="0"/>
              </a:rPr>
              <a:t>- Short </a:t>
            </a:r>
            <a:r>
              <a:rPr lang="en-US" dirty="0">
                <a:latin typeface="Ebrima" panose="02000000000000000000" pitchFamily="2" charset="0"/>
                <a:ea typeface="Ebrima" panose="02000000000000000000" pitchFamily="2" charset="0"/>
                <a:cs typeface="Ebrima" panose="02000000000000000000" pitchFamily="2" charset="0"/>
              </a:rPr>
              <a:t>term consultations	</a:t>
            </a:r>
          </a:p>
          <a:p>
            <a:pPr lvl="1"/>
            <a:r>
              <a:rPr lang="en-US" b="1" dirty="0" smtClean="0">
                <a:latin typeface="Ebrima" panose="02000000000000000000" pitchFamily="2" charset="0"/>
                <a:ea typeface="Ebrima" panose="02000000000000000000" pitchFamily="2" charset="0"/>
                <a:cs typeface="Ebrima" panose="02000000000000000000" pitchFamily="2" charset="0"/>
              </a:rPr>
              <a:t>Tier 3</a:t>
            </a:r>
            <a:r>
              <a:rPr lang="en-US" dirty="0" smtClean="0">
                <a:latin typeface="Ebrima" panose="02000000000000000000" pitchFamily="2" charset="0"/>
                <a:ea typeface="Ebrima" panose="02000000000000000000" pitchFamily="2" charset="0"/>
                <a:cs typeface="Ebrima" panose="02000000000000000000" pitchFamily="2" charset="0"/>
              </a:rPr>
              <a:t> - Comprehensive </a:t>
            </a:r>
            <a:r>
              <a:rPr lang="en-US" dirty="0">
                <a:latin typeface="Ebrima" panose="02000000000000000000" pitchFamily="2" charset="0"/>
                <a:ea typeface="Ebrima" panose="02000000000000000000" pitchFamily="2" charset="0"/>
                <a:cs typeface="Ebrima" panose="02000000000000000000" pitchFamily="2" charset="0"/>
              </a:rPr>
              <a:t>follow-up: children </a:t>
            </a:r>
            <a:r>
              <a:rPr lang="en-US" dirty="0" smtClean="0">
                <a:latin typeface="Ebrima" panose="02000000000000000000" pitchFamily="2" charset="0"/>
                <a:ea typeface="Ebrima" panose="02000000000000000000" pitchFamily="2" charset="0"/>
                <a:cs typeface="Ebrima" panose="02000000000000000000" pitchFamily="2" charset="0"/>
              </a:rPr>
              <a:t>receive services</a:t>
            </a:r>
            <a:r>
              <a:rPr lang="en-US" b="1" dirty="0" smtClean="0">
                <a:latin typeface="Ebrima" panose="02000000000000000000" pitchFamily="2" charset="0"/>
                <a:ea typeface="Ebrima" panose="02000000000000000000" pitchFamily="2" charset="0"/>
                <a:cs typeface="Ebrima" panose="02000000000000000000" pitchFamily="2" charset="0"/>
              </a:rPr>
              <a:t> </a:t>
            </a:r>
            <a:r>
              <a:rPr lang="en-US" dirty="0" smtClean="0">
                <a:latin typeface="Ebrima" panose="02000000000000000000" pitchFamily="2" charset="0"/>
                <a:ea typeface="Ebrima" panose="02000000000000000000" pitchFamily="2" charset="0"/>
                <a:cs typeface="Ebrima" panose="02000000000000000000" pitchFamily="2" charset="0"/>
              </a:rPr>
              <a:t>during </a:t>
            </a:r>
            <a:r>
              <a:rPr lang="en-US" b="1" dirty="0" smtClean="0">
                <a:latin typeface="Ebrima" panose="02000000000000000000" pitchFamily="2" charset="0"/>
                <a:ea typeface="Ebrima" panose="02000000000000000000" pitchFamily="2" charset="0"/>
                <a:cs typeface="Ebrima" panose="02000000000000000000" pitchFamily="2" charset="0"/>
              </a:rPr>
              <a:t>well-child </a:t>
            </a:r>
            <a:r>
              <a:rPr lang="en-US" dirty="0">
                <a:latin typeface="Ebrima" panose="02000000000000000000" pitchFamily="2" charset="0"/>
                <a:ea typeface="Ebrima" panose="02000000000000000000" pitchFamily="2" charset="0"/>
                <a:cs typeface="Ebrima" panose="02000000000000000000" pitchFamily="2" charset="0"/>
              </a:rPr>
              <a:t>visits until the age of </a:t>
            </a:r>
            <a:r>
              <a:rPr lang="en-US" dirty="0" smtClean="0">
                <a:latin typeface="Ebrima" panose="02000000000000000000" pitchFamily="2" charset="0"/>
                <a:ea typeface="Ebrima" panose="02000000000000000000" pitchFamily="2" charset="0"/>
                <a:cs typeface="Ebrima" panose="02000000000000000000" pitchFamily="2" charset="0"/>
              </a:rPr>
              <a:t>5; </a:t>
            </a:r>
            <a:r>
              <a:rPr lang="en-US" dirty="0">
                <a:latin typeface="Ebrima" panose="02000000000000000000" pitchFamily="2" charset="0"/>
                <a:ea typeface="Ebrima" panose="02000000000000000000" pitchFamily="2" charset="0"/>
                <a:cs typeface="Ebrima" panose="02000000000000000000" pitchFamily="2" charset="0"/>
              </a:rPr>
              <a:t>HSS part of “team visit” with </a:t>
            </a:r>
            <a:r>
              <a:rPr lang="en-US" dirty="0" smtClean="0">
                <a:latin typeface="Ebrima" panose="02000000000000000000" pitchFamily="2" charset="0"/>
                <a:ea typeface="Ebrima" panose="02000000000000000000" pitchFamily="2" charset="0"/>
                <a:cs typeface="Ebrima" panose="02000000000000000000" pitchFamily="2" charset="0"/>
              </a:rPr>
              <a:t>residents</a:t>
            </a:r>
            <a:endParaRPr lang="en-US" dirty="0">
              <a:latin typeface="Ebrima" panose="02000000000000000000" pitchFamily="2" charset="0"/>
              <a:ea typeface="Ebrima" panose="02000000000000000000" pitchFamily="2" charset="0"/>
              <a:cs typeface="Ebrima" panose="02000000000000000000" pitchFamily="2" charset="0"/>
            </a:endParaRPr>
          </a:p>
          <a:p>
            <a:endParaRPr lang="en-US" dirty="0">
              <a:latin typeface="Ebrima" panose="02000000000000000000" pitchFamily="2" charset="0"/>
              <a:ea typeface="Ebrima" panose="02000000000000000000" pitchFamily="2" charset="0"/>
              <a:cs typeface="Ebrima" panose="02000000000000000000" pitchFamily="2" charset="0"/>
            </a:endParaRPr>
          </a:p>
          <a:p>
            <a:endParaRPr lang="en-US" dirty="0">
              <a:latin typeface="Ebrima" panose="02000000000000000000" pitchFamily="2" charset="0"/>
              <a:ea typeface="Ebrima" panose="02000000000000000000" pitchFamily="2" charset="0"/>
              <a:cs typeface="Ebrima" panose="02000000000000000000" pitchFamily="2" charset="0"/>
            </a:endParaRPr>
          </a:p>
          <a:p>
            <a:endParaRPr lang="en-US" dirty="0">
              <a:latin typeface="Ebrima" panose="02000000000000000000" pitchFamily="2" charset="0"/>
              <a:ea typeface="Ebrima" panose="02000000000000000000" pitchFamily="2" charset="0"/>
              <a:cs typeface="Ebrima" panose="02000000000000000000" pitchFamily="2" charset="0"/>
            </a:endParaRPr>
          </a:p>
          <a:p>
            <a:endParaRPr lang="en-US" dirty="0">
              <a:latin typeface="Ebrima" panose="02000000000000000000" pitchFamily="2" charset="0"/>
              <a:ea typeface="Ebrima" panose="02000000000000000000" pitchFamily="2" charset="0"/>
              <a:cs typeface="Ebrima" panose="02000000000000000000" pitchFamily="2" charset="0"/>
            </a:endParaRPr>
          </a:p>
        </p:txBody>
      </p:sp>
      <p:sp>
        <p:nvSpPr>
          <p:cNvPr id="4" name="Content Placeholder 3"/>
          <p:cNvSpPr>
            <a:spLocks noGrp="1"/>
          </p:cNvSpPr>
          <p:nvPr>
            <p:ph sz="quarter" idx="4294967295"/>
          </p:nvPr>
        </p:nvSpPr>
        <p:spPr>
          <a:xfrm>
            <a:off x="5834418" y="1173706"/>
            <a:ext cx="6425821" cy="4615879"/>
          </a:xfrm>
          <a:prstGeom prst="rect">
            <a:avLst/>
          </a:prstGeom>
          <a:solidFill>
            <a:schemeClr val="accent3">
              <a:lumMod val="20000"/>
              <a:lumOff val="80000"/>
              <a:alpha val="17000"/>
            </a:schemeClr>
          </a:solidFill>
        </p:spPr>
        <p:txBody>
          <a:bodyPr>
            <a:noAutofit/>
          </a:bodyPr>
          <a:lstStyle/>
          <a:p>
            <a:pPr>
              <a:buFont typeface="Wingdings" panose="05000000000000000000" pitchFamily="2" charset="2"/>
              <a:buChar char="§"/>
            </a:pPr>
            <a:r>
              <a:rPr lang="en-US" sz="1600" b="1" dirty="0" smtClean="0">
                <a:latin typeface="Ebrima" panose="02000000000000000000" pitchFamily="2" charset="0"/>
                <a:ea typeface="Ebrima" panose="02000000000000000000" pitchFamily="2" charset="0"/>
                <a:cs typeface="Ebrima" panose="02000000000000000000" pitchFamily="2" charset="0"/>
              </a:rPr>
              <a:t>Tier 1 </a:t>
            </a:r>
            <a:r>
              <a:rPr lang="en-US" sz="1600" dirty="0" smtClean="0">
                <a:latin typeface="Ebrima" panose="02000000000000000000" pitchFamily="2" charset="0"/>
                <a:ea typeface="Ebrima" panose="02000000000000000000" pitchFamily="2" charset="0"/>
                <a:cs typeface="Ebrima" panose="02000000000000000000" pitchFamily="2" charset="0"/>
              </a:rPr>
              <a:t>- ACE </a:t>
            </a:r>
            <a:r>
              <a:rPr lang="en-US" sz="1600" dirty="0">
                <a:latin typeface="Ebrima" panose="02000000000000000000" pitchFamily="2" charset="0"/>
                <a:ea typeface="Ebrima" panose="02000000000000000000" pitchFamily="2" charset="0"/>
                <a:cs typeface="Ebrima" panose="02000000000000000000" pitchFamily="2" charset="0"/>
              </a:rPr>
              <a:t>Screening for Caregivers and Children </a:t>
            </a:r>
            <a:r>
              <a:rPr lang="en-US" sz="1600" dirty="0" smtClean="0">
                <a:latin typeface="Ebrima" panose="02000000000000000000" pitchFamily="2" charset="0"/>
                <a:ea typeface="Ebrima" panose="02000000000000000000" pitchFamily="2" charset="0"/>
                <a:cs typeface="Ebrima" panose="02000000000000000000" pitchFamily="2" charset="0"/>
              </a:rPr>
              <a:t>(</a:t>
            </a:r>
            <a:r>
              <a:rPr lang="en-US" sz="1600" b="1" dirty="0" smtClean="0">
                <a:latin typeface="Ebrima" panose="02000000000000000000" pitchFamily="2" charset="0"/>
                <a:ea typeface="Ebrima" panose="02000000000000000000" pitchFamily="2" charset="0"/>
                <a:cs typeface="Ebrima" panose="02000000000000000000" pitchFamily="2" charset="0"/>
              </a:rPr>
              <a:t>0 -5 years old</a:t>
            </a:r>
            <a:r>
              <a:rPr lang="en-US" sz="1600" dirty="0" smtClean="0">
                <a:latin typeface="Ebrima" panose="02000000000000000000" pitchFamily="2" charset="0"/>
                <a:ea typeface="Ebrima" panose="02000000000000000000" pitchFamily="2" charset="0"/>
                <a:cs typeface="Ebrima" panose="02000000000000000000" pitchFamily="2" charset="0"/>
              </a:rPr>
              <a:t>);  </a:t>
            </a:r>
            <a:r>
              <a:rPr lang="en-US" sz="1600" dirty="0">
                <a:latin typeface="Ebrima" panose="02000000000000000000" pitchFamily="2" charset="0"/>
                <a:ea typeface="Ebrima" panose="02000000000000000000" pitchFamily="2" charset="0"/>
                <a:cs typeface="Ebrima" panose="02000000000000000000" pitchFamily="2" charset="0"/>
              </a:rPr>
              <a:t>NOT </a:t>
            </a:r>
            <a:r>
              <a:rPr lang="en-US" sz="1600" dirty="0" smtClean="0">
                <a:latin typeface="Ebrima" panose="02000000000000000000" pitchFamily="2" charset="0"/>
                <a:ea typeface="Ebrima" panose="02000000000000000000" pitchFamily="2" charset="0"/>
                <a:cs typeface="Ebrima" panose="02000000000000000000" pitchFamily="2" charset="0"/>
              </a:rPr>
              <a:t>UNIVERSAL at this time</a:t>
            </a:r>
            <a:endParaRPr lang="en-US" sz="1600" dirty="0">
              <a:latin typeface="Ebrima" panose="02000000000000000000" pitchFamily="2" charset="0"/>
              <a:ea typeface="Ebrima" panose="02000000000000000000" pitchFamily="2" charset="0"/>
              <a:cs typeface="Ebrima" panose="02000000000000000000" pitchFamily="2" charset="0"/>
            </a:endParaRPr>
          </a:p>
          <a:p>
            <a:endParaRPr lang="en-US" sz="700" i="1" dirty="0">
              <a:latin typeface="Ebrima" panose="02000000000000000000" pitchFamily="2" charset="0"/>
              <a:ea typeface="Ebrima" panose="02000000000000000000" pitchFamily="2" charset="0"/>
              <a:cs typeface="Ebrima" panose="02000000000000000000" pitchFamily="2" charset="0"/>
            </a:endParaRPr>
          </a:p>
          <a:p>
            <a:pPr>
              <a:buFont typeface="Wingdings" panose="05000000000000000000" pitchFamily="2" charset="2"/>
              <a:buChar char="§"/>
            </a:pPr>
            <a:r>
              <a:rPr lang="en-US" sz="1600" b="1" dirty="0" smtClean="0">
                <a:latin typeface="Ebrima" panose="02000000000000000000" pitchFamily="2" charset="0"/>
                <a:ea typeface="Ebrima" panose="02000000000000000000" pitchFamily="2" charset="0"/>
                <a:cs typeface="Ebrima" panose="02000000000000000000" pitchFamily="2" charset="0"/>
              </a:rPr>
              <a:t>Tier 2</a:t>
            </a:r>
            <a:r>
              <a:rPr lang="en-US" sz="1600" dirty="0" smtClean="0">
                <a:latin typeface="Ebrima" panose="02000000000000000000" pitchFamily="2" charset="0"/>
                <a:ea typeface="Ebrima" panose="02000000000000000000" pitchFamily="2" charset="0"/>
                <a:cs typeface="Ebrima" panose="02000000000000000000" pitchFamily="2" charset="0"/>
              </a:rPr>
              <a:t> - Short </a:t>
            </a:r>
            <a:r>
              <a:rPr lang="en-US" sz="1600" dirty="0">
                <a:latin typeface="Ebrima" panose="02000000000000000000" pitchFamily="2" charset="0"/>
                <a:ea typeface="Ebrima" panose="02000000000000000000" pitchFamily="2" charset="0"/>
                <a:cs typeface="Ebrima" panose="02000000000000000000" pitchFamily="2" charset="0"/>
              </a:rPr>
              <a:t>term consultations (2-3 sessions</a:t>
            </a:r>
            <a:r>
              <a:rPr lang="en-US" sz="1600" dirty="0" smtClean="0">
                <a:latin typeface="Ebrima" panose="02000000000000000000" pitchFamily="2" charset="0"/>
                <a:ea typeface="Ebrima" panose="02000000000000000000" pitchFamily="2" charset="0"/>
                <a:cs typeface="Ebrima" panose="02000000000000000000" pitchFamily="2" charset="0"/>
              </a:rPr>
              <a:t>):</a:t>
            </a:r>
          </a:p>
          <a:p>
            <a:pPr lvl="1">
              <a:spcAft>
                <a:spcPts val="450"/>
              </a:spcAft>
            </a:pPr>
            <a:r>
              <a:rPr lang="en-US" sz="1600" dirty="0">
                <a:latin typeface="Ebrima" panose="02000000000000000000" pitchFamily="2" charset="0"/>
                <a:ea typeface="Ebrima" panose="02000000000000000000" pitchFamily="2" charset="0"/>
                <a:cs typeface="Ebrima" panose="02000000000000000000" pitchFamily="2" charset="0"/>
              </a:rPr>
              <a:t>Families with identified ongoing concern (behavioral, developmental, or social/emotional)</a:t>
            </a:r>
          </a:p>
          <a:p>
            <a:pPr marL="0" indent="0">
              <a:buNone/>
            </a:pPr>
            <a:endParaRPr lang="en-US" sz="600" dirty="0">
              <a:latin typeface="Ebrima" panose="02000000000000000000" pitchFamily="2" charset="0"/>
              <a:ea typeface="Ebrima" panose="02000000000000000000" pitchFamily="2" charset="0"/>
              <a:cs typeface="Ebrima" panose="02000000000000000000" pitchFamily="2" charset="0"/>
            </a:endParaRPr>
          </a:p>
          <a:p>
            <a:pPr>
              <a:buFont typeface="Wingdings" panose="05000000000000000000" pitchFamily="2" charset="2"/>
              <a:buChar char="§"/>
            </a:pPr>
            <a:r>
              <a:rPr lang="en-US" sz="1600" b="1" dirty="0" smtClean="0">
                <a:latin typeface="Ebrima" panose="02000000000000000000" pitchFamily="2" charset="0"/>
                <a:ea typeface="Ebrima" panose="02000000000000000000" pitchFamily="2" charset="0"/>
                <a:cs typeface="Ebrima" panose="02000000000000000000" pitchFamily="2" charset="0"/>
              </a:rPr>
              <a:t>Tier 3</a:t>
            </a:r>
            <a:r>
              <a:rPr lang="en-US" sz="1600" dirty="0" smtClean="0">
                <a:latin typeface="Ebrima" panose="02000000000000000000" pitchFamily="2" charset="0"/>
                <a:ea typeface="Ebrima" panose="02000000000000000000" pitchFamily="2" charset="0"/>
                <a:cs typeface="Ebrima" panose="02000000000000000000" pitchFamily="2" charset="0"/>
              </a:rPr>
              <a:t> - Comprehensive follow-up for </a:t>
            </a:r>
            <a:r>
              <a:rPr lang="en-US" sz="1600" b="1" dirty="0" smtClean="0">
                <a:latin typeface="Ebrima" panose="02000000000000000000" pitchFamily="2" charset="0"/>
                <a:ea typeface="Ebrima" panose="02000000000000000000" pitchFamily="2" charset="0"/>
                <a:cs typeface="Ebrima" panose="02000000000000000000" pitchFamily="2" charset="0"/>
              </a:rPr>
              <a:t>families</a:t>
            </a:r>
            <a:r>
              <a:rPr lang="en-US" sz="1600" dirty="0" smtClean="0">
                <a:latin typeface="Ebrima" panose="02000000000000000000" pitchFamily="2" charset="0"/>
                <a:ea typeface="Ebrima" panose="02000000000000000000" pitchFamily="2" charset="0"/>
                <a:cs typeface="Ebrima" panose="02000000000000000000" pitchFamily="2" charset="0"/>
              </a:rPr>
              <a:t> with:</a:t>
            </a:r>
            <a:endParaRPr lang="en-US" sz="1600" dirty="0">
              <a:latin typeface="Ebrima" panose="02000000000000000000" pitchFamily="2" charset="0"/>
              <a:ea typeface="Ebrima" panose="02000000000000000000" pitchFamily="2" charset="0"/>
              <a:cs typeface="Ebrima" panose="02000000000000000000" pitchFamily="2" charset="0"/>
            </a:endParaRPr>
          </a:p>
          <a:p>
            <a:pPr lvl="1">
              <a:spcAft>
                <a:spcPts val="450"/>
              </a:spcAft>
            </a:pPr>
            <a:r>
              <a:rPr lang="en-US" sz="1600" dirty="0">
                <a:latin typeface="Ebrima" panose="02000000000000000000" pitchFamily="2" charset="0"/>
                <a:ea typeface="Ebrima" panose="02000000000000000000" pitchFamily="2" charset="0"/>
                <a:cs typeface="Ebrima" panose="02000000000000000000" pitchFamily="2" charset="0"/>
              </a:rPr>
              <a:t>Positive screen for ACEs, Maternal Depression or Domestic Violence (</a:t>
            </a:r>
            <a:r>
              <a:rPr lang="en-US" sz="1600" dirty="0" err="1">
                <a:latin typeface="Ebrima" panose="02000000000000000000" pitchFamily="2" charset="0"/>
                <a:ea typeface="Ebrima" panose="02000000000000000000" pitchFamily="2" charset="0"/>
                <a:cs typeface="Ebrima" panose="02000000000000000000" pitchFamily="2" charset="0"/>
              </a:rPr>
              <a:t>SDoH</a:t>
            </a:r>
            <a:r>
              <a:rPr lang="en-US" sz="1600" dirty="0">
                <a:latin typeface="Ebrima" panose="02000000000000000000" pitchFamily="2" charset="0"/>
                <a:ea typeface="Ebrima" panose="02000000000000000000" pitchFamily="2" charset="0"/>
                <a:cs typeface="Ebrima" panose="02000000000000000000" pitchFamily="2" charset="0"/>
              </a:rPr>
              <a:t>)</a:t>
            </a:r>
          </a:p>
          <a:p>
            <a:pPr lvl="1">
              <a:spcAft>
                <a:spcPts val="450"/>
              </a:spcAft>
            </a:pPr>
            <a:r>
              <a:rPr lang="en-US" sz="1600" dirty="0">
                <a:latin typeface="Ebrima" panose="02000000000000000000" pitchFamily="2" charset="0"/>
                <a:ea typeface="Ebrima" panose="02000000000000000000" pitchFamily="2" charset="0"/>
                <a:cs typeface="Ebrima" panose="02000000000000000000" pitchFamily="2" charset="0"/>
              </a:rPr>
              <a:t>Parenting/behavioral concern identified by provider </a:t>
            </a:r>
          </a:p>
          <a:p>
            <a:pPr lvl="1">
              <a:spcAft>
                <a:spcPts val="450"/>
              </a:spcAft>
            </a:pPr>
            <a:r>
              <a:rPr lang="en-US" sz="1600" dirty="0">
                <a:latin typeface="Ebrima" panose="02000000000000000000" pitchFamily="2" charset="0"/>
                <a:ea typeface="Ebrima" panose="02000000000000000000" pitchFamily="2" charset="0"/>
                <a:cs typeface="Ebrima" panose="02000000000000000000" pitchFamily="2" charset="0"/>
              </a:rPr>
              <a:t>High risk situations (reside in a shelter, child-welfare involvement, </a:t>
            </a:r>
            <a:r>
              <a:rPr lang="en-US" sz="1600" dirty="0" err="1">
                <a:latin typeface="Ebrima" panose="02000000000000000000" pitchFamily="2" charset="0"/>
                <a:ea typeface="Ebrima" panose="02000000000000000000" pitchFamily="2" charset="0"/>
                <a:cs typeface="Ebrima" panose="02000000000000000000" pitchFamily="2" charset="0"/>
              </a:rPr>
              <a:t>etc</a:t>
            </a:r>
            <a:r>
              <a:rPr lang="en-US" sz="1600" dirty="0">
                <a:latin typeface="Ebrima" panose="02000000000000000000" pitchFamily="2" charset="0"/>
                <a:ea typeface="Ebrima" panose="02000000000000000000" pitchFamily="2" charset="0"/>
                <a:cs typeface="Ebrima" panose="02000000000000000000" pitchFamily="2" charset="0"/>
              </a:rPr>
              <a:t>).  </a:t>
            </a:r>
          </a:p>
          <a:p>
            <a:pPr marL="0" indent="0">
              <a:buNone/>
            </a:pPr>
            <a:endParaRPr lang="en-US" sz="600" dirty="0">
              <a:latin typeface="Ebrima" panose="02000000000000000000" pitchFamily="2" charset="0"/>
              <a:ea typeface="Ebrima" panose="02000000000000000000" pitchFamily="2" charset="0"/>
              <a:cs typeface="Ebrima" panose="02000000000000000000" pitchFamily="2" charset="0"/>
            </a:endParaRPr>
          </a:p>
          <a:p>
            <a:pPr>
              <a:buFont typeface="Wingdings" panose="05000000000000000000" pitchFamily="2" charset="2"/>
              <a:buChar char="§"/>
            </a:pPr>
            <a:r>
              <a:rPr lang="en-US" sz="1600" dirty="0">
                <a:latin typeface="Ebrima" panose="02000000000000000000" pitchFamily="2" charset="0"/>
                <a:ea typeface="Ebrima" panose="02000000000000000000" pitchFamily="2" charset="0"/>
                <a:cs typeface="Ebrima" panose="02000000000000000000" pitchFamily="2" charset="0"/>
              </a:rPr>
              <a:t>Following contact, a note is placed in EMR for provider to </a:t>
            </a:r>
            <a:r>
              <a:rPr lang="en-US" sz="1600" dirty="0" smtClean="0">
                <a:latin typeface="Ebrima" panose="02000000000000000000" pitchFamily="2" charset="0"/>
                <a:ea typeface="Ebrima" panose="02000000000000000000" pitchFamily="2" charset="0"/>
                <a:cs typeface="Ebrima" panose="02000000000000000000" pitchFamily="2" charset="0"/>
              </a:rPr>
              <a:t>access</a:t>
            </a:r>
          </a:p>
          <a:p>
            <a:pPr lvl="1">
              <a:spcAft>
                <a:spcPts val="450"/>
              </a:spcAft>
            </a:pPr>
            <a:r>
              <a:rPr lang="en-US" sz="1600" dirty="0">
                <a:latin typeface="Ebrima" panose="02000000000000000000" pitchFamily="2" charset="0"/>
                <a:ea typeface="Ebrima" panose="02000000000000000000" pitchFamily="2" charset="0"/>
                <a:cs typeface="Ebrima" panose="02000000000000000000" pitchFamily="2" charset="0"/>
              </a:rPr>
              <a:t>HSS participates in weekly Medical Home meetings and communicates with providers on an ongoing basis</a:t>
            </a:r>
          </a:p>
          <a:p>
            <a:pPr marL="0" indent="0">
              <a:buNone/>
            </a:pPr>
            <a:endParaRPr lang="en-US" sz="1400" dirty="0">
              <a:latin typeface="Ebrima" panose="02000000000000000000" pitchFamily="2" charset="0"/>
              <a:ea typeface="Ebrima" panose="02000000000000000000" pitchFamily="2" charset="0"/>
              <a:cs typeface="Ebrima" panose="02000000000000000000" pitchFamily="2" charset="0"/>
            </a:endParaRPr>
          </a:p>
        </p:txBody>
      </p:sp>
      <p:pic>
        <p:nvPicPr>
          <p:cNvPr id="5" name="Picture 4">
            <a:extLst>
              <a:ext uri="{FF2B5EF4-FFF2-40B4-BE49-F238E27FC236}">
                <a16:creationId xmlns:a16="http://schemas.microsoft.com/office/drawing/2014/main" id="{ECEA0E90-5EC4-4457-A8A7-82E2138FA504}"/>
              </a:ext>
            </a:extLst>
          </p:cNvPr>
          <p:cNvPicPr>
            <a:picLocks noChangeAspect="1"/>
          </p:cNvPicPr>
          <p:nvPr/>
        </p:nvPicPr>
        <p:blipFill>
          <a:blip r:embed="rId3"/>
          <a:stretch>
            <a:fillRect/>
          </a:stretch>
        </p:blipFill>
        <p:spPr>
          <a:xfrm>
            <a:off x="9563103" y="5789585"/>
            <a:ext cx="1786283" cy="670618"/>
          </a:xfrm>
          <a:prstGeom prst="rect">
            <a:avLst/>
          </a:prstGeom>
        </p:spPr>
      </p:pic>
    </p:spTree>
    <p:extLst>
      <p:ext uri="{BB962C8B-B14F-4D97-AF65-F5344CB8AC3E}">
        <p14:creationId xmlns:p14="http://schemas.microsoft.com/office/powerpoint/2010/main" val="118952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1000"/>
                                        <p:tgtEl>
                                          <p:spTgt spid="3">
                                            <p:txEl>
                                              <p:pRg st="8" end="8"/>
                                            </p:txEl>
                                          </p:spTgt>
                                        </p:tgtEl>
                                      </p:cBhvr>
                                    </p:animEffect>
                                    <p:anim calcmode="lin" valueType="num">
                                      <p:cBhvr>
                                        <p:cTn id="3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1000"/>
                                        <p:tgtEl>
                                          <p:spTgt spid="3">
                                            <p:txEl>
                                              <p:pRg st="10" end="10"/>
                                            </p:txEl>
                                          </p:spTgt>
                                        </p:tgtEl>
                                      </p:cBhvr>
                                    </p:animEffect>
                                    <p:anim calcmode="lin" valueType="num">
                                      <p:cBhvr>
                                        <p:cTn id="4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1000"/>
                                        <p:tgtEl>
                                          <p:spTgt spid="3">
                                            <p:txEl>
                                              <p:pRg st="11" end="11"/>
                                            </p:txEl>
                                          </p:spTgt>
                                        </p:tgtEl>
                                      </p:cBhvr>
                                    </p:animEffect>
                                    <p:anim calcmode="lin" valueType="num">
                                      <p:cBhvr>
                                        <p:cTn id="5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animEffect transition="in" filter="fade">
                                      <p:cBhvr>
                                        <p:cTn id="59" dur="1000"/>
                                        <p:tgtEl>
                                          <p:spTgt spid="4">
                                            <p:txEl>
                                              <p:pRg st="0" end="0"/>
                                            </p:txEl>
                                          </p:spTgt>
                                        </p:tgtEl>
                                      </p:cBhvr>
                                    </p:animEffect>
                                    <p:anim calcmode="lin" valueType="num">
                                      <p:cBhvr>
                                        <p:cTn id="6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1000"/>
                                        <p:tgtEl>
                                          <p:spTgt spid="4">
                                            <p:txEl>
                                              <p:pRg st="2" end="2"/>
                                            </p:txEl>
                                          </p:spTgt>
                                        </p:tgtEl>
                                      </p:cBhvr>
                                    </p:animEffect>
                                    <p:anim calcmode="lin" valueType="num">
                                      <p:cBhvr>
                                        <p:cTn id="6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1000"/>
                                        <p:tgtEl>
                                          <p:spTgt spid="4">
                                            <p:txEl>
                                              <p:pRg st="3" end="3"/>
                                            </p:txEl>
                                          </p:spTgt>
                                        </p:tgtEl>
                                      </p:cBhvr>
                                    </p:animEffect>
                                    <p:anim calcmode="lin" valueType="num">
                                      <p:cBhvr>
                                        <p:cTn id="7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
                                            <p:txEl>
                                              <p:pRg st="5" end="5"/>
                                            </p:txEl>
                                          </p:spTgt>
                                        </p:tgtEl>
                                        <p:attrNameLst>
                                          <p:attrName>style.visibility</p:attrName>
                                        </p:attrNameLst>
                                      </p:cBhvr>
                                      <p:to>
                                        <p:strVal val="visible"/>
                                      </p:to>
                                    </p:set>
                                    <p:animEffect transition="in" filter="fade">
                                      <p:cBhvr>
                                        <p:cTn id="74" dur="1000"/>
                                        <p:tgtEl>
                                          <p:spTgt spid="4">
                                            <p:txEl>
                                              <p:pRg st="5" end="5"/>
                                            </p:txEl>
                                          </p:spTgt>
                                        </p:tgtEl>
                                      </p:cBhvr>
                                    </p:animEffect>
                                    <p:anim calcmode="lin" valueType="num">
                                      <p:cBhvr>
                                        <p:cTn id="7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4">
                                            <p:txEl>
                                              <p:pRg st="6" end="6"/>
                                            </p:txEl>
                                          </p:spTgt>
                                        </p:tgtEl>
                                        <p:attrNameLst>
                                          <p:attrName>style.visibility</p:attrName>
                                        </p:attrNameLst>
                                      </p:cBhvr>
                                      <p:to>
                                        <p:strVal val="visible"/>
                                      </p:to>
                                    </p:set>
                                    <p:animEffect transition="in" filter="fade">
                                      <p:cBhvr>
                                        <p:cTn id="79" dur="1000"/>
                                        <p:tgtEl>
                                          <p:spTgt spid="4">
                                            <p:txEl>
                                              <p:pRg st="6" end="6"/>
                                            </p:txEl>
                                          </p:spTgt>
                                        </p:tgtEl>
                                      </p:cBhvr>
                                    </p:animEffect>
                                    <p:anim calcmode="lin" valueType="num">
                                      <p:cBhvr>
                                        <p:cTn id="8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4">
                                            <p:txEl>
                                              <p:pRg st="7" end="7"/>
                                            </p:txEl>
                                          </p:spTgt>
                                        </p:tgtEl>
                                        <p:attrNameLst>
                                          <p:attrName>style.visibility</p:attrName>
                                        </p:attrNameLst>
                                      </p:cBhvr>
                                      <p:to>
                                        <p:strVal val="visible"/>
                                      </p:to>
                                    </p:set>
                                    <p:animEffect transition="in" filter="fade">
                                      <p:cBhvr>
                                        <p:cTn id="84" dur="1000"/>
                                        <p:tgtEl>
                                          <p:spTgt spid="4">
                                            <p:txEl>
                                              <p:pRg st="7" end="7"/>
                                            </p:txEl>
                                          </p:spTgt>
                                        </p:tgtEl>
                                      </p:cBhvr>
                                    </p:animEffect>
                                    <p:anim calcmode="lin" valueType="num">
                                      <p:cBhvr>
                                        <p:cTn id="8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4">
                                            <p:txEl>
                                              <p:pRg st="8" end="8"/>
                                            </p:txEl>
                                          </p:spTgt>
                                        </p:tgtEl>
                                        <p:attrNameLst>
                                          <p:attrName>style.visibility</p:attrName>
                                        </p:attrNameLst>
                                      </p:cBhvr>
                                      <p:to>
                                        <p:strVal val="visible"/>
                                      </p:to>
                                    </p:set>
                                    <p:animEffect transition="in" filter="fade">
                                      <p:cBhvr>
                                        <p:cTn id="89" dur="1000"/>
                                        <p:tgtEl>
                                          <p:spTgt spid="4">
                                            <p:txEl>
                                              <p:pRg st="8" end="8"/>
                                            </p:txEl>
                                          </p:spTgt>
                                        </p:tgtEl>
                                      </p:cBhvr>
                                    </p:animEffect>
                                    <p:anim calcmode="lin" valueType="num">
                                      <p:cBhvr>
                                        <p:cTn id="9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91" dur="1000" fill="hold"/>
                                        <p:tgtEl>
                                          <p:spTgt spid="4">
                                            <p:txEl>
                                              <p:pRg st="8" end="8"/>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4">
                                            <p:txEl>
                                              <p:pRg st="10" end="10"/>
                                            </p:txEl>
                                          </p:spTgt>
                                        </p:tgtEl>
                                        <p:attrNameLst>
                                          <p:attrName>style.visibility</p:attrName>
                                        </p:attrNameLst>
                                      </p:cBhvr>
                                      <p:to>
                                        <p:strVal val="visible"/>
                                      </p:to>
                                    </p:set>
                                    <p:animEffect transition="in" filter="fade">
                                      <p:cBhvr>
                                        <p:cTn id="94" dur="1000"/>
                                        <p:tgtEl>
                                          <p:spTgt spid="4">
                                            <p:txEl>
                                              <p:pRg st="10" end="10"/>
                                            </p:txEl>
                                          </p:spTgt>
                                        </p:tgtEl>
                                      </p:cBhvr>
                                    </p:animEffect>
                                    <p:anim calcmode="lin" valueType="num">
                                      <p:cBhvr>
                                        <p:cTn id="9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96"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4">
                                            <p:txEl>
                                              <p:pRg st="11" end="11"/>
                                            </p:txEl>
                                          </p:spTgt>
                                        </p:tgtEl>
                                        <p:attrNameLst>
                                          <p:attrName>style.visibility</p:attrName>
                                        </p:attrNameLst>
                                      </p:cBhvr>
                                      <p:to>
                                        <p:strVal val="visible"/>
                                      </p:to>
                                    </p:set>
                                    <p:animEffect transition="in" filter="fade">
                                      <p:cBhvr>
                                        <p:cTn id="99" dur="1000"/>
                                        <p:tgtEl>
                                          <p:spTgt spid="4">
                                            <p:txEl>
                                              <p:pRg st="11" end="11"/>
                                            </p:txEl>
                                          </p:spTgt>
                                        </p:tgtEl>
                                      </p:cBhvr>
                                    </p:animEffect>
                                    <p:anim calcmode="lin" valueType="num">
                                      <p:cBhvr>
                                        <p:cTn id="100"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101"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954" y="112528"/>
            <a:ext cx="8743043" cy="914400"/>
          </a:xfrm>
        </p:spPr>
        <p:txBody>
          <a:bodyPr/>
          <a:lstStyle/>
          <a:p>
            <a:pPr algn="ctr"/>
            <a:r>
              <a:rPr lang="en-US" dirty="0" smtClean="0"/>
              <a:t>Healthy Steps at NYP’s Charles Rangel Clinic</a:t>
            </a:r>
            <a:r>
              <a:rPr lang="en-US" dirty="0"/>
              <a:t/>
            </a:r>
            <a:br>
              <a:rPr lang="en-US" dirty="0"/>
            </a:br>
            <a:r>
              <a:rPr lang="en-US" u="sng" dirty="0"/>
              <a:t>June 2018 through June 2019</a:t>
            </a:r>
            <a:r>
              <a:rPr lang="en-US" dirty="0"/>
              <a:t>:</a:t>
            </a:r>
          </a:p>
        </p:txBody>
      </p:sp>
      <p:graphicFrame>
        <p:nvGraphicFramePr>
          <p:cNvPr id="6" name="Table 5"/>
          <p:cNvGraphicFramePr>
            <a:graphicFrameLocks noGrp="1"/>
          </p:cNvGraphicFramePr>
          <p:nvPr>
            <p:extLst/>
          </p:nvPr>
        </p:nvGraphicFramePr>
        <p:xfrm>
          <a:off x="694016" y="1925300"/>
          <a:ext cx="4364532" cy="2165206"/>
        </p:xfrm>
        <a:graphic>
          <a:graphicData uri="http://schemas.openxmlformats.org/drawingml/2006/table">
            <a:tbl>
              <a:tblPr firstRow="1" bandRow="1">
                <a:tableStyleId>{5C22544A-7EE6-4342-B048-85BDC9FD1C3A}</a:tableStyleId>
              </a:tblPr>
              <a:tblGrid>
                <a:gridCol w="1347070">
                  <a:extLst>
                    <a:ext uri="{9D8B030D-6E8A-4147-A177-3AD203B41FA5}">
                      <a16:colId xmlns:a16="http://schemas.microsoft.com/office/drawing/2014/main" val="4253563425"/>
                    </a:ext>
                  </a:extLst>
                </a:gridCol>
                <a:gridCol w="1394260">
                  <a:extLst>
                    <a:ext uri="{9D8B030D-6E8A-4147-A177-3AD203B41FA5}">
                      <a16:colId xmlns:a16="http://schemas.microsoft.com/office/drawing/2014/main" val="2609530264"/>
                    </a:ext>
                  </a:extLst>
                </a:gridCol>
                <a:gridCol w="1623202">
                  <a:extLst>
                    <a:ext uri="{9D8B030D-6E8A-4147-A177-3AD203B41FA5}">
                      <a16:colId xmlns:a16="http://schemas.microsoft.com/office/drawing/2014/main" val="4275145245"/>
                    </a:ext>
                  </a:extLst>
                </a:gridCol>
              </a:tblGrid>
              <a:tr h="0">
                <a:tc>
                  <a:txBody>
                    <a:bodyPr/>
                    <a:lstStyle/>
                    <a:p>
                      <a:pPr algn="ctr">
                        <a:lnSpc>
                          <a:spcPct val="100000"/>
                        </a:lnSpc>
                      </a:pPr>
                      <a:endParaRPr lang="en-US" sz="8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algn="ctr">
                        <a:lnSpc>
                          <a:spcPct val="100000"/>
                        </a:lnSpc>
                      </a:pPr>
                      <a:r>
                        <a:rPr lang="en-US" sz="1200" dirty="0">
                          <a:solidFill>
                            <a:schemeClr val="bg1"/>
                          </a:solidFill>
                          <a:latin typeface="Ebrima" panose="02000000000000000000" pitchFamily="2" charset="0"/>
                          <a:ea typeface="Ebrima" panose="02000000000000000000" pitchFamily="2" charset="0"/>
                          <a:cs typeface="Ebrima" panose="02000000000000000000" pitchFamily="2" charset="0"/>
                        </a:rPr>
                        <a:t>Number of ACEs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0000"/>
                        </a:lnSpc>
                      </a:pPr>
                      <a:endParaRPr lang="en-US" sz="800" b="1" kern="12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0" algn="ctr" defTabSz="914400" rtl="0" eaLnBrk="1" latinLnBrk="0" hangingPunct="1">
                        <a:lnSpc>
                          <a:spcPct val="100000"/>
                        </a:lnSpc>
                      </a:pPr>
                      <a:r>
                        <a:rPr lang="en-US" sz="1200" b="1" kern="1200" dirty="0">
                          <a:solidFill>
                            <a:schemeClr val="bg1"/>
                          </a:solidFill>
                          <a:latin typeface="Ebrima" panose="02000000000000000000" pitchFamily="2" charset="0"/>
                          <a:ea typeface="Ebrima" panose="02000000000000000000" pitchFamily="2" charset="0"/>
                          <a:cs typeface="Ebrima" panose="02000000000000000000" pitchFamily="2" charset="0"/>
                        </a:rPr>
                        <a:t>Orig.</a:t>
                      </a:r>
                      <a:r>
                        <a:rPr lang="en-US" sz="1200" b="1" kern="1200" baseline="0" dirty="0">
                          <a:solidFill>
                            <a:schemeClr val="bg1"/>
                          </a:solidFill>
                          <a:latin typeface="Ebrima" panose="02000000000000000000" pitchFamily="2" charset="0"/>
                          <a:ea typeface="Ebrima" panose="02000000000000000000" pitchFamily="2" charset="0"/>
                          <a:cs typeface="Ebrima" panose="02000000000000000000" pitchFamily="2" charset="0"/>
                        </a:rPr>
                        <a:t> </a:t>
                      </a:r>
                      <a:r>
                        <a:rPr lang="en-US" sz="1200" b="1" kern="1200" dirty="0">
                          <a:solidFill>
                            <a:schemeClr val="bg1"/>
                          </a:solidFill>
                          <a:latin typeface="Ebrima" panose="02000000000000000000" pitchFamily="2" charset="0"/>
                          <a:ea typeface="Ebrima" panose="02000000000000000000" pitchFamily="2" charset="0"/>
                          <a:cs typeface="Ebrima" panose="02000000000000000000" pitchFamily="2" charset="0"/>
                        </a:rPr>
                        <a:t>Study</a:t>
                      </a:r>
                    </a:p>
                    <a:p>
                      <a:pPr marL="0" algn="ctr" defTabSz="914400" rtl="0" eaLnBrk="1" latinLnBrk="0" hangingPunct="1">
                        <a:lnSpc>
                          <a:spcPct val="100000"/>
                        </a:lnSpc>
                      </a:pPr>
                      <a:r>
                        <a:rPr lang="en-US" sz="1200" b="1" kern="1200" dirty="0">
                          <a:solidFill>
                            <a:schemeClr val="bg1"/>
                          </a:solidFill>
                          <a:latin typeface="Ebrima" panose="02000000000000000000" pitchFamily="2" charset="0"/>
                          <a:ea typeface="Ebrima" panose="02000000000000000000" pitchFamily="2" charset="0"/>
                          <a:cs typeface="Ebrima" panose="02000000000000000000" pitchFamily="2" charset="0"/>
                        </a:rPr>
                        <a:t>N=17,337</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0000"/>
                        </a:lnSpc>
                      </a:pPr>
                      <a:endParaRPr lang="en-US" sz="800" b="1" kern="12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0" algn="ctr" defTabSz="914400" rtl="0" eaLnBrk="1" latinLnBrk="0" hangingPunct="1">
                        <a:lnSpc>
                          <a:spcPct val="100000"/>
                        </a:lnSpc>
                      </a:pPr>
                      <a:r>
                        <a:rPr lang="en-US" sz="1200" b="1" kern="1200" dirty="0">
                          <a:solidFill>
                            <a:schemeClr val="bg1"/>
                          </a:solidFill>
                          <a:latin typeface="Ebrima" panose="02000000000000000000" pitchFamily="2" charset="0"/>
                          <a:ea typeface="Ebrima" panose="02000000000000000000" pitchFamily="2" charset="0"/>
                          <a:cs typeface="Ebrima" panose="02000000000000000000" pitchFamily="2" charset="0"/>
                        </a:rPr>
                        <a:t>NYP</a:t>
                      </a:r>
                    </a:p>
                    <a:p>
                      <a:pPr marL="0" algn="ctr" defTabSz="914400" rtl="0" eaLnBrk="1" latinLnBrk="0" hangingPunct="1">
                        <a:lnSpc>
                          <a:spcPct val="100000"/>
                        </a:lnSpc>
                      </a:pPr>
                      <a:r>
                        <a:rPr lang="en-US" sz="1200" b="1" kern="1200" baseline="0" dirty="0" smtClean="0">
                          <a:solidFill>
                            <a:schemeClr val="bg1"/>
                          </a:solidFill>
                          <a:latin typeface="Ebrima" panose="02000000000000000000" pitchFamily="2" charset="0"/>
                          <a:ea typeface="Ebrima" panose="02000000000000000000" pitchFamily="2" charset="0"/>
                          <a:cs typeface="Ebrima" panose="02000000000000000000" pitchFamily="2" charset="0"/>
                        </a:rPr>
                        <a:t>N=221 ADULTS</a:t>
                      </a:r>
                      <a:endParaRPr lang="en-US" sz="1200" b="1" kern="1200" dirty="0">
                        <a:solidFill>
                          <a:schemeClr val="bg1"/>
                        </a:solidFill>
                        <a:latin typeface="Ebrima" panose="02000000000000000000" pitchFamily="2" charset="0"/>
                        <a:ea typeface="Ebrima" panose="02000000000000000000" pitchFamily="2" charset="0"/>
                        <a:cs typeface="Ebrima" panose="02000000000000000000" pitchFamily="2"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1891948"/>
                  </a:ext>
                </a:extLst>
              </a:tr>
              <a:tr h="325218">
                <a:tc>
                  <a:txBody>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36.1%</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atin typeface="Ebrima" panose="02000000000000000000" pitchFamily="2" charset="0"/>
                          <a:ea typeface="Ebrima" panose="02000000000000000000" pitchFamily="2" charset="0"/>
                          <a:cs typeface="Ebrima" panose="02000000000000000000" pitchFamily="2" charset="0"/>
                        </a:rPr>
                        <a:t>42.1%</a:t>
                      </a:r>
                      <a:endParaRPr lang="en-US" sz="1400" dirty="0">
                        <a:latin typeface="Ebrima" panose="02000000000000000000" pitchFamily="2" charset="0"/>
                        <a:ea typeface="Ebrima" panose="02000000000000000000" pitchFamily="2" charset="0"/>
                        <a:cs typeface="Ebrima" panose="02000000000000000000" pitchFamily="2"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918114"/>
                  </a:ext>
                </a:extLst>
              </a:tr>
              <a:tr h="325218">
                <a:tc>
                  <a:txBody>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1</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26%</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atin typeface="Ebrima" panose="02000000000000000000" pitchFamily="2" charset="0"/>
                          <a:ea typeface="Ebrima" panose="02000000000000000000" pitchFamily="2" charset="0"/>
                          <a:cs typeface="Ebrima" panose="02000000000000000000" pitchFamily="2" charset="0"/>
                        </a:rPr>
                        <a:t>26.2%</a:t>
                      </a:r>
                      <a:endParaRPr lang="en-US" sz="1400" dirty="0">
                        <a:latin typeface="Ebrima" panose="02000000000000000000" pitchFamily="2" charset="0"/>
                        <a:ea typeface="Ebrima" panose="02000000000000000000" pitchFamily="2" charset="0"/>
                        <a:cs typeface="Ebrima" panose="02000000000000000000" pitchFamily="2"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1291109"/>
                  </a:ext>
                </a:extLst>
              </a:tr>
              <a:tr h="325218">
                <a:tc>
                  <a:txBody>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2</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15.9%</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atin typeface="Ebrima" panose="02000000000000000000" pitchFamily="2" charset="0"/>
                          <a:ea typeface="Ebrima" panose="02000000000000000000" pitchFamily="2" charset="0"/>
                          <a:cs typeface="Ebrima" panose="02000000000000000000" pitchFamily="2" charset="0"/>
                        </a:rPr>
                        <a:t>15.8%</a:t>
                      </a:r>
                      <a:endParaRPr lang="en-US" sz="1400" dirty="0">
                        <a:latin typeface="Ebrima" panose="02000000000000000000" pitchFamily="2" charset="0"/>
                        <a:ea typeface="Ebrima" panose="02000000000000000000" pitchFamily="2" charset="0"/>
                        <a:cs typeface="Ebrima" panose="02000000000000000000" pitchFamily="2"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2983467"/>
                  </a:ext>
                </a:extLst>
              </a:tr>
              <a:tr h="325218">
                <a:tc>
                  <a:txBody>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3</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9.5%</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atin typeface="Ebrima" panose="02000000000000000000" pitchFamily="2" charset="0"/>
                          <a:ea typeface="Ebrima" panose="02000000000000000000" pitchFamily="2" charset="0"/>
                          <a:cs typeface="Ebrima" panose="02000000000000000000" pitchFamily="2" charset="0"/>
                        </a:rPr>
                        <a:t>4.1%</a:t>
                      </a:r>
                      <a:endParaRPr lang="en-US" sz="1400" dirty="0">
                        <a:latin typeface="Ebrima" panose="02000000000000000000" pitchFamily="2" charset="0"/>
                        <a:ea typeface="Ebrima" panose="02000000000000000000" pitchFamily="2" charset="0"/>
                        <a:cs typeface="Ebrima" panose="02000000000000000000" pitchFamily="2"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1881694"/>
                  </a:ext>
                </a:extLst>
              </a:tr>
              <a:tr h="325218">
                <a:tc>
                  <a:txBody>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4+</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Ebrima" panose="02000000000000000000" pitchFamily="2" charset="0"/>
                          <a:ea typeface="Ebrima" panose="02000000000000000000" pitchFamily="2" charset="0"/>
                          <a:cs typeface="Ebrima" panose="02000000000000000000" pitchFamily="2" charset="0"/>
                        </a:rPr>
                        <a:t>12.5%</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atin typeface="Ebrima" panose="02000000000000000000" pitchFamily="2" charset="0"/>
                          <a:ea typeface="Ebrima" panose="02000000000000000000" pitchFamily="2" charset="0"/>
                          <a:cs typeface="Ebrima" panose="02000000000000000000" pitchFamily="2" charset="0"/>
                        </a:rPr>
                        <a:t>11.8%</a:t>
                      </a:r>
                      <a:endParaRPr lang="en-US" sz="1400" dirty="0">
                        <a:latin typeface="Ebrima" panose="02000000000000000000" pitchFamily="2" charset="0"/>
                        <a:ea typeface="Ebrima" panose="02000000000000000000" pitchFamily="2" charset="0"/>
                        <a:cs typeface="Ebrima" panose="02000000000000000000" pitchFamily="2"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8325696"/>
                  </a:ext>
                </a:extLst>
              </a:tr>
            </a:tbl>
          </a:graphicData>
        </a:graphic>
      </p:graphicFrame>
      <p:graphicFrame>
        <p:nvGraphicFramePr>
          <p:cNvPr id="15" name="Content Placeholder 25"/>
          <p:cNvGraphicFramePr>
            <a:graphicFrameLocks noGrp="1"/>
          </p:cNvGraphicFramePr>
          <p:nvPr>
            <p:ph idx="4294967295"/>
            <p:extLst/>
          </p:nvPr>
        </p:nvGraphicFramePr>
        <p:xfrm>
          <a:off x="6705600" y="1371601"/>
          <a:ext cx="2734330" cy="3442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p:nvPr/>
        </p:nvGrpSpPr>
        <p:grpSpPr>
          <a:xfrm>
            <a:off x="5469066" y="3881441"/>
            <a:ext cx="1635751" cy="1417933"/>
            <a:chOff x="1726382" y="4529392"/>
            <a:chExt cx="1635751" cy="1417933"/>
          </a:xfrm>
        </p:grpSpPr>
        <p:sp>
          <p:nvSpPr>
            <p:cNvPr id="16" name="Right Arrow 15"/>
            <p:cNvSpPr/>
            <p:nvPr/>
          </p:nvSpPr>
          <p:spPr>
            <a:xfrm rot="18825271">
              <a:off x="2901523" y="4757042"/>
              <a:ext cx="688259" cy="232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17"/>
            <p:cNvSpPr/>
            <p:nvPr/>
          </p:nvSpPr>
          <p:spPr>
            <a:xfrm>
              <a:off x="1726382" y="5034451"/>
              <a:ext cx="1374627" cy="9128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alibri"/>
                  <a:ea typeface="+mn-ea"/>
                  <a:cs typeface="+mn-cs"/>
                </a:rPr>
                <a:t>42% </a:t>
              </a:r>
              <a:r>
                <a:rPr kumimoji="0" lang="en-US" sz="1600" b="1" i="0" u="none" strike="noStrike" kern="1200" cap="none" spc="0" normalizeH="0" baseline="0" noProof="0" dirty="0">
                  <a:ln>
                    <a:noFill/>
                  </a:ln>
                  <a:solidFill>
                    <a:prstClr val="white"/>
                  </a:solidFill>
                  <a:effectLst/>
                  <a:uLnTx/>
                  <a:uFillTx/>
                  <a:latin typeface="Calibri"/>
                  <a:ea typeface="+mn-ea"/>
                  <a:cs typeface="+mn-cs"/>
                </a:rPr>
                <a:t>ACES screen only</a:t>
              </a:r>
            </a:p>
          </p:txBody>
        </p:sp>
      </p:grpSp>
      <p:grpSp>
        <p:nvGrpSpPr>
          <p:cNvPr id="22" name="Group 21"/>
          <p:cNvGrpSpPr/>
          <p:nvPr/>
        </p:nvGrpSpPr>
        <p:grpSpPr>
          <a:xfrm>
            <a:off x="7257579" y="4188950"/>
            <a:ext cx="1398106" cy="1589099"/>
            <a:chOff x="5523417" y="4355003"/>
            <a:chExt cx="1398106" cy="1589099"/>
          </a:xfrm>
        </p:grpSpPr>
        <p:sp>
          <p:nvSpPr>
            <p:cNvPr id="17" name="Right Arrow 16"/>
            <p:cNvSpPr/>
            <p:nvPr/>
          </p:nvSpPr>
          <p:spPr>
            <a:xfrm rot="16363430">
              <a:off x="6011043" y="4582653"/>
              <a:ext cx="688259" cy="232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5523417" y="5022828"/>
              <a:ext cx="1398106" cy="9212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alibri"/>
                  <a:ea typeface="+mn-ea"/>
                  <a:cs typeface="+mn-cs"/>
                </a:rPr>
                <a:t>46% </a:t>
              </a:r>
              <a:r>
                <a:rPr kumimoji="0" lang="en-US" sz="1600" b="1" i="0" u="none" strike="noStrike" kern="1200" cap="none" spc="0" normalizeH="0" baseline="0" noProof="0" dirty="0">
                  <a:ln>
                    <a:noFill/>
                  </a:ln>
                  <a:solidFill>
                    <a:prstClr val="white"/>
                  </a:solidFill>
                  <a:effectLst/>
                  <a:uLnTx/>
                  <a:uFillTx/>
                  <a:latin typeface="Calibri"/>
                  <a:ea typeface="+mn-ea"/>
                  <a:cs typeface="+mn-cs"/>
                </a:rPr>
                <a:t>HS AND Screening </a:t>
              </a:r>
            </a:p>
          </p:txBody>
        </p:sp>
      </p:grpSp>
      <p:grpSp>
        <p:nvGrpSpPr>
          <p:cNvPr id="25" name="Group 24"/>
          <p:cNvGrpSpPr/>
          <p:nvPr/>
        </p:nvGrpSpPr>
        <p:grpSpPr>
          <a:xfrm>
            <a:off x="8911819" y="3801897"/>
            <a:ext cx="1630530" cy="1181603"/>
            <a:chOff x="7335143" y="3977514"/>
            <a:chExt cx="1630530" cy="1181603"/>
          </a:xfrm>
        </p:grpSpPr>
        <p:sp>
          <p:nvSpPr>
            <p:cNvPr id="23" name="Right Arrow 22"/>
            <p:cNvSpPr/>
            <p:nvPr/>
          </p:nvSpPr>
          <p:spPr>
            <a:xfrm rot="13332652">
              <a:off x="7517368" y="3977514"/>
              <a:ext cx="688259" cy="232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9"/>
            <p:cNvSpPr/>
            <p:nvPr/>
          </p:nvSpPr>
          <p:spPr>
            <a:xfrm>
              <a:off x="7335143" y="4266123"/>
              <a:ext cx="1630530" cy="892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12% via consultation</a:t>
              </a:r>
            </a:p>
          </p:txBody>
        </p:sp>
      </p:grpSp>
      <p:graphicFrame>
        <p:nvGraphicFramePr>
          <p:cNvPr id="21" name="Diagram 20"/>
          <p:cNvGraphicFramePr/>
          <p:nvPr>
            <p:extLst/>
          </p:nvPr>
        </p:nvGraphicFramePr>
        <p:xfrm>
          <a:off x="9572508" y="1219201"/>
          <a:ext cx="2207911" cy="8711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6" name="TextBox 25"/>
          <p:cNvSpPr txBox="1"/>
          <p:nvPr/>
        </p:nvSpPr>
        <p:spPr>
          <a:xfrm>
            <a:off x="636169" y="1193745"/>
            <a:ext cx="44223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Original ACEs Findings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NYP Community Health Center</a:t>
            </a:r>
          </a:p>
        </p:txBody>
      </p:sp>
      <p:pic>
        <p:nvPicPr>
          <p:cNvPr id="24" name="Picture 23">
            <a:extLst>
              <a:ext uri="{FF2B5EF4-FFF2-40B4-BE49-F238E27FC236}">
                <a16:creationId xmlns:a16="http://schemas.microsoft.com/office/drawing/2014/main" id="{ECEA0E90-5EC4-4457-A8A7-82E2138FA504}"/>
              </a:ext>
            </a:extLst>
          </p:cNvPr>
          <p:cNvPicPr>
            <a:picLocks noChangeAspect="1"/>
          </p:cNvPicPr>
          <p:nvPr/>
        </p:nvPicPr>
        <p:blipFill>
          <a:blip r:embed="rId13"/>
          <a:stretch>
            <a:fillRect/>
          </a:stretch>
        </p:blipFill>
        <p:spPr>
          <a:xfrm>
            <a:off x="10073438" y="5389022"/>
            <a:ext cx="1786283" cy="670618"/>
          </a:xfrm>
          <a:prstGeom prst="rect">
            <a:avLst/>
          </a:prstGeom>
        </p:spPr>
      </p:pic>
    </p:spTree>
    <p:extLst>
      <p:ext uri="{BB962C8B-B14F-4D97-AF65-F5344CB8AC3E}">
        <p14:creationId xmlns:p14="http://schemas.microsoft.com/office/powerpoint/2010/main" val="386246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21" grpId="0">
        <p:bldAsOne/>
      </p:bldGraphic>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954" y="141403"/>
            <a:ext cx="8693847" cy="914400"/>
          </a:xfrm>
        </p:spPr>
        <p:txBody>
          <a:bodyPr/>
          <a:lstStyle/>
          <a:p>
            <a:r>
              <a:rPr lang="en-US" dirty="0" smtClean="0"/>
              <a:t>Healthy </a:t>
            </a:r>
            <a:r>
              <a:rPr lang="en-US" dirty="0"/>
              <a:t>Steps </a:t>
            </a:r>
            <a:r>
              <a:rPr lang="en-US" dirty="0" smtClean="0"/>
              <a:t>at NYP’s Charles Rangel Clinic</a:t>
            </a:r>
            <a:endParaRPr lang="en-US" dirty="0"/>
          </a:p>
        </p:txBody>
      </p:sp>
      <p:graphicFrame>
        <p:nvGraphicFramePr>
          <p:cNvPr id="6" name="Content Placeholder 5"/>
          <p:cNvGraphicFramePr>
            <a:graphicFrameLocks noGrp="1"/>
          </p:cNvGraphicFramePr>
          <p:nvPr>
            <p:ph idx="4294967295"/>
            <p:extLst/>
          </p:nvPr>
        </p:nvGraphicFramePr>
        <p:xfrm>
          <a:off x="4222205" y="1872283"/>
          <a:ext cx="6897688" cy="376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381805" y="1728011"/>
            <a:ext cx="353510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June </a:t>
            </a:r>
            <a:r>
              <a:rPr kumimoji="0" lang="en-US" sz="24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2018 – June 2019 </a:t>
            </a:r>
            <a:endParaRPr kumimoji="0" lang="en-US" sz="2400" b="1"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a:t>
            </a:r>
            <a:r>
              <a:rPr kumimoji="0" lang="en-US" sz="24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N= </a:t>
            </a:r>
            <a:r>
              <a:rPr kumimoji="0" lang="en-US" sz="2400" b="1" i="0" u="none" strike="noStrike" kern="1200" cap="none" spc="0" normalizeH="0" baseline="0" noProof="0" dirty="0" smtClean="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362)</a:t>
            </a:r>
            <a:endParaRPr kumimoji="0" lang="en-US" sz="2400" b="1"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5" name="Picture 4">
            <a:extLst>
              <a:ext uri="{FF2B5EF4-FFF2-40B4-BE49-F238E27FC236}">
                <a16:creationId xmlns:a16="http://schemas.microsoft.com/office/drawing/2014/main" id="{ECEA0E90-5EC4-4457-A8A7-82E2138FA504}"/>
              </a:ext>
            </a:extLst>
          </p:cNvPr>
          <p:cNvPicPr>
            <a:picLocks noChangeAspect="1"/>
          </p:cNvPicPr>
          <p:nvPr/>
        </p:nvPicPr>
        <p:blipFill>
          <a:blip r:embed="rId8"/>
          <a:stretch>
            <a:fillRect/>
          </a:stretch>
        </p:blipFill>
        <p:spPr>
          <a:xfrm>
            <a:off x="9935415" y="5636246"/>
            <a:ext cx="1786283" cy="670618"/>
          </a:xfrm>
          <a:prstGeom prst="rect">
            <a:avLst/>
          </a:prstGeom>
        </p:spPr>
      </p:pic>
    </p:spTree>
    <p:extLst>
      <p:ext uri="{BB962C8B-B14F-4D97-AF65-F5344CB8AC3E}">
        <p14:creationId xmlns:p14="http://schemas.microsoft.com/office/powerpoint/2010/main" val="487382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954" y="141403"/>
            <a:ext cx="8693847" cy="914400"/>
          </a:xfrm>
        </p:spPr>
        <p:txBody>
          <a:bodyPr/>
          <a:lstStyle/>
          <a:p>
            <a:r>
              <a:rPr lang="en-US" dirty="0" smtClean="0"/>
              <a:t>Healthy </a:t>
            </a:r>
            <a:r>
              <a:rPr lang="en-US"/>
              <a:t>Steps </a:t>
            </a:r>
            <a:r>
              <a:rPr lang="en-US" smtClean="0"/>
              <a:t>Services - </a:t>
            </a:r>
            <a:r>
              <a:rPr lang="en-US" dirty="0" smtClean="0"/>
              <a:t>Provider Experience</a:t>
            </a:r>
            <a:endParaRPr lang="en-US" dirty="0"/>
          </a:p>
        </p:txBody>
      </p:sp>
      <p:sp>
        <p:nvSpPr>
          <p:cNvPr id="5" name="Content Placeholder 6"/>
          <p:cNvSpPr>
            <a:spLocks noGrp="1"/>
          </p:cNvSpPr>
          <p:nvPr>
            <p:ph sz="quarter" idx="4294967295"/>
          </p:nvPr>
        </p:nvSpPr>
        <p:spPr>
          <a:xfrm>
            <a:off x="180778" y="1055803"/>
            <a:ext cx="11645007" cy="4279392"/>
          </a:xfrm>
          <a:prstGeom prst="rect">
            <a:avLst/>
          </a:prstGeom>
        </p:spPr>
        <p:txBody>
          <a:bodyPr/>
          <a:lstStyle/>
          <a:p>
            <a:pPr marL="0" indent="0">
              <a:buNone/>
            </a:pPr>
            <a:endParaRPr lang="en-US" sz="1600" b="1" dirty="0" smtClean="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1600" b="1" dirty="0" smtClean="0">
              <a:latin typeface="Ebrima" panose="02000000000000000000" pitchFamily="2" charset="0"/>
              <a:ea typeface="Ebrima" panose="02000000000000000000" pitchFamily="2" charset="0"/>
              <a:cs typeface="Ebrima" panose="02000000000000000000" pitchFamily="2" charset="0"/>
            </a:endParaRPr>
          </a:p>
          <a:p>
            <a:pPr marL="0" indent="0">
              <a:buNone/>
            </a:pPr>
            <a:r>
              <a:rPr lang="en-US" sz="1600" b="1" dirty="0" smtClean="0">
                <a:latin typeface="Ebrima" panose="02000000000000000000" pitchFamily="2" charset="0"/>
                <a:ea typeface="Ebrima" panose="02000000000000000000" pitchFamily="2" charset="0"/>
                <a:cs typeface="Ebrima" panose="02000000000000000000" pitchFamily="2" charset="0"/>
              </a:rPr>
              <a:t>"</a:t>
            </a:r>
            <a:r>
              <a:rPr lang="en-US" sz="1600" b="1" dirty="0">
                <a:latin typeface="Ebrima" panose="02000000000000000000" pitchFamily="2" charset="0"/>
                <a:ea typeface="Ebrima" panose="02000000000000000000" pitchFamily="2" charset="0"/>
                <a:cs typeface="Ebrima" panose="02000000000000000000" pitchFamily="2" charset="0"/>
              </a:rPr>
              <a:t>I always want to spend more time with my patients and families because often, as they are leaving the office, with "hands on doorknob", they bring up psycho-social issues that I know are at the forefront of their minds, affecting their ability to take care of their family, and achieve their full </a:t>
            </a:r>
            <a:r>
              <a:rPr lang="en-US" sz="1600" b="1" dirty="0" smtClean="0">
                <a:latin typeface="Ebrima" panose="02000000000000000000" pitchFamily="2" charset="0"/>
                <a:ea typeface="Ebrima" panose="02000000000000000000" pitchFamily="2" charset="0"/>
                <a:cs typeface="Ebrima" panose="02000000000000000000" pitchFamily="2" charset="0"/>
              </a:rPr>
              <a:t>potential</a:t>
            </a:r>
            <a:r>
              <a:rPr lang="en-US" sz="1600" b="1" dirty="0">
                <a:latin typeface="Ebrima" panose="02000000000000000000" pitchFamily="2" charset="0"/>
                <a:ea typeface="Ebrima" panose="02000000000000000000" pitchFamily="2" charset="0"/>
                <a:cs typeface="Ebrima" panose="02000000000000000000" pitchFamily="2" charset="0"/>
              </a:rPr>
              <a:t>. I know they are not hearing </a:t>
            </a:r>
            <a:r>
              <a:rPr lang="en-US" sz="1600" b="1" dirty="0" smtClean="0">
                <a:latin typeface="Ebrima" panose="02000000000000000000" pitchFamily="2" charset="0"/>
                <a:ea typeface="Ebrima" panose="02000000000000000000" pitchFamily="2" charset="0"/>
                <a:cs typeface="Ebrima" panose="02000000000000000000" pitchFamily="2" charset="0"/>
              </a:rPr>
              <a:t>half </a:t>
            </a:r>
            <a:r>
              <a:rPr lang="en-US" sz="1600" b="1" dirty="0">
                <a:latin typeface="Ebrima" panose="02000000000000000000" pitchFamily="2" charset="0"/>
                <a:ea typeface="Ebrima" panose="02000000000000000000" pitchFamily="2" charset="0"/>
                <a:cs typeface="Ebrima" panose="02000000000000000000" pitchFamily="2" charset="0"/>
              </a:rPr>
              <a:t>of the medical advice we physicians </a:t>
            </a:r>
            <a:r>
              <a:rPr lang="en-US" sz="1600" b="1" dirty="0" smtClean="0">
                <a:latin typeface="Ebrima" panose="02000000000000000000" pitchFamily="2" charset="0"/>
                <a:ea typeface="Ebrima" panose="02000000000000000000" pitchFamily="2" charset="0"/>
                <a:cs typeface="Ebrima" panose="02000000000000000000" pitchFamily="2" charset="0"/>
              </a:rPr>
              <a:t>provide </a:t>
            </a:r>
            <a:r>
              <a:rPr lang="en-US" sz="1600" b="1" dirty="0">
                <a:latin typeface="Ebrima" panose="02000000000000000000" pitchFamily="2" charset="0"/>
                <a:ea typeface="Ebrima" panose="02000000000000000000" pitchFamily="2" charset="0"/>
                <a:cs typeface="Ebrima" panose="02000000000000000000" pitchFamily="2" charset="0"/>
              </a:rPr>
              <a:t>when they are preoccupied with other competing psychological and social challenges. As a </a:t>
            </a:r>
            <a:r>
              <a:rPr lang="en-US" sz="1600" b="1" dirty="0" smtClean="0">
                <a:latin typeface="Ebrima" panose="02000000000000000000" pitchFamily="2" charset="0"/>
                <a:ea typeface="Ebrima" panose="02000000000000000000" pitchFamily="2" charset="0"/>
                <a:cs typeface="Ebrima" panose="02000000000000000000" pitchFamily="2" charset="0"/>
              </a:rPr>
              <a:t>pediatrician</a:t>
            </a:r>
            <a:r>
              <a:rPr lang="en-US" sz="1600" b="1" dirty="0">
                <a:latin typeface="Ebrima" panose="02000000000000000000" pitchFamily="2" charset="0"/>
                <a:ea typeface="Ebrima" panose="02000000000000000000" pitchFamily="2" charset="0"/>
                <a:cs typeface="Ebrima" panose="02000000000000000000" pitchFamily="2" charset="0"/>
              </a:rPr>
              <a:t>, I feel it is my job to address these issues, and provide reassurance where appropriate (for </a:t>
            </a:r>
            <a:r>
              <a:rPr lang="en-US" sz="1600" b="1" dirty="0" smtClean="0">
                <a:latin typeface="Ebrima" panose="02000000000000000000" pitchFamily="2" charset="0"/>
                <a:ea typeface="Ebrima" panose="02000000000000000000" pitchFamily="2" charset="0"/>
                <a:cs typeface="Ebrima" panose="02000000000000000000" pitchFamily="2" charset="0"/>
              </a:rPr>
              <a:t>ex. child </a:t>
            </a:r>
            <a:r>
              <a:rPr lang="en-US" sz="1600" b="1" dirty="0">
                <a:latin typeface="Ebrima" panose="02000000000000000000" pitchFamily="2" charset="0"/>
                <a:ea typeface="Ebrima" panose="02000000000000000000" pitchFamily="2" charset="0"/>
                <a:cs typeface="Ebrima" panose="02000000000000000000" pitchFamily="2" charset="0"/>
              </a:rPr>
              <a:t>development and behavior concerns</a:t>
            </a:r>
            <a:r>
              <a:rPr lang="en-US" sz="1600" b="1" dirty="0" smtClean="0">
                <a:latin typeface="Ebrima" panose="02000000000000000000" pitchFamily="2" charset="0"/>
                <a:ea typeface="Ebrima" panose="02000000000000000000" pitchFamily="2" charset="0"/>
                <a:cs typeface="Ebrima" panose="02000000000000000000" pitchFamily="2" charset="0"/>
              </a:rPr>
              <a:t>), and ongoing </a:t>
            </a:r>
            <a:r>
              <a:rPr lang="en-US" sz="1600" b="1" dirty="0">
                <a:latin typeface="Ebrima" panose="02000000000000000000" pitchFamily="2" charset="0"/>
                <a:ea typeface="Ebrima" panose="02000000000000000000" pitchFamily="2" charset="0"/>
                <a:cs typeface="Ebrima" panose="02000000000000000000" pitchFamily="2" charset="0"/>
              </a:rPr>
              <a:t>support and monitoring. </a:t>
            </a:r>
            <a:endParaRPr lang="en-US" sz="1600" b="1" dirty="0" smtClean="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1600" b="1" dirty="0" smtClean="0">
              <a:latin typeface="Ebrima" panose="02000000000000000000" pitchFamily="2" charset="0"/>
              <a:ea typeface="Ebrima" panose="02000000000000000000" pitchFamily="2" charset="0"/>
              <a:cs typeface="Ebrima" panose="02000000000000000000" pitchFamily="2" charset="0"/>
            </a:endParaRPr>
          </a:p>
          <a:p>
            <a:pPr marL="0" indent="0">
              <a:buNone/>
            </a:pPr>
            <a:r>
              <a:rPr lang="en-US" sz="1600" b="1" dirty="0" err="1" smtClean="0">
                <a:latin typeface="Ebrima" panose="02000000000000000000" pitchFamily="2" charset="0"/>
                <a:ea typeface="Ebrima" panose="02000000000000000000" pitchFamily="2" charset="0"/>
                <a:cs typeface="Ebrima" panose="02000000000000000000" pitchFamily="2" charset="0"/>
              </a:rPr>
              <a:t>HealthySteps</a:t>
            </a:r>
            <a:r>
              <a:rPr lang="en-US" sz="1600" b="1" dirty="0" smtClean="0">
                <a:latin typeface="Ebrima" panose="02000000000000000000" pitchFamily="2" charset="0"/>
                <a:ea typeface="Ebrima" panose="02000000000000000000" pitchFamily="2" charset="0"/>
                <a:cs typeface="Ebrima" panose="02000000000000000000" pitchFamily="2" charset="0"/>
              </a:rPr>
              <a:t> </a:t>
            </a:r>
            <a:r>
              <a:rPr lang="en-US" sz="1600" b="1" dirty="0">
                <a:latin typeface="Ebrima" panose="02000000000000000000" pitchFamily="2" charset="0"/>
                <a:ea typeface="Ebrima" panose="02000000000000000000" pitchFamily="2" charset="0"/>
                <a:cs typeface="Ebrima" panose="02000000000000000000" pitchFamily="2" charset="0"/>
              </a:rPr>
              <a:t>makes all that possible. Just as I wouldn't expect my patients and families to achieve wellness on their own, I realize I cannot achieve what I need to in my daily work, without the support of my </a:t>
            </a:r>
            <a:r>
              <a:rPr lang="en-US" sz="1600" b="1" dirty="0" err="1">
                <a:latin typeface="Ebrima" panose="02000000000000000000" pitchFamily="2" charset="0"/>
                <a:ea typeface="Ebrima" panose="02000000000000000000" pitchFamily="2" charset="0"/>
                <a:cs typeface="Ebrima" panose="02000000000000000000" pitchFamily="2" charset="0"/>
              </a:rPr>
              <a:t>HealthySteps</a:t>
            </a:r>
            <a:r>
              <a:rPr lang="en-US" sz="1600" b="1" dirty="0">
                <a:latin typeface="Ebrima" panose="02000000000000000000" pitchFamily="2" charset="0"/>
                <a:ea typeface="Ebrima" panose="02000000000000000000" pitchFamily="2" charset="0"/>
                <a:cs typeface="Ebrima" panose="02000000000000000000" pitchFamily="2" charset="0"/>
              </a:rPr>
              <a:t> team</a:t>
            </a:r>
            <a:r>
              <a:rPr lang="en-US" sz="1600" b="1" dirty="0" smtClean="0">
                <a:latin typeface="Ebrima" panose="02000000000000000000" pitchFamily="2" charset="0"/>
                <a:ea typeface="Ebrima" panose="02000000000000000000" pitchFamily="2" charset="0"/>
                <a:cs typeface="Ebrima" panose="02000000000000000000" pitchFamily="2" charset="0"/>
              </a:rPr>
              <a:t>.“</a:t>
            </a:r>
          </a:p>
          <a:p>
            <a:pPr marL="0" indent="0">
              <a:buNone/>
            </a:pPr>
            <a:endParaRPr lang="en-US" sz="1600" b="1" dirty="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1600" b="1" dirty="0" smtClean="0">
              <a:latin typeface="Ebrima" panose="02000000000000000000" pitchFamily="2" charset="0"/>
              <a:ea typeface="Ebrima" panose="02000000000000000000" pitchFamily="2" charset="0"/>
              <a:cs typeface="Ebrima" panose="02000000000000000000" pitchFamily="2" charset="0"/>
            </a:endParaRPr>
          </a:p>
          <a:p>
            <a:pPr marL="0" indent="0">
              <a:buNone/>
            </a:pPr>
            <a:endParaRPr lang="en-US" sz="1600" b="1" dirty="0" smtClean="0">
              <a:latin typeface="Ebrima" panose="02000000000000000000" pitchFamily="2" charset="0"/>
              <a:ea typeface="Ebrima" panose="02000000000000000000" pitchFamily="2" charset="0"/>
              <a:cs typeface="Ebrima" panose="02000000000000000000" pitchFamily="2" charset="0"/>
            </a:endParaRPr>
          </a:p>
          <a:p>
            <a:pPr marL="0" indent="0">
              <a:buNone/>
            </a:pPr>
            <a:r>
              <a:rPr lang="en-US" sz="1600" b="1" dirty="0" smtClean="0">
                <a:latin typeface="Ebrima" panose="02000000000000000000" pitchFamily="2" charset="0"/>
                <a:ea typeface="Ebrima" panose="02000000000000000000" pitchFamily="2" charset="0"/>
                <a:cs typeface="Ebrima" panose="02000000000000000000" pitchFamily="2" charset="0"/>
              </a:rPr>
              <a:t>												</a:t>
            </a:r>
            <a:r>
              <a:rPr lang="en-US" sz="1600" b="1" dirty="0">
                <a:latin typeface="Ebrima" panose="02000000000000000000" pitchFamily="2" charset="0"/>
                <a:ea typeface="Ebrima" panose="02000000000000000000" pitchFamily="2" charset="0"/>
                <a:cs typeface="Ebrima" panose="02000000000000000000" pitchFamily="2" charset="0"/>
              </a:rPr>
              <a:t>	</a:t>
            </a:r>
            <a:r>
              <a:rPr lang="en-US" sz="1600" b="1" dirty="0" smtClean="0">
                <a:latin typeface="Ebrima" panose="02000000000000000000" pitchFamily="2" charset="0"/>
                <a:ea typeface="Ebrima" panose="02000000000000000000" pitchFamily="2" charset="0"/>
                <a:cs typeface="Ebrima" panose="02000000000000000000" pitchFamily="2" charset="0"/>
              </a:rPr>
              <a:t>	- Dr. Evelyn </a:t>
            </a:r>
            <a:r>
              <a:rPr lang="en-US" sz="1600" b="1" dirty="0">
                <a:latin typeface="Ebrima" panose="02000000000000000000" pitchFamily="2" charset="0"/>
                <a:ea typeface="Ebrima" panose="02000000000000000000" pitchFamily="2" charset="0"/>
                <a:cs typeface="Ebrima" panose="02000000000000000000" pitchFamily="2" charset="0"/>
              </a:rPr>
              <a:t>Berger-Jenkins (General Pediatrician </a:t>
            </a:r>
            <a:r>
              <a:rPr lang="en-US" sz="1600" b="1" dirty="0" smtClean="0">
                <a:latin typeface="Ebrima" panose="02000000000000000000" pitchFamily="2" charset="0"/>
                <a:ea typeface="Ebrima" panose="02000000000000000000" pitchFamily="2" charset="0"/>
                <a:cs typeface="Ebrima" panose="02000000000000000000" pitchFamily="2" charset="0"/>
              </a:rPr>
              <a:t>)		</a:t>
            </a:r>
            <a:r>
              <a:rPr lang="en-US" sz="1600" b="1" dirty="0">
                <a:latin typeface="Ebrima" panose="02000000000000000000" pitchFamily="2" charset="0"/>
                <a:ea typeface="Ebrima" panose="02000000000000000000" pitchFamily="2" charset="0"/>
                <a:cs typeface="Ebrima" panose="02000000000000000000" pitchFamily="2" charset="0"/>
              </a:rPr>
              <a:t>	</a:t>
            </a:r>
            <a:r>
              <a:rPr lang="en-US" sz="1600" b="1" dirty="0" smtClean="0">
                <a:latin typeface="Ebrima" panose="02000000000000000000" pitchFamily="2" charset="0"/>
                <a:ea typeface="Ebrima" panose="02000000000000000000" pitchFamily="2" charset="0"/>
                <a:cs typeface="Ebrima" panose="02000000000000000000" pitchFamily="2" charset="0"/>
              </a:rPr>
              <a:t>   												   </a:t>
            </a:r>
            <a:r>
              <a:rPr lang="en-US" sz="1600" b="1" dirty="0" err="1" smtClean="0">
                <a:latin typeface="Ebrima" panose="02000000000000000000" pitchFamily="2" charset="0"/>
                <a:ea typeface="Ebrima" panose="02000000000000000000" pitchFamily="2" charset="0"/>
                <a:cs typeface="Ebrima" panose="02000000000000000000" pitchFamily="2" charset="0"/>
              </a:rPr>
              <a:t>HealthySteps</a:t>
            </a:r>
            <a:r>
              <a:rPr lang="en-US" sz="1600" b="1" dirty="0" smtClean="0">
                <a:latin typeface="Ebrima" panose="02000000000000000000" pitchFamily="2" charset="0"/>
                <a:ea typeface="Ebrima" panose="02000000000000000000" pitchFamily="2" charset="0"/>
                <a:cs typeface="Ebrima" panose="02000000000000000000" pitchFamily="2" charset="0"/>
              </a:rPr>
              <a:t> Champion</a:t>
            </a:r>
            <a:endParaRPr lang="en-US" sz="1600" dirty="0">
              <a:latin typeface="Ebrima" panose="02000000000000000000" pitchFamily="2" charset="0"/>
              <a:ea typeface="Ebrima" panose="02000000000000000000" pitchFamily="2" charset="0"/>
              <a:cs typeface="Ebrima" panose="02000000000000000000" pitchFamily="2" charset="0"/>
            </a:endParaRPr>
          </a:p>
        </p:txBody>
      </p:sp>
      <p:pic>
        <p:nvPicPr>
          <p:cNvPr id="4" name="Picture 3">
            <a:extLst>
              <a:ext uri="{FF2B5EF4-FFF2-40B4-BE49-F238E27FC236}">
                <a16:creationId xmlns:a16="http://schemas.microsoft.com/office/drawing/2014/main" id="{ECEA0E90-5EC4-4457-A8A7-82E2138FA504}"/>
              </a:ext>
            </a:extLst>
          </p:cNvPr>
          <p:cNvPicPr>
            <a:picLocks noChangeAspect="1"/>
          </p:cNvPicPr>
          <p:nvPr/>
        </p:nvPicPr>
        <p:blipFill>
          <a:blip r:embed="rId3"/>
          <a:stretch>
            <a:fillRect/>
          </a:stretch>
        </p:blipFill>
        <p:spPr>
          <a:xfrm>
            <a:off x="10073438" y="5389022"/>
            <a:ext cx="1786283" cy="670618"/>
          </a:xfrm>
          <a:prstGeom prst="rect">
            <a:avLst/>
          </a:prstGeom>
        </p:spPr>
      </p:pic>
    </p:spTree>
    <p:extLst>
      <p:ext uri="{BB962C8B-B14F-4D97-AF65-F5344CB8AC3E}">
        <p14:creationId xmlns:p14="http://schemas.microsoft.com/office/powerpoint/2010/main" val="2006068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954" y="141403"/>
            <a:ext cx="8693847" cy="914400"/>
          </a:xfrm>
        </p:spPr>
        <p:txBody>
          <a:bodyPr/>
          <a:lstStyle/>
          <a:p>
            <a:r>
              <a:rPr lang="en-US" dirty="0" smtClean="0"/>
              <a:t>FPTTC: Trauma Informed Care Challenges</a:t>
            </a:r>
            <a:endParaRPr lang="en-US" dirty="0"/>
          </a:p>
        </p:txBody>
      </p:sp>
      <p:sp>
        <p:nvSpPr>
          <p:cNvPr id="5" name="Content Placeholder 6"/>
          <p:cNvSpPr>
            <a:spLocks noGrp="1"/>
          </p:cNvSpPr>
          <p:nvPr>
            <p:ph sz="quarter" idx="4294967295"/>
          </p:nvPr>
        </p:nvSpPr>
        <p:spPr>
          <a:xfrm>
            <a:off x="180778" y="1055803"/>
            <a:ext cx="11760666" cy="4279392"/>
          </a:xfrm>
          <a:prstGeom prst="rect">
            <a:avLst/>
          </a:prstGeom>
        </p:spPr>
        <p:txBody>
          <a:bodyPr/>
          <a:lstStyle/>
          <a:p>
            <a:pPr lvl="0">
              <a:buFont typeface="Wingdings" panose="05000000000000000000" pitchFamily="2" charset="2"/>
              <a:buChar char="§"/>
            </a:pPr>
            <a:endParaRPr lang="en-US" sz="1800" dirty="0" smtClean="0">
              <a:latin typeface="Ebrima" panose="02000000000000000000" pitchFamily="2" charset="0"/>
              <a:ea typeface="Ebrima" panose="02000000000000000000" pitchFamily="2" charset="0"/>
              <a:cs typeface="Ebrima" panose="02000000000000000000" pitchFamily="2" charset="0"/>
            </a:endParaRPr>
          </a:p>
          <a:p>
            <a:pPr lvl="0">
              <a:buFont typeface="Wingdings" panose="05000000000000000000" pitchFamily="2" charset="2"/>
              <a:buChar char="§"/>
            </a:pPr>
            <a:r>
              <a:rPr lang="en-US" sz="1800" dirty="0" smtClean="0">
                <a:latin typeface="Ebrima" panose="02000000000000000000" pitchFamily="2" charset="0"/>
                <a:ea typeface="Ebrima" panose="02000000000000000000" pitchFamily="2" charset="0"/>
                <a:cs typeface="Ebrima" panose="02000000000000000000" pitchFamily="2" charset="0"/>
              </a:rPr>
              <a:t>Competing Priorities/Projects</a:t>
            </a:r>
          </a:p>
          <a:p>
            <a:pPr lvl="0">
              <a:buFont typeface="Wingdings" panose="05000000000000000000" pitchFamily="2" charset="2"/>
              <a:buChar char="§"/>
            </a:pPr>
            <a:endParaRPr lang="en-US" sz="1800" dirty="0">
              <a:latin typeface="Ebrima" panose="02000000000000000000" pitchFamily="2" charset="0"/>
              <a:ea typeface="Ebrima" panose="02000000000000000000" pitchFamily="2" charset="0"/>
              <a:cs typeface="Ebrima" panose="02000000000000000000" pitchFamily="2" charset="0"/>
            </a:endParaRPr>
          </a:p>
          <a:p>
            <a:pPr lvl="0">
              <a:buFont typeface="Wingdings" panose="05000000000000000000" pitchFamily="2" charset="2"/>
              <a:buChar char="§"/>
            </a:pPr>
            <a:r>
              <a:rPr lang="en-US" sz="1800" dirty="0">
                <a:latin typeface="Ebrima" panose="02000000000000000000" pitchFamily="2" charset="0"/>
                <a:ea typeface="Ebrima" panose="02000000000000000000" pitchFamily="2" charset="0"/>
                <a:cs typeface="Ebrima" panose="02000000000000000000" pitchFamily="2" charset="0"/>
              </a:rPr>
              <a:t>Staffing Structure Requires Leadership </a:t>
            </a:r>
            <a:r>
              <a:rPr lang="en-US" sz="1800" dirty="0" smtClean="0">
                <a:latin typeface="Ebrima" panose="02000000000000000000" pitchFamily="2" charset="0"/>
                <a:ea typeface="Ebrima" panose="02000000000000000000" pitchFamily="2" charset="0"/>
                <a:cs typeface="Ebrima" panose="02000000000000000000" pitchFamily="2" charset="0"/>
              </a:rPr>
              <a:t>Buy-In</a:t>
            </a:r>
          </a:p>
          <a:p>
            <a:pPr lvl="0">
              <a:buFont typeface="Wingdings" panose="05000000000000000000" pitchFamily="2" charset="2"/>
              <a:buChar char="§"/>
            </a:pPr>
            <a:endParaRPr lang="en-US" sz="1800" dirty="0">
              <a:latin typeface="Ebrima" panose="02000000000000000000" pitchFamily="2" charset="0"/>
              <a:ea typeface="Ebrima" panose="02000000000000000000" pitchFamily="2" charset="0"/>
              <a:cs typeface="Ebrima" panose="02000000000000000000" pitchFamily="2" charset="0"/>
            </a:endParaRPr>
          </a:p>
          <a:p>
            <a:pPr lvl="0">
              <a:buFont typeface="Wingdings" panose="05000000000000000000" pitchFamily="2" charset="2"/>
              <a:buChar char="§"/>
            </a:pPr>
            <a:r>
              <a:rPr lang="en-US" sz="1800" dirty="0">
                <a:latin typeface="Ebrima" panose="02000000000000000000" pitchFamily="2" charset="0"/>
                <a:ea typeface="Ebrima" panose="02000000000000000000" pitchFamily="2" charset="0"/>
                <a:cs typeface="Ebrima" panose="02000000000000000000" pitchFamily="2" charset="0"/>
              </a:rPr>
              <a:t>Lack of time and resources </a:t>
            </a:r>
            <a:endParaRPr lang="en-US" sz="1800" dirty="0" smtClean="0">
              <a:latin typeface="Ebrima" panose="02000000000000000000" pitchFamily="2" charset="0"/>
              <a:ea typeface="Ebrima" panose="02000000000000000000" pitchFamily="2" charset="0"/>
              <a:cs typeface="Ebrima" panose="02000000000000000000" pitchFamily="2" charset="0"/>
            </a:endParaRPr>
          </a:p>
          <a:p>
            <a:pPr lvl="0">
              <a:buFont typeface="Wingdings" panose="05000000000000000000" pitchFamily="2" charset="2"/>
              <a:buChar char="§"/>
            </a:pPr>
            <a:endParaRPr lang="en-US" sz="1800" dirty="0" smtClean="0">
              <a:latin typeface="Ebrima" panose="02000000000000000000" pitchFamily="2" charset="0"/>
              <a:ea typeface="Ebrima" panose="02000000000000000000" pitchFamily="2" charset="0"/>
              <a:cs typeface="Ebrima" panose="02000000000000000000" pitchFamily="2" charset="0"/>
            </a:endParaRPr>
          </a:p>
          <a:p>
            <a:pPr lvl="0">
              <a:buFont typeface="Wingdings" panose="05000000000000000000" pitchFamily="2" charset="2"/>
              <a:buChar char="§"/>
            </a:pPr>
            <a:r>
              <a:rPr lang="en-US" sz="1800" dirty="0" smtClean="0">
                <a:latin typeface="Ebrima" panose="02000000000000000000" pitchFamily="2" charset="0"/>
                <a:ea typeface="Ebrima" panose="02000000000000000000" pitchFamily="2" charset="0"/>
                <a:cs typeface="Ebrima" panose="02000000000000000000" pitchFamily="2" charset="0"/>
              </a:rPr>
              <a:t>Difficulty </a:t>
            </a:r>
            <a:r>
              <a:rPr lang="en-US" sz="1800" dirty="0">
                <a:latin typeface="Ebrima" panose="02000000000000000000" pitchFamily="2" charset="0"/>
                <a:ea typeface="Ebrima" panose="02000000000000000000" pitchFamily="2" charset="0"/>
                <a:cs typeface="Ebrima" panose="02000000000000000000" pitchFamily="2" charset="0"/>
              </a:rPr>
              <a:t>changing the status quo </a:t>
            </a:r>
            <a:endParaRPr lang="en-US" sz="1800" dirty="0" smtClean="0">
              <a:latin typeface="Ebrima" panose="02000000000000000000" pitchFamily="2" charset="0"/>
              <a:ea typeface="Ebrima" panose="02000000000000000000" pitchFamily="2" charset="0"/>
              <a:cs typeface="Ebrima" panose="02000000000000000000" pitchFamily="2" charset="0"/>
            </a:endParaRPr>
          </a:p>
          <a:p>
            <a:pPr lvl="0">
              <a:buFont typeface="Wingdings" panose="05000000000000000000" pitchFamily="2" charset="2"/>
              <a:buChar char="§"/>
            </a:pPr>
            <a:endParaRPr lang="en-US" sz="1800" dirty="0" smtClean="0">
              <a:latin typeface="Ebrima" panose="02000000000000000000" pitchFamily="2" charset="0"/>
              <a:ea typeface="Ebrima" panose="02000000000000000000" pitchFamily="2" charset="0"/>
              <a:cs typeface="Ebrima" panose="02000000000000000000" pitchFamily="2" charset="0"/>
            </a:endParaRPr>
          </a:p>
          <a:p>
            <a:pPr lvl="0">
              <a:buFont typeface="Wingdings" panose="05000000000000000000" pitchFamily="2" charset="2"/>
              <a:buChar char="§"/>
            </a:pPr>
            <a:r>
              <a:rPr lang="en-US" sz="1800" dirty="0" smtClean="0">
                <a:latin typeface="Ebrima" panose="02000000000000000000" pitchFamily="2" charset="0"/>
                <a:ea typeface="Ebrima" panose="02000000000000000000" pitchFamily="2" charset="0"/>
                <a:cs typeface="Ebrima" panose="02000000000000000000" pitchFamily="2" charset="0"/>
              </a:rPr>
              <a:t>Culture </a:t>
            </a:r>
            <a:r>
              <a:rPr lang="en-US" sz="1800" dirty="0">
                <a:latin typeface="Ebrima" panose="02000000000000000000" pitchFamily="2" charset="0"/>
                <a:ea typeface="Ebrima" panose="02000000000000000000" pitchFamily="2" charset="0"/>
                <a:cs typeface="Ebrima" panose="02000000000000000000" pitchFamily="2" charset="0"/>
              </a:rPr>
              <a:t>shift requires a change in thinking and </a:t>
            </a:r>
            <a:r>
              <a:rPr lang="en-US" sz="1800" dirty="0" smtClean="0">
                <a:latin typeface="Ebrima" panose="02000000000000000000" pitchFamily="2" charset="0"/>
                <a:ea typeface="Ebrima" panose="02000000000000000000" pitchFamily="2" charset="0"/>
                <a:cs typeface="Ebrima" panose="02000000000000000000" pitchFamily="2" charset="0"/>
              </a:rPr>
              <a:t>approach</a:t>
            </a:r>
          </a:p>
          <a:p>
            <a:pPr lvl="0">
              <a:buFont typeface="Wingdings" panose="05000000000000000000" pitchFamily="2" charset="2"/>
              <a:buChar char="§"/>
            </a:pPr>
            <a:endParaRPr lang="en-US" sz="1800" dirty="0">
              <a:latin typeface="Ebrima" panose="02000000000000000000" pitchFamily="2" charset="0"/>
              <a:ea typeface="Ebrima" panose="02000000000000000000" pitchFamily="2" charset="0"/>
              <a:cs typeface="Ebrima" panose="02000000000000000000" pitchFamily="2" charset="0"/>
            </a:endParaRPr>
          </a:p>
          <a:p>
            <a:pPr lvl="0">
              <a:buFont typeface="Wingdings" panose="05000000000000000000" pitchFamily="2" charset="2"/>
              <a:buChar char="§"/>
            </a:pPr>
            <a:r>
              <a:rPr lang="en-US" sz="1800" dirty="0">
                <a:latin typeface="Ebrima" panose="02000000000000000000" pitchFamily="2" charset="0"/>
                <a:ea typeface="Ebrima" panose="02000000000000000000" pitchFamily="2" charset="0"/>
                <a:cs typeface="Ebrima" panose="02000000000000000000" pitchFamily="2" charset="0"/>
              </a:rPr>
              <a:t>This takes TIME</a:t>
            </a:r>
          </a:p>
          <a:p>
            <a:pPr>
              <a:buFont typeface="Wingdings" panose="05000000000000000000" pitchFamily="2" charset="2"/>
              <a:buChar char="§"/>
            </a:pPr>
            <a:endParaRPr lang="en-US" sz="1600" dirty="0">
              <a:latin typeface="Ebrima" panose="02000000000000000000" pitchFamily="2" charset="0"/>
              <a:ea typeface="Ebrima" panose="02000000000000000000" pitchFamily="2" charset="0"/>
              <a:cs typeface="Ebrima" panose="02000000000000000000" pitchFamily="2" charset="0"/>
            </a:endParaRPr>
          </a:p>
        </p:txBody>
      </p:sp>
      <p:pic>
        <p:nvPicPr>
          <p:cNvPr id="4" name="Picture 3">
            <a:extLst>
              <a:ext uri="{FF2B5EF4-FFF2-40B4-BE49-F238E27FC236}">
                <a16:creationId xmlns:a16="http://schemas.microsoft.com/office/drawing/2014/main" id="{ECEA0E90-5EC4-4457-A8A7-82E2138FA504}"/>
              </a:ext>
            </a:extLst>
          </p:cNvPr>
          <p:cNvPicPr>
            <a:picLocks noChangeAspect="1"/>
          </p:cNvPicPr>
          <p:nvPr/>
        </p:nvPicPr>
        <p:blipFill>
          <a:blip r:embed="rId3"/>
          <a:stretch>
            <a:fillRect/>
          </a:stretch>
        </p:blipFill>
        <p:spPr>
          <a:xfrm>
            <a:off x="10073438" y="5389022"/>
            <a:ext cx="1786283" cy="670618"/>
          </a:xfrm>
          <a:prstGeom prst="rect">
            <a:avLst/>
          </a:prstGeom>
        </p:spPr>
      </p:pic>
    </p:spTree>
    <p:extLst>
      <p:ext uri="{BB962C8B-B14F-4D97-AF65-F5344CB8AC3E}">
        <p14:creationId xmlns:p14="http://schemas.microsoft.com/office/powerpoint/2010/main" val="13252194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954" y="141403"/>
            <a:ext cx="8693847" cy="914400"/>
          </a:xfrm>
        </p:spPr>
        <p:txBody>
          <a:bodyPr/>
          <a:lstStyle/>
          <a:p>
            <a:r>
              <a:rPr lang="en-US" dirty="0" smtClean="0"/>
              <a:t>NYP Family PEACE </a:t>
            </a:r>
            <a:r>
              <a:rPr lang="en-US" dirty="0" smtClean="0">
                <a:solidFill>
                  <a:srgbClr val="FF0000"/>
                </a:solidFill>
              </a:rPr>
              <a:t>TTC</a:t>
            </a:r>
            <a:r>
              <a:rPr lang="en-US" dirty="0" smtClean="0"/>
              <a:t> Take Home Message</a:t>
            </a:r>
            <a:endParaRPr lang="en-US" dirty="0"/>
          </a:p>
        </p:txBody>
      </p:sp>
      <p:sp>
        <p:nvSpPr>
          <p:cNvPr id="3" name="TextBox 2"/>
          <p:cNvSpPr txBox="1"/>
          <p:nvPr/>
        </p:nvSpPr>
        <p:spPr>
          <a:xfrm>
            <a:off x="632905" y="1354544"/>
            <a:ext cx="2226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Education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Training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44702" y="3810148"/>
            <a:ext cx="1160342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B050"/>
                </a:solidFill>
                <a:effectLst/>
                <a:uLnTx/>
                <a:uFillTx/>
                <a:latin typeface="Calibri"/>
                <a:ea typeface="+mn-ea"/>
                <a:cs typeface="+mn-cs"/>
              </a:rPr>
              <a:t>Culture Shift Towards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B050"/>
                </a:solidFill>
                <a:effectLst/>
                <a:uLnTx/>
                <a:uFillTx/>
                <a:latin typeface="Calibri"/>
                <a:ea typeface="+mn-ea"/>
                <a:cs typeface="+mn-cs"/>
              </a:rPr>
              <a:t>Trauma-Informed Care</a:t>
            </a:r>
            <a:endParaRPr kumimoji="0" lang="en-US" sz="4400" b="0"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9" name="Group 8"/>
          <p:cNvGrpSpPr/>
          <p:nvPr/>
        </p:nvGrpSpPr>
        <p:grpSpPr>
          <a:xfrm>
            <a:off x="3175736" y="1354544"/>
            <a:ext cx="4189911" cy="1569660"/>
            <a:chOff x="2900855" y="3546110"/>
            <a:chExt cx="4189911" cy="1569660"/>
          </a:xfrm>
        </p:grpSpPr>
        <p:sp>
          <p:nvSpPr>
            <p:cNvPr id="5" name="TextBox 4"/>
            <p:cNvSpPr txBox="1"/>
            <p:nvPr/>
          </p:nvSpPr>
          <p:spPr>
            <a:xfrm>
              <a:off x="4052299" y="3546110"/>
              <a:ext cx="303846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Collaboration and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Relationships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2900855" y="3746165"/>
              <a:ext cx="876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 9"/>
          <p:cNvGrpSpPr/>
          <p:nvPr/>
        </p:nvGrpSpPr>
        <p:grpSpPr>
          <a:xfrm>
            <a:off x="7258870" y="1785431"/>
            <a:ext cx="4767495" cy="707886"/>
            <a:chOff x="7365647" y="3746165"/>
            <a:chExt cx="4767495" cy="707886"/>
          </a:xfrm>
        </p:grpSpPr>
        <p:sp>
          <p:nvSpPr>
            <p:cNvPr id="6" name="TextBox 5"/>
            <p:cNvSpPr txBox="1"/>
            <p:nvPr/>
          </p:nvSpPr>
          <p:spPr>
            <a:xfrm>
              <a:off x="7844920" y="3746165"/>
              <a:ext cx="4288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Self Assessment</a:t>
              </a:r>
            </a:p>
          </p:txBody>
        </p:sp>
        <p:sp>
          <p:nvSpPr>
            <p:cNvPr id="8" name="TextBox 7"/>
            <p:cNvSpPr txBox="1"/>
            <p:nvPr/>
          </p:nvSpPr>
          <p:spPr>
            <a:xfrm>
              <a:off x="7365647" y="3746165"/>
              <a:ext cx="876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ECEA0E90-5EC4-4457-A8A7-82E2138FA504}"/>
              </a:ext>
            </a:extLst>
          </p:cNvPr>
          <p:cNvPicPr>
            <a:picLocks noChangeAspect="1"/>
          </p:cNvPicPr>
          <p:nvPr/>
        </p:nvPicPr>
        <p:blipFill>
          <a:blip r:embed="rId3"/>
          <a:stretch>
            <a:fillRect/>
          </a:stretch>
        </p:blipFill>
        <p:spPr>
          <a:xfrm>
            <a:off x="10073438" y="5389022"/>
            <a:ext cx="1786283" cy="670618"/>
          </a:xfrm>
          <a:prstGeom prst="rect">
            <a:avLst/>
          </a:prstGeom>
        </p:spPr>
      </p:pic>
    </p:spTree>
    <p:extLst>
      <p:ext uri="{BB962C8B-B14F-4D97-AF65-F5344CB8AC3E}">
        <p14:creationId xmlns:p14="http://schemas.microsoft.com/office/powerpoint/2010/main" val="35820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C0542-5404-4A21-A019-62C215623CAC}"/>
              </a:ext>
            </a:extLst>
          </p:cNvPr>
          <p:cNvSpPr>
            <a:spLocks noGrp="1"/>
          </p:cNvSpPr>
          <p:nvPr>
            <p:ph type="title"/>
          </p:nvPr>
        </p:nvSpPr>
        <p:spPr/>
        <p:txBody>
          <a:bodyPr/>
          <a:lstStyle/>
          <a:p>
            <a:r>
              <a:rPr lang="en-US" dirty="0"/>
              <a:t>Cincinnati Children’s Hospital</a:t>
            </a:r>
          </a:p>
        </p:txBody>
      </p:sp>
      <p:pic>
        <p:nvPicPr>
          <p:cNvPr id="2" name="Picture 1">
            <a:extLst>
              <a:ext uri="{FF2B5EF4-FFF2-40B4-BE49-F238E27FC236}">
                <a16:creationId xmlns:a16="http://schemas.microsoft.com/office/drawing/2014/main" id="{A542D8AB-0BD9-4B27-82D1-05411ED1540A}"/>
              </a:ext>
            </a:extLst>
          </p:cNvPr>
          <p:cNvPicPr>
            <a:picLocks noChangeAspect="1"/>
          </p:cNvPicPr>
          <p:nvPr/>
        </p:nvPicPr>
        <p:blipFill>
          <a:blip r:embed="rId2"/>
          <a:stretch>
            <a:fillRect/>
          </a:stretch>
        </p:blipFill>
        <p:spPr>
          <a:xfrm>
            <a:off x="9796116" y="5258393"/>
            <a:ext cx="1786283" cy="670618"/>
          </a:xfrm>
          <a:prstGeom prst="rect">
            <a:avLst/>
          </a:prstGeom>
        </p:spPr>
      </p:pic>
    </p:spTree>
    <p:extLst>
      <p:ext uri="{BB962C8B-B14F-4D97-AF65-F5344CB8AC3E}">
        <p14:creationId xmlns:p14="http://schemas.microsoft.com/office/powerpoint/2010/main" val="6650311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658754" y="154005"/>
            <a:ext cx="8094846" cy="3355959"/>
          </a:xfrm>
        </p:spPr>
        <p:txBody>
          <a:bodyPr anchor="ctr">
            <a:normAutofit fontScale="90000"/>
          </a:bodyPr>
          <a:lstStyle/>
          <a:p>
            <a:r>
              <a:rPr lang="en-US" dirty="0"/>
              <a:t/>
            </a:r>
            <a:br>
              <a:rPr lang="en-US" dirty="0"/>
            </a:br>
            <a:r>
              <a:rPr lang="en-US" dirty="0"/>
              <a:t/>
            </a:r>
            <a:br>
              <a:rPr lang="en-US" dirty="0"/>
            </a:br>
            <a:r>
              <a:rPr lang="en-US" dirty="0"/>
              <a:t/>
            </a:r>
            <a:br>
              <a:rPr lang="en-US" dirty="0"/>
            </a:br>
            <a:r>
              <a:rPr lang="en-US" sz="4900" dirty="0"/>
              <a:t>Trauma Informed Care at Cincinnati Children’s Hospital</a:t>
            </a:r>
            <a:r>
              <a:rPr lang="en-US" dirty="0"/>
              <a:t/>
            </a:r>
            <a:br>
              <a:rPr lang="en-US" dirty="0"/>
            </a:br>
            <a:endParaRPr lang="en-US" dirty="0"/>
          </a:p>
        </p:txBody>
      </p:sp>
      <p:sp>
        <p:nvSpPr>
          <p:cNvPr id="7" name="Subtitle 6"/>
          <p:cNvSpPr>
            <a:spLocks noGrp="1"/>
          </p:cNvSpPr>
          <p:nvPr>
            <p:ph type="subTitle" idx="1"/>
          </p:nvPr>
        </p:nvSpPr>
        <p:spPr/>
        <p:txBody>
          <a:bodyPr>
            <a:normAutofit/>
          </a:bodyPr>
          <a:lstStyle/>
          <a:p>
            <a:endParaRPr lang="en-US" u="sng" dirty="0"/>
          </a:p>
          <a:p>
            <a:endParaRPr lang="en-US" dirty="0"/>
          </a:p>
          <a:p>
            <a:r>
              <a:rPr lang="en-US" dirty="0"/>
              <a:t>			</a:t>
            </a:r>
            <a:r>
              <a:rPr lang="en-US" sz="2800" dirty="0"/>
              <a:t>Missy Montgomery, MSW, LISW-S</a:t>
            </a:r>
          </a:p>
        </p:txBody>
      </p:sp>
      <p:pic>
        <p:nvPicPr>
          <p:cNvPr id="4" name="Picture 3">
            <a:extLst>
              <a:ext uri="{FF2B5EF4-FFF2-40B4-BE49-F238E27FC236}">
                <a16:creationId xmlns:a16="http://schemas.microsoft.com/office/drawing/2014/main" id="{37517382-BCB8-4ADA-B970-FE22340F6788}"/>
              </a:ext>
            </a:extLst>
          </p:cNvPr>
          <p:cNvPicPr>
            <a:picLocks noChangeAspect="1"/>
          </p:cNvPicPr>
          <p:nvPr/>
        </p:nvPicPr>
        <p:blipFill>
          <a:blip r:embed="rId2"/>
          <a:stretch>
            <a:fillRect/>
          </a:stretch>
        </p:blipFill>
        <p:spPr>
          <a:xfrm>
            <a:off x="10253974" y="5282204"/>
            <a:ext cx="1786283" cy="670618"/>
          </a:xfrm>
          <a:prstGeom prst="rect">
            <a:avLst/>
          </a:prstGeom>
        </p:spPr>
      </p:pic>
    </p:spTree>
    <p:extLst>
      <p:ext uri="{BB962C8B-B14F-4D97-AF65-F5344CB8AC3E}">
        <p14:creationId xmlns:p14="http://schemas.microsoft.com/office/powerpoint/2010/main" val="4202960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6658967" y="924867"/>
            <a:ext cx="4923200" cy="1025200"/>
          </a:xfrm>
          <a:prstGeom prst="rect">
            <a:avLst/>
          </a:prstGeom>
        </p:spPr>
        <p:txBody>
          <a:bodyPr spcFirstLastPara="1" wrap="square" lIns="121900" tIns="121900" rIns="121900" bIns="121900" anchor="b" anchorCtr="0">
            <a:noAutofit/>
          </a:bodyPr>
          <a:lstStyle/>
          <a:p>
            <a:r>
              <a:rPr lang="en" dirty="0"/>
              <a:t>Our History</a:t>
            </a:r>
            <a:endParaRPr dirty="0"/>
          </a:p>
        </p:txBody>
      </p:sp>
      <p:sp>
        <p:nvSpPr>
          <p:cNvPr id="146" name="Google Shape;146;p20"/>
          <p:cNvSpPr txBox="1">
            <a:spLocks noGrp="1"/>
          </p:cNvSpPr>
          <p:nvPr>
            <p:ph type="body" idx="1"/>
          </p:nvPr>
        </p:nvSpPr>
        <p:spPr>
          <a:xfrm>
            <a:off x="6498595" y="2113468"/>
            <a:ext cx="4989539" cy="3819536"/>
          </a:xfrm>
          <a:prstGeom prst="rect">
            <a:avLst/>
          </a:prstGeom>
        </p:spPr>
        <p:txBody>
          <a:bodyPr spcFirstLastPara="1" wrap="square" lIns="121900" tIns="121900" rIns="121900" bIns="121900" anchor="t" anchorCtr="0">
            <a:noAutofit/>
          </a:bodyPr>
          <a:lstStyle/>
          <a:p>
            <a:pPr marL="152396" indent="0">
              <a:buNone/>
            </a:pPr>
            <a:r>
              <a:rPr lang="en-US" sz="1600" b="1" dirty="0"/>
              <a:t>With roots dating back to 1898, the American Hospital Association now counts among its members…</a:t>
            </a:r>
          </a:p>
          <a:p>
            <a:pPr marL="152396" indent="0">
              <a:buNone/>
            </a:pPr>
            <a:endParaRPr lang="en-US" sz="800" dirty="0"/>
          </a:p>
          <a:p>
            <a:r>
              <a:rPr lang="en-US" sz="1600" dirty="0"/>
              <a:t>More than 5,000 hospitals, health care systems and other health care organizations</a:t>
            </a:r>
          </a:p>
          <a:p>
            <a:r>
              <a:rPr lang="en-US" sz="1600" dirty="0"/>
              <a:t>33,000 individual members</a:t>
            </a:r>
          </a:p>
          <a:p>
            <a:pPr marL="152396" indent="0">
              <a:buNone/>
            </a:pPr>
            <a:r>
              <a:rPr lang="en-US" sz="1600" dirty="0"/>
              <a:t>We partner with state, regional and metropolitan  hospital associations to advocate for mutual members.</a:t>
            </a:r>
          </a:p>
          <a:p>
            <a:endParaRPr lang="en-US" sz="800" dirty="0"/>
          </a:p>
          <a:p>
            <a:pPr marL="152396" indent="0">
              <a:buNone/>
            </a:pPr>
            <a:r>
              <a:rPr lang="en-US" sz="1600" dirty="0"/>
              <a:t>We operate out of offices in Washington, DC </a:t>
            </a:r>
            <a:br>
              <a:rPr lang="en-US" sz="1600" dirty="0"/>
            </a:br>
            <a:r>
              <a:rPr lang="en-US" sz="1600" dirty="0"/>
              <a:t>and Chicago</a:t>
            </a:r>
          </a:p>
        </p:txBody>
      </p:sp>
      <p:sp>
        <p:nvSpPr>
          <p:cNvPr id="153" name="Google Shape;153;p20"/>
          <p:cNvSpPr txBox="1">
            <a:spLocks noGrp="1"/>
          </p:cNvSpPr>
          <p:nvPr>
            <p:ph type="sldNum" idx="12"/>
          </p:nvPr>
        </p:nvSpPr>
        <p:spPr>
          <a:xfrm>
            <a:off x="-8000" y="0"/>
            <a:ext cx="731600" cy="715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sz="1867" kern="0">
                <a:latin typeface="Arial"/>
                <a:cs typeface="Arial"/>
                <a:sym typeface="Arial"/>
              </a:rPr>
              <a:pPr defTabSz="1219170">
                <a:buClr>
                  <a:srgbClr val="000000"/>
                </a:buClr>
              </a:pPr>
              <a:t>4</a:t>
            </a:fld>
            <a:endParaRPr sz="1867" kern="0" dirty="0">
              <a:latin typeface="Arial"/>
              <a:cs typeface="Arial"/>
              <a:sym typeface="Arial"/>
            </a:endParaRPr>
          </a:p>
        </p:txBody>
      </p:sp>
      <p:pic>
        <p:nvPicPr>
          <p:cNvPr id="3" name="Picture 2">
            <a:extLst>
              <a:ext uri="{FF2B5EF4-FFF2-40B4-BE49-F238E27FC236}">
                <a16:creationId xmlns:a16="http://schemas.microsoft.com/office/drawing/2014/main" id="{F4B85C0D-F535-C740-B1EC-CB24C22153D3}"/>
              </a:ext>
            </a:extLst>
          </p:cNvPr>
          <p:cNvPicPr>
            <a:picLocks noChangeAspect="1"/>
          </p:cNvPicPr>
          <p:nvPr/>
        </p:nvPicPr>
        <p:blipFill>
          <a:blip r:embed="rId3"/>
          <a:stretch>
            <a:fillRect/>
          </a:stretch>
        </p:blipFill>
        <p:spPr>
          <a:xfrm>
            <a:off x="1775245" y="2269604"/>
            <a:ext cx="2333912" cy="2327187"/>
          </a:xfrm>
          <a:prstGeom prst="rect">
            <a:avLst/>
          </a:prstGeom>
        </p:spPr>
      </p:pic>
      <p:pic>
        <p:nvPicPr>
          <p:cNvPr id="6" name="Picture 5">
            <a:extLst>
              <a:ext uri="{FF2B5EF4-FFF2-40B4-BE49-F238E27FC236}">
                <a16:creationId xmlns:a16="http://schemas.microsoft.com/office/drawing/2014/main" id="{61E9C335-5F2D-43CE-938F-D0640B0439A6}"/>
              </a:ext>
            </a:extLst>
          </p:cNvPr>
          <p:cNvPicPr>
            <a:picLocks noChangeAspect="1"/>
          </p:cNvPicPr>
          <p:nvPr/>
        </p:nvPicPr>
        <p:blipFill>
          <a:blip r:embed="rId4"/>
          <a:stretch>
            <a:fillRect/>
          </a:stretch>
        </p:blipFill>
        <p:spPr>
          <a:xfrm>
            <a:off x="10134606" y="5933004"/>
            <a:ext cx="1699714" cy="634864"/>
          </a:xfrm>
          <a:prstGeom prst="rect">
            <a:avLst/>
          </a:prstGeom>
        </p:spPr>
      </p:pic>
    </p:spTree>
    <p:extLst>
      <p:ext uri="{BB962C8B-B14F-4D97-AF65-F5344CB8AC3E}">
        <p14:creationId xmlns:p14="http://schemas.microsoft.com/office/powerpoint/2010/main" val="2989613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Why?</a:t>
            </a:r>
          </a:p>
        </p:txBody>
      </p:sp>
      <p:sp>
        <p:nvSpPr>
          <p:cNvPr id="3" name="Content Placeholder 2"/>
          <p:cNvSpPr>
            <a:spLocks noGrp="1"/>
          </p:cNvSpPr>
          <p:nvPr>
            <p:ph idx="1"/>
          </p:nvPr>
        </p:nvSpPr>
        <p:spPr/>
        <p:txBody>
          <a:bodyPr anchor="ctr"/>
          <a:lstStyle/>
          <a:p>
            <a:r>
              <a:rPr lang="en-US" dirty="0"/>
              <a:t>Mayerson Center for </a:t>
            </a:r>
            <a:r>
              <a:rPr lang="en-US" b="1" dirty="0"/>
              <a:t>Safe</a:t>
            </a:r>
            <a:r>
              <a:rPr lang="en-US" dirty="0"/>
              <a:t> and Healthy Children</a:t>
            </a:r>
          </a:p>
          <a:p>
            <a:endParaRPr lang="en-US" dirty="0"/>
          </a:p>
          <a:p>
            <a:r>
              <a:rPr lang="en-US" dirty="0"/>
              <a:t>Journey Begins to Reduce Childhood Trauma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421" y="1"/>
            <a:ext cx="2666198" cy="2117558"/>
          </a:xfrm>
          <a:prstGeom prst="rect">
            <a:avLst/>
          </a:prstGeom>
        </p:spPr>
      </p:pic>
      <p:pic>
        <p:nvPicPr>
          <p:cNvPr id="5" name="Picture 4">
            <a:extLst>
              <a:ext uri="{FF2B5EF4-FFF2-40B4-BE49-F238E27FC236}">
                <a16:creationId xmlns:a16="http://schemas.microsoft.com/office/drawing/2014/main" id="{EF79C601-E115-418E-B5A1-3839DAF0075B}"/>
              </a:ext>
            </a:extLst>
          </p:cNvPr>
          <p:cNvPicPr>
            <a:picLocks noChangeAspect="1"/>
          </p:cNvPicPr>
          <p:nvPr/>
        </p:nvPicPr>
        <p:blipFill>
          <a:blip r:embed="rId3"/>
          <a:stretch>
            <a:fillRect/>
          </a:stretch>
        </p:blipFill>
        <p:spPr>
          <a:xfrm>
            <a:off x="10253974" y="5282204"/>
            <a:ext cx="1786283" cy="670618"/>
          </a:xfrm>
          <a:prstGeom prst="rect">
            <a:avLst/>
          </a:prstGeom>
        </p:spPr>
      </p:pic>
    </p:spTree>
    <p:extLst>
      <p:ext uri="{BB962C8B-B14F-4D97-AF65-F5344CB8AC3E}">
        <p14:creationId xmlns:p14="http://schemas.microsoft.com/office/powerpoint/2010/main" val="2502428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573" y="274638"/>
            <a:ext cx="8229600" cy="1143000"/>
          </a:xfrm>
        </p:spPr>
        <p:txBody>
          <a:bodyPr/>
          <a:lstStyle/>
          <a:p>
            <a:pPr algn="ctr"/>
            <a:r>
              <a:rPr lang="en-US" dirty="0"/>
              <a:t>Wins</a:t>
            </a:r>
          </a:p>
        </p:txBody>
      </p:sp>
      <p:sp>
        <p:nvSpPr>
          <p:cNvPr id="3" name="Content Placeholder 2"/>
          <p:cNvSpPr>
            <a:spLocks noGrp="1"/>
          </p:cNvSpPr>
          <p:nvPr>
            <p:ph idx="1"/>
          </p:nvPr>
        </p:nvSpPr>
        <p:spPr>
          <a:xfrm>
            <a:off x="1894573" y="1385580"/>
            <a:ext cx="8229600" cy="3896624"/>
          </a:xfrm>
        </p:spPr>
        <p:txBody>
          <a:bodyPr anchor="ctr"/>
          <a:lstStyle/>
          <a:p>
            <a:r>
              <a:rPr lang="en-US" dirty="0"/>
              <a:t>Divisions Engaged</a:t>
            </a:r>
          </a:p>
          <a:p>
            <a:endParaRPr lang="en-US" dirty="0"/>
          </a:p>
          <a:p>
            <a:r>
              <a:rPr lang="en-US" dirty="0"/>
              <a:t>Employees Trained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652" y="2109931"/>
            <a:ext cx="3291839" cy="1663173"/>
          </a:xfrm>
          <a:prstGeom prst="rect">
            <a:avLst/>
          </a:prstGeom>
        </p:spPr>
      </p:pic>
      <p:pic>
        <p:nvPicPr>
          <p:cNvPr id="5" name="Picture 4">
            <a:extLst>
              <a:ext uri="{FF2B5EF4-FFF2-40B4-BE49-F238E27FC236}">
                <a16:creationId xmlns:a16="http://schemas.microsoft.com/office/drawing/2014/main" id="{9775C6A0-49A5-488E-8DF7-2CF017423DDF}"/>
              </a:ext>
            </a:extLst>
          </p:cNvPr>
          <p:cNvPicPr>
            <a:picLocks noChangeAspect="1"/>
          </p:cNvPicPr>
          <p:nvPr/>
        </p:nvPicPr>
        <p:blipFill>
          <a:blip r:embed="rId3"/>
          <a:stretch>
            <a:fillRect/>
          </a:stretch>
        </p:blipFill>
        <p:spPr>
          <a:xfrm>
            <a:off x="10253974" y="5282204"/>
            <a:ext cx="1786283" cy="670618"/>
          </a:xfrm>
          <a:prstGeom prst="rect">
            <a:avLst/>
          </a:prstGeom>
        </p:spPr>
      </p:pic>
    </p:spTree>
    <p:extLst>
      <p:ext uri="{BB962C8B-B14F-4D97-AF65-F5344CB8AC3E}">
        <p14:creationId xmlns:p14="http://schemas.microsoft.com/office/powerpoint/2010/main" val="3121722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Challenges</a:t>
            </a:r>
          </a:p>
        </p:txBody>
      </p:sp>
      <p:sp>
        <p:nvSpPr>
          <p:cNvPr id="3" name="Content Placeholder 2"/>
          <p:cNvSpPr>
            <a:spLocks noGrp="1"/>
          </p:cNvSpPr>
          <p:nvPr>
            <p:ph idx="1"/>
          </p:nvPr>
        </p:nvSpPr>
        <p:spPr/>
        <p:txBody>
          <a:bodyPr anchor="ctr">
            <a:normAutofit/>
          </a:bodyPr>
          <a:lstStyle/>
          <a:p>
            <a:pPr marL="0" indent="0">
              <a:buNone/>
            </a:pPr>
            <a:endParaRPr lang="en-US" dirty="0"/>
          </a:p>
          <a:p>
            <a:r>
              <a:rPr lang="en-US" dirty="0"/>
              <a:t>Ground Up</a:t>
            </a:r>
          </a:p>
          <a:p>
            <a:endParaRPr lang="en-US" dirty="0"/>
          </a:p>
          <a:p>
            <a:r>
              <a:rPr lang="en-US" dirty="0"/>
              <a:t>Divisional Interest not Hospital Wide</a:t>
            </a:r>
          </a:p>
          <a:p>
            <a:endParaRPr lang="en-US" dirty="0"/>
          </a:p>
          <a:p>
            <a:r>
              <a:rPr lang="en-US" dirty="0"/>
              <a:t>Long-term Staff with High Secondary Trauma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417" y="936860"/>
            <a:ext cx="2464066" cy="2037347"/>
          </a:xfrm>
          <a:prstGeom prst="rect">
            <a:avLst/>
          </a:prstGeom>
        </p:spPr>
      </p:pic>
      <p:pic>
        <p:nvPicPr>
          <p:cNvPr id="5" name="Picture 4">
            <a:extLst>
              <a:ext uri="{FF2B5EF4-FFF2-40B4-BE49-F238E27FC236}">
                <a16:creationId xmlns:a16="http://schemas.microsoft.com/office/drawing/2014/main" id="{407120BB-322B-49FB-9C90-E0BC3A3FC4B8}"/>
              </a:ext>
            </a:extLst>
          </p:cNvPr>
          <p:cNvPicPr>
            <a:picLocks noChangeAspect="1"/>
          </p:cNvPicPr>
          <p:nvPr/>
        </p:nvPicPr>
        <p:blipFill>
          <a:blip r:embed="rId3"/>
          <a:stretch>
            <a:fillRect/>
          </a:stretch>
        </p:blipFill>
        <p:spPr>
          <a:xfrm>
            <a:off x="10253974" y="5282204"/>
            <a:ext cx="1786283" cy="670618"/>
          </a:xfrm>
          <a:prstGeom prst="rect">
            <a:avLst/>
          </a:prstGeom>
        </p:spPr>
      </p:pic>
    </p:spTree>
    <p:extLst>
      <p:ext uri="{BB962C8B-B14F-4D97-AF65-F5344CB8AC3E}">
        <p14:creationId xmlns:p14="http://schemas.microsoft.com/office/powerpoint/2010/main" val="2844186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3B84FD-7876-4373-AB3B-11199A46B0FE}"/>
              </a:ext>
            </a:extLst>
          </p:cNvPr>
          <p:cNvSpPr>
            <a:spLocks noGrp="1"/>
          </p:cNvSpPr>
          <p:nvPr>
            <p:ph type="title"/>
          </p:nvPr>
        </p:nvSpPr>
        <p:spPr>
          <a:xfrm>
            <a:off x="229772" y="4512213"/>
            <a:ext cx="10972800" cy="1062882"/>
          </a:xfrm>
        </p:spPr>
        <p:txBody>
          <a:bodyPr/>
          <a:lstStyle/>
          <a:p>
            <a:r>
              <a:rPr lang="en-US"/>
              <a:t>Questions &amp; Discussion</a:t>
            </a:r>
          </a:p>
        </p:txBody>
      </p:sp>
      <p:pic>
        <p:nvPicPr>
          <p:cNvPr id="7" name="Picture 6">
            <a:extLst>
              <a:ext uri="{FF2B5EF4-FFF2-40B4-BE49-F238E27FC236}">
                <a16:creationId xmlns:a16="http://schemas.microsoft.com/office/drawing/2014/main" id="{43E2EB7A-32C3-4DA5-8C60-B4AEDF4F91C9}"/>
              </a:ext>
            </a:extLst>
          </p:cNvPr>
          <p:cNvPicPr>
            <a:picLocks noChangeAspect="1"/>
          </p:cNvPicPr>
          <p:nvPr/>
        </p:nvPicPr>
        <p:blipFill>
          <a:blip r:embed="rId3"/>
          <a:stretch>
            <a:fillRect/>
          </a:stretch>
        </p:blipFill>
        <p:spPr>
          <a:xfrm>
            <a:off x="2968283" y="394383"/>
            <a:ext cx="5978770" cy="3902808"/>
          </a:xfrm>
          <a:prstGeom prst="rect">
            <a:avLst/>
          </a:prstGeom>
        </p:spPr>
      </p:pic>
      <p:pic>
        <p:nvPicPr>
          <p:cNvPr id="2" name="Picture 1">
            <a:extLst>
              <a:ext uri="{FF2B5EF4-FFF2-40B4-BE49-F238E27FC236}">
                <a16:creationId xmlns:a16="http://schemas.microsoft.com/office/drawing/2014/main" id="{3048B5EC-5AD1-4972-8375-BEC023AC9B41}"/>
              </a:ext>
            </a:extLst>
          </p:cNvPr>
          <p:cNvPicPr>
            <a:picLocks noChangeAspect="1"/>
          </p:cNvPicPr>
          <p:nvPr/>
        </p:nvPicPr>
        <p:blipFill>
          <a:blip r:embed="rId4"/>
          <a:stretch>
            <a:fillRect/>
          </a:stretch>
        </p:blipFill>
        <p:spPr>
          <a:xfrm>
            <a:off x="9868164" y="5239786"/>
            <a:ext cx="1786283" cy="670618"/>
          </a:xfrm>
          <a:prstGeom prst="rect">
            <a:avLst/>
          </a:prstGeom>
        </p:spPr>
      </p:pic>
    </p:spTree>
    <p:extLst>
      <p:ext uri="{BB962C8B-B14F-4D97-AF65-F5344CB8AC3E}">
        <p14:creationId xmlns:p14="http://schemas.microsoft.com/office/powerpoint/2010/main" val="183774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0263-414A-41AA-B6F8-BA28730B2055}"/>
              </a:ext>
            </a:extLst>
          </p:cNvPr>
          <p:cNvSpPr>
            <a:spLocks noGrp="1"/>
          </p:cNvSpPr>
          <p:nvPr>
            <p:ph type="title"/>
          </p:nvPr>
        </p:nvSpPr>
        <p:spPr>
          <a:xfrm>
            <a:off x="1634944" y="2089448"/>
            <a:ext cx="8473017" cy="615950"/>
          </a:xfrm>
        </p:spPr>
        <p:txBody>
          <a:bodyPr/>
          <a:lstStyle/>
          <a:p>
            <a:r>
              <a:rPr lang="en-US" dirty="0">
                <a:solidFill>
                  <a:srgbClr val="002060"/>
                </a:solidFill>
                <a:latin typeface="+mj-lt"/>
              </a:rPr>
              <a:t>Contact Information</a:t>
            </a:r>
          </a:p>
        </p:txBody>
      </p:sp>
      <p:sp>
        <p:nvSpPr>
          <p:cNvPr id="11" name="Rectangle 10">
            <a:extLst>
              <a:ext uri="{FF2B5EF4-FFF2-40B4-BE49-F238E27FC236}">
                <a16:creationId xmlns:a16="http://schemas.microsoft.com/office/drawing/2014/main" id="{1AB3DE58-A77D-42DA-978A-9897F3882A12}"/>
              </a:ext>
            </a:extLst>
          </p:cNvPr>
          <p:cNvSpPr/>
          <p:nvPr/>
        </p:nvSpPr>
        <p:spPr>
          <a:xfrm>
            <a:off x="2847436" y="3534807"/>
            <a:ext cx="6777024" cy="830997"/>
          </a:xfrm>
          <a:prstGeom prst="rect">
            <a:avLst/>
          </a:prstGeom>
        </p:spPr>
        <p:txBody>
          <a:bodyPr wrap="square">
            <a:spAutoFit/>
          </a:bodyPr>
          <a:lstStyle/>
          <a:p>
            <a:r>
              <a:rPr lang="en-US" sz="3200" dirty="0">
                <a:hlinkClick r:id="rId2"/>
              </a:rPr>
              <a:t>ElizabethG@TheNationalCouncil.org</a:t>
            </a:r>
            <a:endParaRPr lang="en-US" sz="3200" dirty="0"/>
          </a:p>
          <a:p>
            <a:endParaRPr lang="en-US" sz="1600" dirty="0"/>
          </a:p>
        </p:txBody>
      </p:sp>
      <p:pic>
        <p:nvPicPr>
          <p:cNvPr id="3" name="Picture 2">
            <a:extLst>
              <a:ext uri="{FF2B5EF4-FFF2-40B4-BE49-F238E27FC236}">
                <a16:creationId xmlns:a16="http://schemas.microsoft.com/office/drawing/2014/main" id="{D387BB63-A7AC-4363-9FE0-25334FE7780A}"/>
              </a:ext>
            </a:extLst>
          </p:cNvPr>
          <p:cNvPicPr>
            <a:picLocks noChangeAspect="1"/>
          </p:cNvPicPr>
          <p:nvPr/>
        </p:nvPicPr>
        <p:blipFill>
          <a:blip r:embed="rId3"/>
          <a:stretch>
            <a:fillRect/>
          </a:stretch>
        </p:blipFill>
        <p:spPr>
          <a:xfrm>
            <a:off x="10107961" y="5206481"/>
            <a:ext cx="1786283" cy="685207"/>
          </a:xfrm>
          <a:prstGeom prst="rect">
            <a:avLst/>
          </a:prstGeom>
        </p:spPr>
      </p:pic>
    </p:spTree>
    <p:extLst>
      <p:ext uri="{BB962C8B-B14F-4D97-AF65-F5344CB8AC3E}">
        <p14:creationId xmlns:p14="http://schemas.microsoft.com/office/powerpoint/2010/main" val="1737960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28B1-9C5C-40BE-9E1F-0B4EBF5F0E3A}"/>
              </a:ext>
            </a:extLst>
          </p:cNvPr>
          <p:cNvSpPr>
            <a:spLocks noGrp="1"/>
          </p:cNvSpPr>
          <p:nvPr>
            <p:ph type="title"/>
          </p:nvPr>
        </p:nvSpPr>
        <p:spPr>
          <a:xfrm>
            <a:off x="609600" y="1951892"/>
            <a:ext cx="10972800" cy="1062882"/>
          </a:xfrm>
        </p:spPr>
        <p:txBody>
          <a:bodyPr/>
          <a:lstStyle/>
          <a:p>
            <a:pPr algn="ctr"/>
            <a:r>
              <a:rPr lang="en-US" sz="6600" dirty="0"/>
              <a:t>Thank You!</a:t>
            </a:r>
          </a:p>
        </p:txBody>
      </p:sp>
      <p:sp>
        <p:nvSpPr>
          <p:cNvPr id="3" name="TextBox 2">
            <a:extLst>
              <a:ext uri="{FF2B5EF4-FFF2-40B4-BE49-F238E27FC236}">
                <a16:creationId xmlns:a16="http://schemas.microsoft.com/office/drawing/2014/main" id="{14423410-4F7B-4F7B-8712-E4A79B3F722F}"/>
              </a:ext>
            </a:extLst>
          </p:cNvPr>
          <p:cNvSpPr txBox="1"/>
          <p:nvPr/>
        </p:nvSpPr>
        <p:spPr>
          <a:xfrm>
            <a:off x="1049215" y="3171092"/>
            <a:ext cx="10093569" cy="151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fontAlgn="base">
              <a:spcBef>
                <a:spcPct val="0"/>
              </a:spcBef>
              <a:spcAft>
                <a:spcPct val="0"/>
              </a:spcAft>
              <a:defRPr sz="6600" b="1">
                <a:solidFill>
                  <a:srgbClr val="0251A1"/>
                </a:solidFill>
                <a:latin typeface="Open Sans"/>
                <a:ea typeface="MS PGothic" pitchFamily="34" charset="-128"/>
                <a:cs typeface="Open Sans"/>
              </a:defRPr>
            </a:lvl1pPr>
            <a:lvl2pPr defTabSz="457200" fontAlgn="base">
              <a:spcBef>
                <a:spcPct val="0"/>
              </a:spcBef>
              <a:spcAft>
                <a:spcPct val="0"/>
              </a:spcAft>
              <a:defRPr sz="3200" b="1">
                <a:solidFill>
                  <a:srgbClr val="5085C8"/>
                </a:solidFill>
                <a:latin typeface="Open Sans" charset="0"/>
                <a:ea typeface="MS PGothic" pitchFamily="34" charset="-128"/>
                <a:cs typeface="Open Sans" charset="0"/>
              </a:defRPr>
            </a:lvl2pPr>
            <a:lvl3pPr defTabSz="457200" fontAlgn="base">
              <a:spcBef>
                <a:spcPct val="0"/>
              </a:spcBef>
              <a:spcAft>
                <a:spcPct val="0"/>
              </a:spcAft>
              <a:defRPr sz="3200" b="1">
                <a:solidFill>
                  <a:srgbClr val="5085C8"/>
                </a:solidFill>
                <a:latin typeface="Open Sans" charset="0"/>
                <a:ea typeface="MS PGothic" pitchFamily="34" charset="-128"/>
                <a:cs typeface="Open Sans" charset="0"/>
              </a:defRPr>
            </a:lvl3pPr>
            <a:lvl4pPr defTabSz="457200" fontAlgn="base">
              <a:spcBef>
                <a:spcPct val="0"/>
              </a:spcBef>
              <a:spcAft>
                <a:spcPct val="0"/>
              </a:spcAft>
              <a:defRPr sz="3200" b="1">
                <a:solidFill>
                  <a:srgbClr val="5085C8"/>
                </a:solidFill>
                <a:latin typeface="Open Sans" charset="0"/>
                <a:ea typeface="MS PGothic" pitchFamily="34" charset="-128"/>
                <a:cs typeface="Open Sans" charset="0"/>
              </a:defRPr>
            </a:lvl4pPr>
            <a:lvl5pPr defTabSz="457200" fontAlgn="base">
              <a:spcBef>
                <a:spcPct val="0"/>
              </a:spcBef>
              <a:spcAft>
                <a:spcPct val="0"/>
              </a:spcAft>
              <a:defRPr sz="3200" b="1">
                <a:solidFill>
                  <a:srgbClr val="5085C8"/>
                </a:solidFill>
                <a:latin typeface="Open Sans" charset="0"/>
                <a:ea typeface="MS PGothic" pitchFamily="34" charset="-128"/>
                <a:cs typeface="Open Sans" charset="0"/>
              </a:defRPr>
            </a:lvl5pPr>
            <a:lvl6pPr marL="457200" defTabSz="457200" fontAlgn="base">
              <a:spcBef>
                <a:spcPct val="0"/>
              </a:spcBef>
              <a:spcAft>
                <a:spcPct val="0"/>
              </a:spcAft>
              <a:defRPr sz="3200" b="1">
                <a:latin typeface="Arial" pitchFamily="34" charset="0"/>
                <a:ea typeface="MS PGothic" pitchFamily="34" charset="-128"/>
              </a:defRPr>
            </a:lvl6pPr>
            <a:lvl7pPr marL="914400" defTabSz="457200" fontAlgn="base">
              <a:spcBef>
                <a:spcPct val="0"/>
              </a:spcBef>
              <a:spcAft>
                <a:spcPct val="0"/>
              </a:spcAft>
              <a:defRPr sz="3200" b="1">
                <a:latin typeface="Arial" pitchFamily="34" charset="0"/>
                <a:ea typeface="MS PGothic" pitchFamily="34" charset="-128"/>
              </a:defRPr>
            </a:lvl7pPr>
            <a:lvl8pPr marL="1371600" defTabSz="457200" fontAlgn="base">
              <a:spcBef>
                <a:spcPct val="0"/>
              </a:spcBef>
              <a:spcAft>
                <a:spcPct val="0"/>
              </a:spcAft>
              <a:defRPr sz="3200" b="1">
                <a:latin typeface="Arial" pitchFamily="34" charset="0"/>
                <a:ea typeface="MS PGothic" pitchFamily="34" charset="-128"/>
              </a:defRPr>
            </a:lvl8pPr>
            <a:lvl9pPr marL="1828800" defTabSz="457200" fontAlgn="base">
              <a:spcBef>
                <a:spcPct val="0"/>
              </a:spcBef>
              <a:spcAft>
                <a:spcPct val="0"/>
              </a:spcAft>
              <a:defRPr sz="3200" b="1">
                <a:latin typeface="Arial" pitchFamily="34" charset="0"/>
                <a:ea typeface="MS PGothic" pitchFamily="34" charset="-128"/>
              </a:defRPr>
            </a:lvl9pPr>
          </a:lstStyle>
          <a:p>
            <a:endParaRPr lang="en-US" sz="2800" b="0" i="1" dirty="0"/>
          </a:p>
        </p:txBody>
      </p:sp>
      <p:pic>
        <p:nvPicPr>
          <p:cNvPr id="4" name="Picture 3">
            <a:extLst>
              <a:ext uri="{FF2B5EF4-FFF2-40B4-BE49-F238E27FC236}">
                <a16:creationId xmlns:a16="http://schemas.microsoft.com/office/drawing/2014/main" id="{016D1BCE-EF4D-423F-BE36-C53489800025}"/>
              </a:ext>
            </a:extLst>
          </p:cNvPr>
          <p:cNvPicPr>
            <a:picLocks noChangeAspect="1"/>
          </p:cNvPicPr>
          <p:nvPr/>
        </p:nvPicPr>
        <p:blipFill>
          <a:blip r:embed="rId3"/>
          <a:stretch>
            <a:fillRect/>
          </a:stretch>
        </p:blipFill>
        <p:spPr>
          <a:xfrm>
            <a:off x="10253974" y="5282204"/>
            <a:ext cx="1786283" cy="670618"/>
          </a:xfrm>
          <a:prstGeom prst="rect">
            <a:avLst/>
          </a:prstGeom>
        </p:spPr>
      </p:pic>
    </p:spTree>
    <p:extLst>
      <p:ext uri="{BB962C8B-B14F-4D97-AF65-F5344CB8AC3E}">
        <p14:creationId xmlns:p14="http://schemas.microsoft.com/office/powerpoint/2010/main" val="391853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0263-414A-41AA-B6F8-BA28730B2055}"/>
              </a:ext>
            </a:extLst>
          </p:cNvPr>
          <p:cNvSpPr>
            <a:spLocks noGrp="1"/>
          </p:cNvSpPr>
          <p:nvPr>
            <p:ph type="title"/>
          </p:nvPr>
        </p:nvSpPr>
        <p:spPr>
          <a:xfrm>
            <a:off x="1888673" y="318181"/>
            <a:ext cx="8473017" cy="615950"/>
          </a:xfrm>
        </p:spPr>
        <p:txBody>
          <a:bodyPr/>
          <a:lstStyle/>
          <a:p>
            <a:r>
              <a:rPr lang="en-US" dirty="0">
                <a:solidFill>
                  <a:srgbClr val="002060"/>
                </a:solidFill>
                <a:latin typeface="+mj-lt"/>
              </a:rPr>
              <a:t>Today's Presenters</a:t>
            </a:r>
            <a:endParaRPr lang="en-US" dirty="0"/>
          </a:p>
        </p:txBody>
      </p:sp>
      <p:pic>
        <p:nvPicPr>
          <p:cNvPr id="8" name="Picture 8" descr="A person smiling for the camera&#10;&#10;Description generated with very high confidence">
            <a:extLst>
              <a:ext uri="{FF2B5EF4-FFF2-40B4-BE49-F238E27FC236}">
                <a16:creationId xmlns:a16="http://schemas.microsoft.com/office/drawing/2014/main" id="{8C581DBB-F582-4144-9781-793DADE2BD7D}"/>
              </a:ext>
            </a:extLst>
          </p:cNvPr>
          <p:cNvPicPr>
            <a:picLocks noChangeAspect="1"/>
          </p:cNvPicPr>
          <p:nvPr/>
        </p:nvPicPr>
        <p:blipFill>
          <a:blip r:embed="rId2"/>
          <a:stretch>
            <a:fillRect/>
          </a:stretch>
        </p:blipFill>
        <p:spPr>
          <a:xfrm>
            <a:off x="926395" y="1456055"/>
            <a:ext cx="1409847" cy="2118540"/>
          </a:xfrm>
          <a:prstGeom prst="rect">
            <a:avLst/>
          </a:prstGeom>
        </p:spPr>
      </p:pic>
      <p:sp>
        <p:nvSpPr>
          <p:cNvPr id="3" name="TextBox 2">
            <a:extLst>
              <a:ext uri="{FF2B5EF4-FFF2-40B4-BE49-F238E27FC236}">
                <a16:creationId xmlns:a16="http://schemas.microsoft.com/office/drawing/2014/main" id="{66C1FB87-F08C-4BE5-9898-C46BAA5AEDC8}"/>
              </a:ext>
            </a:extLst>
          </p:cNvPr>
          <p:cNvSpPr txBox="1"/>
          <p:nvPr/>
        </p:nvSpPr>
        <p:spPr>
          <a:xfrm>
            <a:off x="425858" y="4007111"/>
            <a:ext cx="3589176" cy="830997"/>
          </a:xfrm>
          <a:prstGeom prst="rect">
            <a:avLst/>
          </a:prstGeom>
          <a:noFill/>
        </p:spPr>
        <p:txBody>
          <a:bodyPr wrap="square" rtlCol="0">
            <a:spAutoFit/>
          </a:bodyPr>
          <a:lstStyle/>
          <a:p>
            <a:r>
              <a:rPr lang="en-US" sz="1600" dirty="0"/>
              <a:t>Elizabeth Guroff, MA, LCMFT</a:t>
            </a:r>
          </a:p>
          <a:p>
            <a:r>
              <a:rPr lang="en-US" sz="1600" dirty="0"/>
              <a:t>Director, Trauma Informed Services</a:t>
            </a:r>
          </a:p>
          <a:p>
            <a:r>
              <a:rPr lang="en-US" sz="1600" dirty="0"/>
              <a:t>National Council for Behavioral Health</a:t>
            </a:r>
          </a:p>
        </p:txBody>
      </p:sp>
      <p:pic>
        <p:nvPicPr>
          <p:cNvPr id="4" name="Picture 3">
            <a:extLst>
              <a:ext uri="{FF2B5EF4-FFF2-40B4-BE49-F238E27FC236}">
                <a16:creationId xmlns:a16="http://schemas.microsoft.com/office/drawing/2014/main" id="{DF6A4BCB-4AD0-4232-8EBD-40CA457F3337}"/>
              </a:ext>
            </a:extLst>
          </p:cNvPr>
          <p:cNvPicPr>
            <a:picLocks noChangeAspect="1"/>
          </p:cNvPicPr>
          <p:nvPr/>
        </p:nvPicPr>
        <p:blipFill>
          <a:blip r:embed="rId3"/>
          <a:stretch>
            <a:fillRect/>
          </a:stretch>
        </p:blipFill>
        <p:spPr>
          <a:xfrm>
            <a:off x="8530556" y="1522168"/>
            <a:ext cx="2118213" cy="2118213"/>
          </a:xfrm>
          <a:prstGeom prst="rect">
            <a:avLst/>
          </a:prstGeom>
        </p:spPr>
      </p:pic>
      <p:sp>
        <p:nvSpPr>
          <p:cNvPr id="5" name="TextBox 4">
            <a:extLst>
              <a:ext uri="{FF2B5EF4-FFF2-40B4-BE49-F238E27FC236}">
                <a16:creationId xmlns:a16="http://schemas.microsoft.com/office/drawing/2014/main" id="{BAF95372-5F42-4D4A-9980-80CFA062053A}"/>
              </a:ext>
            </a:extLst>
          </p:cNvPr>
          <p:cNvSpPr txBox="1"/>
          <p:nvPr/>
        </p:nvSpPr>
        <p:spPr>
          <a:xfrm>
            <a:off x="8243477" y="4012393"/>
            <a:ext cx="3601475" cy="1323439"/>
          </a:xfrm>
          <a:prstGeom prst="rect">
            <a:avLst/>
          </a:prstGeom>
          <a:noFill/>
        </p:spPr>
        <p:txBody>
          <a:bodyPr wrap="square" rtlCol="0">
            <a:spAutoFit/>
          </a:bodyPr>
          <a:lstStyle/>
          <a:p>
            <a:r>
              <a:rPr lang="en-US" sz="1600" dirty="0"/>
              <a:t>Melissa Montgomery, LISW-S</a:t>
            </a:r>
          </a:p>
          <a:p>
            <a:r>
              <a:rPr lang="en-US" sz="1600" dirty="0"/>
              <a:t>Clinical Program Manager, </a:t>
            </a:r>
            <a:r>
              <a:rPr lang="en-US" sz="1600" dirty="0" err="1"/>
              <a:t>Mayerson</a:t>
            </a:r>
            <a:r>
              <a:rPr lang="en-US" sz="1600" dirty="0"/>
              <a:t> Center for Safe and Healthy Children</a:t>
            </a:r>
          </a:p>
          <a:p>
            <a:r>
              <a:rPr lang="en-US" sz="1600" dirty="0"/>
              <a:t>Cincinnati Children's Hospital Medical Center</a:t>
            </a:r>
          </a:p>
        </p:txBody>
      </p:sp>
      <p:sp>
        <p:nvSpPr>
          <p:cNvPr id="6" name="TextBox 5">
            <a:extLst>
              <a:ext uri="{FF2B5EF4-FFF2-40B4-BE49-F238E27FC236}">
                <a16:creationId xmlns:a16="http://schemas.microsoft.com/office/drawing/2014/main" id="{EA6B343A-4B36-431F-B9B6-3EEFF096B37E}"/>
              </a:ext>
            </a:extLst>
          </p:cNvPr>
          <p:cNvSpPr txBox="1"/>
          <p:nvPr/>
        </p:nvSpPr>
        <p:spPr>
          <a:xfrm>
            <a:off x="3882830" y="4007111"/>
            <a:ext cx="4174113" cy="1077218"/>
          </a:xfrm>
          <a:prstGeom prst="rect">
            <a:avLst/>
          </a:prstGeom>
          <a:noFill/>
        </p:spPr>
        <p:txBody>
          <a:bodyPr wrap="square" rtlCol="0">
            <a:spAutoFit/>
          </a:bodyPr>
          <a:lstStyle/>
          <a:p>
            <a:r>
              <a:rPr lang="en-US" sz="1600" dirty="0"/>
              <a:t>Wanda Vargas, PhD</a:t>
            </a:r>
          </a:p>
          <a:p>
            <a:r>
              <a:rPr lang="en-US" sz="1600" dirty="0"/>
              <a:t>Senior Psychologist</a:t>
            </a:r>
          </a:p>
          <a:p>
            <a:r>
              <a:rPr lang="en-US" sz="1600" dirty="0"/>
              <a:t>New York Presbyterian Hospital’s Family PEACE Trauma Treatment Center</a:t>
            </a:r>
          </a:p>
        </p:txBody>
      </p:sp>
      <p:pic>
        <p:nvPicPr>
          <p:cNvPr id="7" name="Picture 6">
            <a:extLst>
              <a:ext uri="{FF2B5EF4-FFF2-40B4-BE49-F238E27FC236}">
                <a16:creationId xmlns:a16="http://schemas.microsoft.com/office/drawing/2014/main" id="{8EEAC8B3-BB20-4522-9103-70486EADC4B8}"/>
              </a:ext>
            </a:extLst>
          </p:cNvPr>
          <p:cNvPicPr>
            <a:picLocks noChangeAspect="1"/>
          </p:cNvPicPr>
          <p:nvPr/>
        </p:nvPicPr>
        <p:blipFill>
          <a:blip r:embed="rId4"/>
          <a:stretch>
            <a:fillRect/>
          </a:stretch>
        </p:blipFill>
        <p:spPr>
          <a:xfrm>
            <a:off x="4230753" y="1522168"/>
            <a:ext cx="2118212" cy="2118212"/>
          </a:xfrm>
          <a:prstGeom prst="rect">
            <a:avLst/>
          </a:prstGeom>
        </p:spPr>
      </p:pic>
      <p:pic>
        <p:nvPicPr>
          <p:cNvPr id="9" name="Picture 8">
            <a:extLst>
              <a:ext uri="{FF2B5EF4-FFF2-40B4-BE49-F238E27FC236}">
                <a16:creationId xmlns:a16="http://schemas.microsoft.com/office/drawing/2014/main" id="{A5B07DAF-6026-40A0-B981-C07DC44567B9}"/>
              </a:ext>
            </a:extLst>
          </p:cNvPr>
          <p:cNvPicPr>
            <a:picLocks noChangeAspect="1"/>
          </p:cNvPicPr>
          <p:nvPr/>
        </p:nvPicPr>
        <p:blipFill>
          <a:blip r:embed="rId5"/>
          <a:stretch>
            <a:fillRect/>
          </a:stretch>
        </p:blipFill>
        <p:spPr>
          <a:xfrm>
            <a:off x="10145238" y="5335832"/>
            <a:ext cx="1699714" cy="634864"/>
          </a:xfrm>
          <a:prstGeom prst="rect">
            <a:avLst/>
          </a:prstGeom>
        </p:spPr>
      </p:pic>
    </p:spTree>
    <p:extLst>
      <p:ext uri="{BB962C8B-B14F-4D97-AF65-F5344CB8AC3E}">
        <p14:creationId xmlns:p14="http://schemas.microsoft.com/office/powerpoint/2010/main" val="4145052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84D80D2-2E31-4982-B50D-D84F992D3D11}"/>
              </a:ext>
            </a:extLst>
          </p:cNvPr>
          <p:cNvSpPr>
            <a:spLocks noGrp="1"/>
          </p:cNvSpPr>
          <p:nvPr>
            <p:ph type="title"/>
          </p:nvPr>
        </p:nvSpPr>
        <p:spPr>
          <a:xfrm>
            <a:off x="3759200" y="474257"/>
            <a:ext cx="4673600" cy="838200"/>
          </a:xfrm>
        </p:spPr>
        <p:txBody>
          <a:bodyPr rtlCol="0" anchor="t">
            <a:noAutofit/>
          </a:bodyPr>
          <a:lstStyle/>
          <a:p>
            <a:pPr eaLnBrk="1" fontAlgn="auto" hangingPunct="1">
              <a:spcAft>
                <a:spcPts val="0"/>
              </a:spcAft>
              <a:defRPr/>
            </a:pPr>
            <a:r>
              <a:rPr lang="en-US" altLang="en-US" sz="4000" dirty="0">
                <a:latin typeface="+mn-lt"/>
                <a:cs typeface="Open Sans" pitchFamily="-84" charset="0"/>
              </a:rPr>
              <a:t>   </a:t>
            </a:r>
            <a:r>
              <a:rPr lang="en-US" altLang="en-US" sz="4000" dirty="0">
                <a:solidFill>
                  <a:schemeClr val="tx2">
                    <a:lumMod val="75000"/>
                  </a:schemeClr>
                </a:solidFill>
                <a:latin typeface="+mn-lt"/>
                <a:cs typeface="Open Sans" pitchFamily="-84" charset="0"/>
              </a:rPr>
              <a:t>Overview</a:t>
            </a:r>
          </a:p>
        </p:txBody>
      </p:sp>
      <p:sp>
        <p:nvSpPr>
          <p:cNvPr id="3" name="Content Placeholder 2">
            <a:extLst>
              <a:ext uri="{FF2B5EF4-FFF2-40B4-BE49-F238E27FC236}">
                <a16:creationId xmlns:a16="http://schemas.microsoft.com/office/drawing/2014/main" id="{398D20AA-FC2F-4AA4-A9D1-1AA48AE4F473}"/>
              </a:ext>
            </a:extLst>
          </p:cNvPr>
          <p:cNvSpPr>
            <a:spLocks noGrp="1"/>
          </p:cNvSpPr>
          <p:nvPr>
            <p:ph idx="1"/>
          </p:nvPr>
        </p:nvSpPr>
        <p:spPr>
          <a:xfrm>
            <a:off x="403608" y="1491329"/>
            <a:ext cx="6291944" cy="3875341"/>
          </a:xfrm>
        </p:spPr>
        <p:txBody>
          <a:bodyPr rtlCol="0">
            <a:normAutofit fontScale="92500" lnSpcReduction="10000"/>
          </a:bodyPr>
          <a:lstStyle/>
          <a:p>
            <a:pPr eaLnBrk="1" fontAlgn="auto" hangingPunct="1">
              <a:spcAft>
                <a:spcPts val="0"/>
              </a:spcAft>
              <a:buFont typeface="Arial"/>
              <a:buChar char="•"/>
              <a:defRPr/>
            </a:pPr>
            <a:r>
              <a:rPr lang="en-US" sz="3200" dirty="0">
                <a:latin typeface="+mj-lt"/>
              </a:rPr>
              <a:t>Overview of Trauma and Trauma-Informed Principles</a:t>
            </a:r>
          </a:p>
          <a:p>
            <a:pPr eaLnBrk="1" fontAlgn="auto" hangingPunct="1">
              <a:spcAft>
                <a:spcPts val="0"/>
              </a:spcAft>
              <a:buFont typeface="Arial"/>
              <a:buChar char="•"/>
              <a:defRPr/>
            </a:pPr>
            <a:r>
              <a:rPr lang="en-US" sz="3200" dirty="0">
                <a:latin typeface="+mj-lt"/>
              </a:rPr>
              <a:t>Components of a Trauma-Informed Organization Look Like</a:t>
            </a:r>
          </a:p>
          <a:p>
            <a:pPr eaLnBrk="1" fontAlgn="auto" hangingPunct="1">
              <a:spcAft>
                <a:spcPts val="0"/>
              </a:spcAft>
              <a:buFont typeface="Arial"/>
              <a:buChar char="•"/>
              <a:defRPr/>
            </a:pPr>
            <a:r>
              <a:rPr lang="en-US" sz="3200" dirty="0">
                <a:latin typeface="+mj-lt"/>
              </a:rPr>
              <a:t>TIC Implementation Examples:</a:t>
            </a:r>
          </a:p>
          <a:p>
            <a:pPr lvl="1" fontAlgn="auto">
              <a:spcAft>
                <a:spcPts val="0"/>
              </a:spcAft>
              <a:buFont typeface="Arial"/>
              <a:buChar char="•"/>
              <a:defRPr/>
            </a:pPr>
            <a:r>
              <a:rPr lang="en-US" sz="3000" dirty="0"/>
              <a:t>Family PEACE Trauma Treatment Center at NY Presbyterian Hospital</a:t>
            </a:r>
          </a:p>
          <a:p>
            <a:pPr lvl="1" fontAlgn="auto">
              <a:spcAft>
                <a:spcPts val="0"/>
              </a:spcAft>
              <a:buFont typeface="Arial"/>
              <a:buChar char="•"/>
              <a:defRPr/>
            </a:pPr>
            <a:r>
              <a:rPr lang="en-US" sz="3000" dirty="0">
                <a:latin typeface="+mj-lt"/>
              </a:rPr>
              <a:t>Cincinnati Children’s Hospital</a:t>
            </a:r>
          </a:p>
          <a:p>
            <a:pPr marL="457200" lvl="1" indent="0" eaLnBrk="1" fontAlgn="auto" hangingPunct="1">
              <a:spcAft>
                <a:spcPts val="0"/>
              </a:spcAft>
              <a:buNone/>
              <a:defRPr/>
            </a:pPr>
            <a:endParaRPr lang="en-US" sz="2800" dirty="0">
              <a:latin typeface="+mj-lt"/>
            </a:endParaRPr>
          </a:p>
          <a:p>
            <a:pPr marL="0" indent="0" eaLnBrk="1" fontAlgn="auto" hangingPunct="1">
              <a:spcAft>
                <a:spcPts val="0"/>
              </a:spcAft>
              <a:buNone/>
              <a:defRPr/>
            </a:pPr>
            <a:endParaRPr lang="en-US" sz="3200" dirty="0">
              <a:latin typeface="+mj-lt"/>
            </a:endParaRPr>
          </a:p>
          <a:p>
            <a:pPr marL="0" indent="0" eaLnBrk="1" fontAlgn="auto" hangingPunct="1">
              <a:spcAft>
                <a:spcPts val="0"/>
              </a:spcAft>
              <a:buNone/>
              <a:defRPr/>
            </a:pPr>
            <a:endParaRPr lang="en-US" sz="3200" dirty="0">
              <a:latin typeface="+mj-lt"/>
            </a:endParaRPr>
          </a:p>
        </p:txBody>
      </p:sp>
      <p:pic>
        <p:nvPicPr>
          <p:cNvPr id="2" name="Picture 1">
            <a:extLst>
              <a:ext uri="{FF2B5EF4-FFF2-40B4-BE49-F238E27FC236}">
                <a16:creationId xmlns:a16="http://schemas.microsoft.com/office/drawing/2014/main" id="{5EB92785-2544-4922-B295-DB06FBE5900D}"/>
              </a:ext>
            </a:extLst>
          </p:cNvPr>
          <p:cNvPicPr>
            <a:picLocks noChangeAspect="1"/>
          </p:cNvPicPr>
          <p:nvPr/>
        </p:nvPicPr>
        <p:blipFill>
          <a:blip r:embed="rId3"/>
          <a:stretch>
            <a:fillRect/>
          </a:stretch>
        </p:blipFill>
        <p:spPr>
          <a:xfrm>
            <a:off x="7000352" y="1952835"/>
            <a:ext cx="4511709" cy="25378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B46E3A87-D06D-4FF8-AF54-98CFC2A536D2}"/>
              </a:ext>
            </a:extLst>
          </p:cNvPr>
          <p:cNvPicPr>
            <a:picLocks noChangeAspect="1"/>
          </p:cNvPicPr>
          <p:nvPr/>
        </p:nvPicPr>
        <p:blipFill>
          <a:blip r:embed="rId4"/>
          <a:stretch>
            <a:fillRect/>
          </a:stretch>
        </p:blipFill>
        <p:spPr>
          <a:xfrm>
            <a:off x="10003837" y="5226347"/>
            <a:ext cx="1784555" cy="666552"/>
          </a:xfrm>
          <a:prstGeom prst="rect">
            <a:avLst/>
          </a:prstGeom>
        </p:spPr>
      </p:pic>
    </p:spTree>
    <p:extLst>
      <p:ext uri="{BB962C8B-B14F-4D97-AF65-F5344CB8AC3E}">
        <p14:creationId xmlns:p14="http://schemas.microsoft.com/office/powerpoint/2010/main" val="1966420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A12AD23-B017-481A-B053-69332853774A}"/>
              </a:ext>
            </a:extLst>
          </p:cNvPr>
          <p:cNvSpPr>
            <a:spLocks noGrp="1" noChangeArrowheads="1"/>
          </p:cNvSpPr>
          <p:nvPr>
            <p:ph type="title"/>
          </p:nvPr>
        </p:nvSpPr>
        <p:spPr>
          <a:xfrm>
            <a:off x="1595439" y="257175"/>
            <a:ext cx="9001125" cy="1309688"/>
          </a:xfrm>
        </p:spPr>
        <p:txBody>
          <a:bodyPr rtlCol="0" anchor="t">
            <a:noAutofit/>
          </a:bodyPr>
          <a:lstStyle/>
          <a:p>
            <a:pPr eaLnBrk="1" fontAlgn="auto" hangingPunct="1">
              <a:spcAft>
                <a:spcPts val="0"/>
              </a:spcAft>
              <a:defRPr/>
            </a:pPr>
            <a:r>
              <a:rPr lang="en-US" altLang="en-US" sz="4000">
                <a:solidFill>
                  <a:schemeClr val="tx2">
                    <a:lumMod val="75000"/>
                  </a:schemeClr>
                </a:solidFill>
                <a:latin typeface="+mj-lt"/>
                <a:cs typeface="Open Sans" pitchFamily="-84" charset="0"/>
              </a:rPr>
              <a:t>What are the Benefits of Adopting </a:t>
            </a:r>
            <a:br>
              <a:rPr lang="en-US" altLang="en-US" sz="4000">
                <a:solidFill>
                  <a:schemeClr val="tx2">
                    <a:lumMod val="75000"/>
                  </a:schemeClr>
                </a:solidFill>
                <a:latin typeface="+mj-lt"/>
                <a:cs typeface="Open Sans" pitchFamily="-84" charset="0"/>
              </a:rPr>
            </a:br>
            <a:r>
              <a:rPr lang="en-US" altLang="en-US" sz="4000">
                <a:solidFill>
                  <a:schemeClr val="tx2">
                    <a:lumMod val="75000"/>
                  </a:schemeClr>
                </a:solidFill>
                <a:latin typeface="+mj-lt"/>
                <a:cs typeface="Open Sans" pitchFamily="-84" charset="0"/>
              </a:rPr>
              <a:t>Trauma-Informed Approaches?</a:t>
            </a:r>
            <a:br>
              <a:rPr lang="en-US" altLang="en-US" sz="4000">
                <a:solidFill>
                  <a:schemeClr val="tx2">
                    <a:lumMod val="75000"/>
                  </a:schemeClr>
                </a:solidFill>
                <a:latin typeface="+mj-lt"/>
                <a:cs typeface="Open Sans" pitchFamily="-84" charset="0"/>
              </a:rPr>
            </a:br>
            <a:r>
              <a:rPr lang="en-US" altLang="en-US" sz="4000">
                <a:solidFill>
                  <a:schemeClr val="tx2">
                    <a:lumMod val="75000"/>
                  </a:schemeClr>
                </a:solidFill>
                <a:latin typeface="+mj-lt"/>
                <a:cs typeface="Open Sans" pitchFamily="-84" charset="0"/>
              </a:rPr>
              <a:t/>
            </a:r>
            <a:br>
              <a:rPr lang="en-US" altLang="en-US" sz="4000">
                <a:solidFill>
                  <a:schemeClr val="tx2">
                    <a:lumMod val="75000"/>
                  </a:schemeClr>
                </a:solidFill>
                <a:latin typeface="+mj-lt"/>
                <a:cs typeface="Open Sans" pitchFamily="-84" charset="0"/>
              </a:rPr>
            </a:br>
            <a:endParaRPr lang="en-US" altLang="en-US" sz="4000">
              <a:solidFill>
                <a:schemeClr val="tx2">
                  <a:lumMod val="75000"/>
                </a:schemeClr>
              </a:solidFill>
              <a:latin typeface="+mj-lt"/>
              <a:cs typeface="Open Sans" pitchFamily="-84" charset="0"/>
            </a:endParaRPr>
          </a:p>
        </p:txBody>
      </p:sp>
      <p:sp>
        <p:nvSpPr>
          <p:cNvPr id="56323" name="Rectangle 3">
            <a:extLst>
              <a:ext uri="{FF2B5EF4-FFF2-40B4-BE49-F238E27FC236}">
                <a16:creationId xmlns:a16="http://schemas.microsoft.com/office/drawing/2014/main" id="{910D0912-C68F-4107-8FE7-3B8B3C51312C}"/>
              </a:ext>
            </a:extLst>
          </p:cNvPr>
          <p:cNvSpPr>
            <a:spLocks noGrp="1" noChangeArrowheads="1"/>
          </p:cNvSpPr>
          <p:nvPr>
            <p:ph idx="1"/>
          </p:nvPr>
        </p:nvSpPr>
        <p:spPr>
          <a:xfrm>
            <a:off x="1651534" y="1953658"/>
            <a:ext cx="8888932" cy="3696788"/>
          </a:xfrm>
        </p:spPr>
        <p:txBody>
          <a:bodyPr numCol="2" rtlCol="0">
            <a:normAutofit/>
          </a:bodyPr>
          <a:lstStyle/>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Increases safety for all </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Improves the social environment </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Cares for the caregivers</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Improves the quality of services</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Reduces negative encounters and events</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Creates a community of hope, healing and recovery </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Increases success and satisfaction at work</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Promotes organizational wellness</a:t>
            </a:r>
          </a:p>
          <a:p>
            <a:pPr lvl="1" eaLnBrk="1" fontAlgn="auto" hangingPunct="1">
              <a:lnSpc>
                <a:spcPct val="90000"/>
              </a:lnSpc>
              <a:spcAft>
                <a:spcPts val="0"/>
              </a:spcAft>
              <a:buFont typeface="Arial" panose="020B0604020202020204" pitchFamily="34" charset="0"/>
              <a:buChar char="•"/>
              <a:defRPr/>
            </a:pPr>
            <a:r>
              <a:rPr lang="en-US" altLang="en-US" sz="2700" dirty="0">
                <a:latin typeface="+mj-lt"/>
                <a:cs typeface="Arial" pitchFamily="34" charset="0"/>
              </a:rPr>
              <a:t>Improves the bottom line</a:t>
            </a:r>
          </a:p>
          <a:p>
            <a:pPr eaLnBrk="1" fontAlgn="auto" hangingPunct="1">
              <a:lnSpc>
                <a:spcPct val="90000"/>
              </a:lnSpc>
              <a:spcAft>
                <a:spcPts val="0"/>
              </a:spcAft>
              <a:buFont typeface="Arial"/>
              <a:buChar char="•"/>
              <a:defRPr/>
            </a:pPr>
            <a:endParaRPr lang="en-US" altLang="en-US" sz="2600" dirty="0">
              <a:latin typeface="Arial" pitchFamily="34" charset="0"/>
              <a:cs typeface="Arial" pitchFamily="34" charset="0"/>
            </a:endParaRPr>
          </a:p>
        </p:txBody>
      </p:sp>
      <p:pic>
        <p:nvPicPr>
          <p:cNvPr id="2" name="Picture 1">
            <a:extLst>
              <a:ext uri="{FF2B5EF4-FFF2-40B4-BE49-F238E27FC236}">
                <a16:creationId xmlns:a16="http://schemas.microsoft.com/office/drawing/2014/main" id="{581E51A2-D091-427E-A020-6CEFA81E2FF5}"/>
              </a:ext>
            </a:extLst>
          </p:cNvPr>
          <p:cNvPicPr>
            <a:picLocks noChangeAspect="1"/>
          </p:cNvPicPr>
          <p:nvPr/>
        </p:nvPicPr>
        <p:blipFill>
          <a:blip r:embed="rId3"/>
          <a:stretch>
            <a:fillRect/>
          </a:stretch>
        </p:blipFill>
        <p:spPr>
          <a:xfrm>
            <a:off x="10187812" y="5430417"/>
            <a:ext cx="1786283" cy="670618"/>
          </a:xfrm>
          <a:prstGeom prst="rect">
            <a:avLst/>
          </a:prstGeom>
        </p:spPr>
      </p:pic>
    </p:spTree>
    <p:extLst>
      <p:ext uri="{BB962C8B-B14F-4D97-AF65-F5344CB8AC3E}">
        <p14:creationId xmlns:p14="http://schemas.microsoft.com/office/powerpoint/2010/main" val="2378049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B42586B-BE8A-4DA5-837A-4DF277FAB494}"/>
              </a:ext>
            </a:extLst>
          </p:cNvPr>
          <p:cNvSpPr>
            <a:spLocks noGrp="1" noChangeArrowheads="1"/>
          </p:cNvSpPr>
          <p:nvPr>
            <p:ph type="title"/>
          </p:nvPr>
        </p:nvSpPr>
        <p:spPr>
          <a:xfrm>
            <a:off x="4021138" y="381000"/>
            <a:ext cx="4151312" cy="762000"/>
          </a:xfrm>
        </p:spPr>
        <p:txBody>
          <a:bodyPr rtlCol="0" anchor="t">
            <a:noAutofit/>
          </a:bodyPr>
          <a:lstStyle/>
          <a:p>
            <a:pPr eaLnBrk="1" fontAlgn="auto" hangingPunct="1">
              <a:spcAft>
                <a:spcPts val="0"/>
              </a:spcAft>
              <a:defRPr/>
            </a:pPr>
            <a:r>
              <a:rPr lang="en-US" altLang="en-US" sz="4000">
                <a:solidFill>
                  <a:schemeClr val="tx2">
                    <a:lumMod val="75000"/>
                  </a:schemeClr>
                </a:solidFill>
                <a:latin typeface="+mn-lt"/>
                <a:cs typeface="Open Sans" pitchFamily="-84" charset="0"/>
              </a:rPr>
              <a:t>What is Trauma?</a:t>
            </a:r>
          </a:p>
        </p:txBody>
      </p:sp>
      <p:sp>
        <p:nvSpPr>
          <p:cNvPr id="16387" name="Rectangle 3">
            <a:extLst>
              <a:ext uri="{FF2B5EF4-FFF2-40B4-BE49-F238E27FC236}">
                <a16:creationId xmlns:a16="http://schemas.microsoft.com/office/drawing/2014/main" id="{F6F1A256-9F24-4896-8657-E752B7B9DA5B}"/>
              </a:ext>
            </a:extLst>
          </p:cNvPr>
          <p:cNvSpPr>
            <a:spLocks noGrp="1" noChangeArrowheads="1"/>
          </p:cNvSpPr>
          <p:nvPr>
            <p:ph idx="1"/>
          </p:nvPr>
        </p:nvSpPr>
        <p:spPr>
          <a:xfrm>
            <a:off x="2124075" y="2733676"/>
            <a:ext cx="8623300" cy="3116139"/>
          </a:xfrm>
        </p:spPr>
        <p:txBody>
          <a:bodyPr rtlCol="0">
            <a:normAutofit/>
          </a:bodyPr>
          <a:lstStyle/>
          <a:p>
            <a:pPr marL="0" indent="0" eaLnBrk="1" fontAlgn="auto" hangingPunct="1">
              <a:spcAft>
                <a:spcPts val="0"/>
              </a:spcAft>
              <a:buNone/>
              <a:defRPr/>
            </a:pPr>
            <a:r>
              <a:rPr lang="en-US" sz="2800" i="1" dirty="0">
                <a:latin typeface="+mj-lt"/>
              </a:rPr>
              <a:t>Individual trauma results from an             , series of events, or set of circumstances that is </a:t>
            </a:r>
            <a:r>
              <a:rPr lang="en-US" sz="2800" i="1" dirty="0">
                <a:solidFill>
                  <a:schemeClr val="tx2">
                    <a:lumMod val="75000"/>
                  </a:schemeClr>
                </a:solidFill>
                <a:latin typeface="+mj-lt"/>
              </a:rPr>
              <a:t>                         </a:t>
            </a:r>
            <a:r>
              <a:rPr lang="en-US" sz="2800" i="1" dirty="0">
                <a:latin typeface="+mj-lt"/>
              </a:rPr>
              <a:t>by an individual as overwhelming or life-changing and that has profound                on the individual’s psychological development or well-being, often involving a physiological, social, and/or spiritual impact.</a:t>
            </a:r>
            <a:endParaRPr lang="en-US" sz="2800" dirty="0">
              <a:latin typeface="+mj-lt"/>
            </a:endParaRPr>
          </a:p>
          <a:p>
            <a:pPr marL="609600" indent="-609600" eaLnBrk="1" fontAlgn="auto" hangingPunct="1">
              <a:spcAft>
                <a:spcPts val="0"/>
              </a:spcAft>
              <a:buFont typeface="Lucida Grande" charset="0"/>
              <a:buChar char="&gt;"/>
              <a:defRPr/>
            </a:pPr>
            <a:endParaRPr lang="en-US" sz="2400" dirty="0">
              <a:solidFill>
                <a:schemeClr val="bg1">
                  <a:lumMod val="50000"/>
                </a:schemeClr>
              </a:solidFill>
            </a:endParaRPr>
          </a:p>
        </p:txBody>
      </p:sp>
      <p:sp>
        <p:nvSpPr>
          <p:cNvPr id="276484" name="Rectangle 1">
            <a:extLst>
              <a:ext uri="{FF2B5EF4-FFF2-40B4-BE49-F238E27FC236}">
                <a16:creationId xmlns:a16="http://schemas.microsoft.com/office/drawing/2014/main" id="{E21CDDD9-5DD2-42F9-8BC5-18763EE2D557}"/>
              </a:ext>
            </a:extLst>
          </p:cNvPr>
          <p:cNvSpPr>
            <a:spLocks noChangeArrowheads="1"/>
          </p:cNvSpPr>
          <p:nvPr/>
        </p:nvSpPr>
        <p:spPr bwMode="auto">
          <a:xfrm>
            <a:off x="1784350" y="1395413"/>
            <a:ext cx="86233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Definition (SAMHSA Experts 2012) includes</a:t>
            </a:r>
            <a:endParaRPr kumimoji="0" lang="en-US" altLang="en-US" sz="3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6D6D6C14-BB6C-4549-9E63-AC24AB997FC2}"/>
              </a:ext>
            </a:extLst>
          </p:cNvPr>
          <p:cNvSpPr>
            <a:spLocks noChangeArrowheads="1"/>
          </p:cNvSpPr>
          <p:nvPr/>
        </p:nvSpPr>
        <p:spPr bwMode="auto">
          <a:xfrm>
            <a:off x="7038975" y="2672619"/>
            <a:ext cx="1133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1F497D">
                    <a:lumMod val="60000"/>
                    <a:lumOff val="40000"/>
                  </a:srgbClr>
                </a:solidFill>
                <a:effectLst/>
                <a:uLnTx/>
                <a:uFillTx/>
                <a:latin typeface="Calibri"/>
                <a:ea typeface="+mn-ea"/>
                <a:cs typeface="Arial" panose="020B0604020202020204" pitchFamily="34" charset="0"/>
              </a:rPr>
              <a:t>event</a:t>
            </a:r>
            <a:endParaRPr kumimoji="0" lang="en-US" sz="1800" b="0" i="0" u="none" strike="noStrike" kern="1200" cap="none" spc="0" normalizeH="0" baseline="0" noProof="0" dirty="0">
              <a:ln>
                <a:noFill/>
              </a:ln>
              <a:solidFill>
                <a:srgbClr val="1F497D">
                  <a:lumMod val="60000"/>
                  <a:lumOff val="40000"/>
                </a:srgbClr>
              </a:solidFill>
              <a:effectLst/>
              <a:uLnTx/>
              <a:uFillTx/>
              <a:latin typeface="Calibri"/>
              <a:ea typeface="+mn-ea"/>
              <a:cs typeface="Arial" panose="020B0604020202020204" pitchFamily="34" charset="0"/>
            </a:endParaRPr>
          </a:p>
        </p:txBody>
      </p:sp>
      <p:sp>
        <p:nvSpPr>
          <p:cNvPr id="6" name="Rectangle 5">
            <a:extLst>
              <a:ext uri="{FF2B5EF4-FFF2-40B4-BE49-F238E27FC236}">
                <a16:creationId xmlns:a16="http://schemas.microsoft.com/office/drawing/2014/main" id="{B5F6B6A6-C489-4775-B048-CC6789D38A39}"/>
              </a:ext>
            </a:extLst>
          </p:cNvPr>
          <p:cNvSpPr>
            <a:spLocks noChangeArrowheads="1"/>
          </p:cNvSpPr>
          <p:nvPr/>
        </p:nvSpPr>
        <p:spPr bwMode="auto">
          <a:xfrm>
            <a:off x="6449218" y="3151187"/>
            <a:ext cx="2312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1F497D">
                    <a:lumMod val="60000"/>
                    <a:lumOff val="40000"/>
                  </a:srgbClr>
                </a:solidFill>
                <a:effectLst/>
                <a:uLnTx/>
                <a:uFillTx/>
                <a:latin typeface="Calibri"/>
                <a:ea typeface="+mn-ea"/>
                <a:cs typeface="Arial" panose="020B0604020202020204" pitchFamily="34" charset="0"/>
              </a:rPr>
              <a:t>experienced</a:t>
            </a:r>
            <a:r>
              <a:rPr kumimoji="0" lang="en-US" sz="2800" b="0" i="1" u="none" strike="noStrike" kern="1200" cap="none" spc="0" normalizeH="0" baseline="0" noProof="0" dirty="0">
                <a:ln>
                  <a:noFill/>
                </a:ln>
                <a:solidFill>
                  <a:srgbClr val="1F497D">
                    <a:lumMod val="60000"/>
                    <a:lumOff val="40000"/>
                  </a:srgbClr>
                </a:solidFill>
                <a:effectLst/>
                <a:uLnTx/>
                <a:uFillTx/>
                <a:latin typeface="Calibri"/>
                <a:ea typeface="+mn-ea"/>
                <a:cs typeface="Arial" panose="020B0604020202020204" pitchFamily="34" charset="0"/>
              </a:rPr>
              <a:t> </a:t>
            </a:r>
            <a:endParaRPr kumimoji="0" lang="en-US" sz="1800" b="0" i="0" u="none" strike="noStrike" kern="1200" cap="none" spc="0" normalizeH="0" baseline="0" noProof="0" dirty="0">
              <a:ln>
                <a:noFill/>
              </a:ln>
              <a:solidFill>
                <a:srgbClr val="1F497D">
                  <a:lumMod val="60000"/>
                  <a:lumOff val="40000"/>
                </a:srgbClr>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40EEE040-30F8-4DBB-A8AE-D2351ADFCB55}"/>
              </a:ext>
            </a:extLst>
          </p:cNvPr>
          <p:cNvSpPr>
            <a:spLocks noChangeArrowheads="1"/>
          </p:cNvSpPr>
          <p:nvPr/>
        </p:nvSpPr>
        <p:spPr bwMode="auto">
          <a:xfrm>
            <a:off x="3522662" y="3999645"/>
            <a:ext cx="140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1F497D">
                    <a:lumMod val="60000"/>
                    <a:lumOff val="40000"/>
                  </a:srgbClr>
                </a:solidFill>
                <a:effectLst/>
                <a:uLnTx/>
                <a:uFillTx/>
                <a:latin typeface="Calibri"/>
                <a:ea typeface="+mn-ea"/>
                <a:cs typeface="Arial" panose="020B0604020202020204" pitchFamily="34" charset="0"/>
              </a:rPr>
              <a:t>effects</a:t>
            </a:r>
            <a:r>
              <a:rPr kumimoji="0" lang="en-US" sz="2800" b="0" i="1" u="none" strike="noStrike" kern="1200" cap="none" spc="0" normalizeH="0" baseline="0" noProof="0" dirty="0">
                <a:ln>
                  <a:noFill/>
                </a:ln>
                <a:solidFill>
                  <a:srgbClr val="1F497D">
                    <a:lumMod val="60000"/>
                    <a:lumOff val="40000"/>
                  </a:srgbClr>
                </a:solidFill>
                <a:effectLst/>
                <a:uLnTx/>
                <a:uFillTx/>
                <a:latin typeface="Calibri"/>
                <a:ea typeface="+mn-ea"/>
                <a:cs typeface="Arial" panose="020B0604020202020204" pitchFamily="34" charset="0"/>
              </a:rPr>
              <a:t> </a:t>
            </a:r>
            <a:endParaRPr kumimoji="0" lang="en-US" sz="1800" b="0" i="0" u="none" strike="noStrike" kern="1200" cap="none" spc="0" normalizeH="0" baseline="0" noProof="0" dirty="0">
              <a:ln>
                <a:noFill/>
              </a:ln>
              <a:solidFill>
                <a:srgbClr val="1F497D">
                  <a:lumMod val="60000"/>
                  <a:lumOff val="40000"/>
                </a:srgbClr>
              </a:solidFill>
              <a:effectLst/>
              <a:uLnTx/>
              <a:uFillTx/>
              <a:latin typeface="Calibri"/>
              <a:ea typeface="+mn-ea"/>
              <a:cs typeface="Arial" panose="020B0604020202020204" pitchFamily="34" charset="0"/>
            </a:endParaRPr>
          </a:p>
        </p:txBody>
      </p:sp>
      <p:sp>
        <p:nvSpPr>
          <p:cNvPr id="11" name="Rectangle 10">
            <a:extLst>
              <a:ext uri="{FF2B5EF4-FFF2-40B4-BE49-F238E27FC236}">
                <a16:creationId xmlns:a16="http://schemas.microsoft.com/office/drawing/2014/main" id="{76009C33-0AB6-42AE-89F8-798C62903FE0}"/>
              </a:ext>
            </a:extLst>
          </p:cNvPr>
          <p:cNvSpPr>
            <a:spLocks noChangeArrowheads="1"/>
          </p:cNvSpPr>
          <p:nvPr/>
        </p:nvSpPr>
        <p:spPr bwMode="auto">
          <a:xfrm>
            <a:off x="4222750" y="1965325"/>
            <a:ext cx="37480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1F497D">
                    <a:lumMod val="60000"/>
                    <a:lumOff val="40000"/>
                  </a:srgbClr>
                </a:solidFill>
                <a:effectLst/>
                <a:uLnTx/>
                <a:uFillTx/>
                <a:latin typeface="Calibri"/>
                <a:ea typeface="+mn-ea"/>
                <a:cs typeface="Arial" panose="020B0604020202020204" pitchFamily="34" charset="0"/>
              </a:rPr>
              <a:t>three key elements </a:t>
            </a:r>
          </a:p>
        </p:txBody>
      </p:sp>
      <p:pic>
        <p:nvPicPr>
          <p:cNvPr id="2" name="Picture 1">
            <a:extLst>
              <a:ext uri="{FF2B5EF4-FFF2-40B4-BE49-F238E27FC236}">
                <a16:creationId xmlns:a16="http://schemas.microsoft.com/office/drawing/2014/main" id="{EFCA2780-C3F1-4169-8692-C80C71C0E3DD}"/>
              </a:ext>
            </a:extLst>
          </p:cNvPr>
          <p:cNvPicPr>
            <a:picLocks noChangeAspect="1"/>
          </p:cNvPicPr>
          <p:nvPr/>
        </p:nvPicPr>
        <p:blipFill>
          <a:blip r:embed="rId3"/>
          <a:stretch>
            <a:fillRect/>
          </a:stretch>
        </p:blipFill>
        <p:spPr>
          <a:xfrm>
            <a:off x="10057349" y="5331598"/>
            <a:ext cx="1786283" cy="670618"/>
          </a:xfrm>
          <a:prstGeom prst="rect">
            <a:avLst/>
          </a:prstGeom>
        </p:spPr>
      </p:pic>
    </p:spTree>
    <p:extLst>
      <p:ext uri="{BB962C8B-B14F-4D97-AF65-F5344CB8AC3E}">
        <p14:creationId xmlns:p14="http://schemas.microsoft.com/office/powerpoint/2010/main" val="1944524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nodeType="afterGroup">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par>
                          <p:cTn id="12" fill="hold" nodeType="afterGroup">
                            <p:stCondLst>
                              <p:cond delay="15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000"/>
                                        <p:tgtEl>
                                          <p:spTgt spid="6"/>
                                        </p:tgtEl>
                                      </p:cBhvr>
                                    </p:animEffect>
                                  </p:childTnLst>
                                </p:cTn>
                              </p:par>
                            </p:childTnLst>
                          </p:cTn>
                        </p:par>
                        <p:par>
                          <p:cTn id="16" fill="hold" nodeType="afterGroup">
                            <p:stCondLst>
                              <p:cond delay="2500"/>
                            </p:stCondLst>
                            <p:childTnLst>
                              <p:par>
                                <p:cTn id="17" presetID="6"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04C03348-3D1D-4B13-B82C-EF10BB44DF14}"/>
              </a:ext>
            </a:extLst>
          </p:cNvPr>
          <p:cNvPicPr>
            <a:picLocks noChangeAspect="1"/>
          </p:cNvPicPr>
          <p:nvPr/>
        </p:nvPicPr>
        <p:blipFill rotWithShape="1">
          <a:blip r:embed="rId3">
            <a:extLst>
              <a:ext uri="{28A0092B-C50C-407E-A947-70E740481C1C}">
                <a14:useLocalDpi xmlns:a14="http://schemas.microsoft.com/office/drawing/2010/main" val="0"/>
              </a:ext>
            </a:extLst>
          </a:blip>
          <a:srcRect l="6565" r="23263"/>
          <a:stretch/>
        </p:blipFill>
        <p:spPr bwMode="auto">
          <a:xfrm>
            <a:off x="1569298" y="2116617"/>
            <a:ext cx="1804746" cy="1711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629" name="Picture 5">
            <a:extLst>
              <a:ext uri="{FF2B5EF4-FFF2-40B4-BE49-F238E27FC236}">
                <a16:creationId xmlns:a16="http://schemas.microsoft.com/office/drawing/2014/main" id="{14F65F5C-0FB5-4989-A592-0486DF13D815}"/>
              </a:ext>
            </a:extLst>
          </p:cNvPr>
          <p:cNvPicPr>
            <a:picLocks noChangeAspect="1"/>
          </p:cNvPicPr>
          <p:nvPr/>
        </p:nvPicPr>
        <p:blipFill rotWithShape="1">
          <a:blip r:embed="rId4">
            <a:extLst>
              <a:ext uri="{28A0092B-C50C-407E-A947-70E740481C1C}">
                <a14:useLocalDpi xmlns:a14="http://schemas.microsoft.com/office/drawing/2010/main" val="0"/>
              </a:ext>
            </a:extLst>
          </a:blip>
          <a:srcRect l="4870" t="13850" r="5385" b="5710"/>
          <a:stretch/>
        </p:blipFill>
        <p:spPr bwMode="auto">
          <a:xfrm>
            <a:off x="7579920" y="237689"/>
            <a:ext cx="2395071" cy="1610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631" name="Picture 7">
            <a:extLst>
              <a:ext uri="{FF2B5EF4-FFF2-40B4-BE49-F238E27FC236}">
                <a16:creationId xmlns:a16="http://schemas.microsoft.com/office/drawing/2014/main" id="{AE868D8F-5D3B-4FD4-B1F5-88DD492746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91381" y="146813"/>
            <a:ext cx="1779733" cy="1761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634" name="Picture 8">
            <a:extLst>
              <a:ext uri="{FF2B5EF4-FFF2-40B4-BE49-F238E27FC236}">
                <a16:creationId xmlns:a16="http://schemas.microsoft.com/office/drawing/2014/main" id="{70F0CBC4-2E15-4971-838C-A98777AF5A0D}"/>
              </a:ext>
            </a:extLst>
          </p:cNvPr>
          <p:cNvPicPr>
            <a:picLocks noChangeAspect="1"/>
          </p:cNvPicPr>
          <p:nvPr/>
        </p:nvPicPr>
        <p:blipFill rotWithShape="1">
          <a:blip r:embed="rId6">
            <a:extLst>
              <a:ext uri="{28A0092B-C50C-407E-A947-70E740481C1C}">
                <a14:useLocalDpi xmlns:a14="http://schemas.microsoft.com/office/drawing/2010/main" val="0"/>
              </a:ext>
            </a:extLst>
          </a:blip>
          <a:srcRect b="5310"/>
          <a:stretch/>
        </p:blipFill>
        <p:spPr bwMode="auto">
          <a:xfrm>
            <a:off x="4353908" y="195526"/>
            <a:ext cx="2379614" cy="1680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635" name="Content Placeholder 3">
            <a:extLst>
              <a:ext uri="{FF2B5EF4-FFF2-40B4-BE49-F238E27FC236}">
                <a16:creationId xmlns:a16="http://schemas.microsoft.com/office/drawing/2014/main" id="{857D4213-AE12-4377-BFDE-4D74DFF59D72}"/>
              </a:ext>
            </a:extLst>
          </p:cNvPr>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l="29904" t="11822" r="1" b="13649"/>
          <a:stretch/>
        </p:blipFill>
        <p:spPr>
          <a:xfrm>
            <a:off x="7574387" y="2105032"/>
            <a:ext cx="2360598" cy="1731017"/>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45368362-B010-4690-9407-1565E4A812E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729" r="4202"/>
          <a:stretch/>
        </p:blipFill>
        <p:spPr bwMode="auto">
          <a:xfrm>
            <a:off x="4353908" y="2133623"/>
            <a:ext cx="2325232" cy="1683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1A2BF5E7-A6F9-4AE4-9A67-967BB5585712}"/>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490255" y="4082124"/>
            <a:ext cx="1948064" cy="1566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86" name="Picture 3">
            <a:extLst>
              <a:ext uri="{FF2B5EF4-FFF2-40B4-BE49-F238E27FC236}">
                <a16:creationId xmlns:a16="http://schemas.microsoft.com/office/drawing/2014/main" id="{0533B73A-4053-4A2C-B965-A10A1C1A01CE}"/>
              </a:ext>
            </a:extLst>
          </p:cNvPr>
          <p:cNvPicPr>
            <a:picLocks noChangeAspect="1"/>
          </p:cNvPicPr>
          <p:nvPr/>
        </p:nvPicPr>
        <p:blipFill rotWithShape="1">
          <a:blip r:embed="rId10">
            <a:extLst>
              <a:ext uri="{28A0092B-C50C-407E-A947-70E740481C1C}">
                <a14:useLocalDpi xmlns:a14="http://schemas.microsoft.com/office/drawing/2010/main" val="0"/>
              </a:ext>
            </a:extLst>
          </a:blip>
          <a:srcRect l="18797" r="10051"/>
          <a:stretch/>
        </p:blipFill>
        <p:spPr bwMode="auto">
          <a:xfrm>
            <a:off x="7521309" y="4036929"/>
            <a:ext cx="2410567" cy="1641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FBDFAD5-F23D-4D77-B698-C7E15D418E27}"/>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354046" y="4110798"/>
            <a:ext cx="2183897" cy="1518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51161E0A-42C6-416A-89D4-7C334DED20BE}"/>
              </a:ext>
            </a:extLst>
          </p:cNvPr>
          <p:cNvPicPr>
            <a:picLocks noChangeAspect="1"/>
          </p:cNvPicPr>
          <p:nvPr/>
        </p:nvPicPr>
        <p:blipFill>
          <a:blip r:embed="rId12"/>
          <a:stretch>
            <a:fillRect/>
          </a:stretch>
        </p:blipFill>
        <p:spPr>
          <a:xfrm>
            <a:off x="10304601" y="5110587"/>
            <a:ext cx="1699714" cy="634864"/>
          </a:xfrm>
          <a:prstGeom prst="rect">
            <a:avLst/>
          </a:prstGeom>
        </p:spPr>
      </p:pic>
    </p:spTree>
    <p:extLst>
      <p:ext uri="{BB962C8B-B14F-4D97-AF65-F5344CB8AC3E}">
        <p14:creationId xmlns:p14="http://schemas.microsoft.com/office/powerpoint/2010/main" val="38636934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fade">
                                      <p:cBhvr>
                                        <p:cTn id="7" dur="1000"/>
                                        <p:tgtEl>
                                          <p:spTgt spid="26631"/>
                                        </p:tgtEl>
                                      </p:cBhvr>
                                    </p:animEffect>
                                    <p:anim calcmode="lin" valueType="num">
                                      <p:cBhvr>
                                        <p:cTn id="8" dur="1000" fill="hold"/>
                                        <p:tgtEl>
                                          <p:spTgt spid="26631"/>
                                        </p:tgtEl>
                                        <p:attrNameLst>
                                          <p:attrName>ppt_x</p:attrName>
                                        </p:attrNameLst>
                                      </p:cBhvr>
                                      <p:tavLst>
                                        <p:tav tm="0">
                                          <p:val>
                                            <p:strVal val="#ppt_x"/>
                                          </p:val>
                                        </p:tav>
                                        <p:tav tm="100000">
                                          <p:val>
                                            <p:strVal val="#ppt_x"/>
                                          </p:val>
                                        </p:tav>
                                      </p:tavLst>
                                    </p:anim>
                                    <p:anim calcmode="lin" valueType="num">
                                      <p:cBhvr>
                                        <p:cTn id="9" dur="1000" fill="hold"/>
                                        <p:tgtEl>
                                          <p:spTgt spid="2663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6634"/>
                                        </p:tgtEl>
                                        <p:attrNameLst>
                                          <p:attrName>style.visibility</p:attrName>
                                        </p:attrNameLst>
                                      </p:cBhvr>
                                      <p:to>
                                        <p:strVal val="visible"/>
                                      </p:to>
                                    </p:set>
                                    <p:animEffect transition="in" filter="fade">
                                      <p:cBhvr>
                                        <p:cTn id="21" dur="1000"/>
                                        <p:tgtEl>
                                          <p:spTgt spid="26634"/>
                                        </p:tgtEl>
                                      </p:cBhvr>
                                    </p:animEffect>
                                    <p:anim calcmode="lin" valueType="num">
                                      <p:cBhvr>
                                        <p:cTn id="22" dur="1000" fill="hold"/>
                                        <p:tgtEl>
                                          <p:spTgt spid="26634"/>
                                        </p:tgtEl>
                                        <p:attrNameLst>
                                          <p:attrName>ppt_x</p:attrName>
                                        </p:attrNameLst>
                                      </p:cBhvr>
                                      <p:tavLst>
                                        <p:tav tm="0">
                                          <p:val>
                                            <p:strVal val="#ppt_x"/>
                                          </p:val>
                                        </p:tav>
                                        <p:tav tm="100000">
                                          <p:val>
                                            <p:strVal val="#ppt_x"/>
                                          </p:val>
                                        </p:tav>
                                      </p:tavLst>
                                    </p:anim>
                                    <p:anim calcmode="lin" valueType="num">
                                      <p:cBhvr>
                                        <p:cTn id="23" dur="1000" fill="hold"/>
                                        <p:tgtEl>
                                          <p:spTgt spid="2663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6628"/>
                                        </p:tgtEl>
                                        <p:attrNameLst>
                                          <p:attrName>style.visibility</p:attrName>
                                        </p:attrNameLst>
                                      </p:cBhvr>
                                      <p:to>
                                        <p:strVal val="visible"/>
                                      </p:to>
                                    </p:set>
                                    <p:animEffect transition="in" filter="fade">
                                      <p:cBhvr>
                                        <p:cTn id="28" dur="500"/>
                                        <p:tgtEl>
                                          <p:spTgt spid="2662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26629"/>
                                        </p:tgtEl>
                                        <p:attrNameLst>
                                          <p:attrName>style.visibility</p:attrName>
                                        </p:attrNameLst>
                                      </p:cBhvr>
                                      <p:to>
                                        <p:strVal val="visible"/>
                                      </p:to>
                                    </p:set>
                                    <p:animEffect transition="in" filter="fade">
                                      <p:cBhvr>
                                        <p:cTn id="33" dur="1000"/>
                                        <p:tgtEl>
                                          <p:spTgt spid="26629"/>
                                        </p:tgtEl>
                                      </p:cBhvr>
                                    </p:animEffect>
                                    <p:anim calcmode="lin" valueType="num">
                                      <p:cBhvr>
                                        <p:cTn id="34" dur="1000" fill="hold"/>
                                        <p:tgtEl>
                                          <p:spTgt spid="26629"/>
                                        </p:tgtEl>
                                        <p:attrNameLst>
                                          <p:attrName>ppt_x</p:attrName>
                                        </p:attrNameLst>
                                      </p:cBhvr>
                                      <p:tavLst>
                                        <p:tav tm="0">
                                          <p:val>
                                            <p:strVal val="#ppt_x"/>
                                          </p:val>
                                        </p:tav>
                                        <p:tav tm="100000">
                                          <p:val>
                                            <p:strVal val="#ppt_x"/>
                                          </p:val>
                                        </p:tav>
                                      </p:tavLst>
                                    </p:anim>
                                    <p:anim calcmode="lin" valueType="num">
                                      <p:cBhvr>
                                        <p:cTn id="35" dur="1000" fill="hold"/>
                                        <p:tgtEl>
                                          <p:spTgt spid="26629"/>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6635"/>
                                        </p:tgtEl>
                                        <p:attrNameLst>
                                          <p:attrName>style.visibility</p:attrName>
                                        </p:attrNameLst>
                                      </p:cBhvr>
                                      <p:to>
                                        <p:strVal val="visible"/>
                                      </p:to>
                                    </p:set>
                                    <p:animEffect transition="in" filter="fade">
                                      <p:cBhvr>
                                        <p:cTn id="40" dur="500"/>
                                        <p:tgtEl>
                                          <p:spTgt spid="2663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nodeType="clickEffect">
                                  <p:stCondLst>
                                    <p:cond delay="0"/>
                                  </p:stCondLst>
                                  <p:childTnLst>
                                    <p:set>
                                      <p:cBhvr>
                                        <p:cTn id="54" dur="1" fill="hold">
                                          <p:stCondLst>
                                            <p:cond delay="0"/>
                                          </p:stCondLst>
                                        </p:cTn>
                                        <p:tgtEl>
                                          <p:spTgt spid="24586"/>
                                        </p:tgtEl>
                                        <p:attrNameLst>
                                          <p:attrName>style.visibility</p:attrName>
                                        </p:attrNameLst>
                                      </p:cBhvr>
                                      <p:to>
                                        <p:strVal val="visible"/>
                                      </p:to>
                                    </p:set>
                                    <p:animEffect transition="in" filter="fade">
                                      <p:cBhvr>
                                        <p:cTn id="55" dur="1000"/>
                                        <p:tgtEl>
                                          <p:spTgt spid="24586"/>
                                        </p:tgtEl>
                                      </p:cBhvr>
                                    </p:animEffect>
                                    <p:anim calcmode="lin" valueType="num">
                                      <p:cBhvr>
                                        <p:cTn id="56" dur="1000" fill="hold"/>
                                        <p:tgtEl>
                                          <p:spTgt spid="24586"/>
                                        </p:tgtEl>
                                        <p:attrNameLst>
                                          <p:attrName>ppt_x</p:attrName>
                                        </p:attrNameLst>
                                      </p:cBhvr>
                                      <p:tavLst>
                                        <p:tav tm="0">
                                          <p:val>
                                            <p:strVal val="#ppt_x"/>
                                          </p:val>
                                        </p:tav>
                                        <p:tav tm="100000">
                                          <p:val>
                                            <p:strVal val="#ppt_x"/>
                                          </p:val>
                                        </p:tav>
                                      </p:tavLst>
                                    </p:anim>
                                    <p:anim calcmode="lin" valueType="num">
                                      <p:cBhvr>
                                        <p:cTn id="57" dur="1000" fill="hold"/>
                                        <p:tgtEl>
                                          <p:spTgt spid="245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4A2C3C1D-C19B-C24E-B0F5-7F5041130DD1}" vid="{B69ED194-2CF3-2540-9709-EB916AD870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8B6F38D0408F40A7B7798D9EA85D2B" ma:contentTypeVersion="13" ma:contentTypeDescription="Create a new document." ma:contentTypeScope="" ma:versionID="9332385711b90347763d312d33f01957">
  <xsd:schema xmlns:xsd="http://www.w3.org/2001/XMLSchema" xmlns:xs="http://www.w3.org/2001/XMLSchema" xmlns:p="http://schemas.microsoft.com/office/2006/metadata/properties" xmlns:ns3="ad70c14d-5831-42a5-82f9-69c6bc5683a9" xmlns:ns4="1f25364c-fb74-4e27-bf70-34205e42eceb" targetNamespace="http://schemas.microsoft.com/office/2006/metadata/properties" ma:root="true" ma:fieldsID="d35fa27e3ad0fb93f76cfb32c6711048" ns3:_="" ns4:_="">
    <xsd:import namespace="ad70c14d-5831-42a5-82f9-69c6bc5683a9"/>
    <xsd:import namespace="1f25364c-fb74-4e27-bf70-34205e42ece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70c14d-5831-42a5-82f9-69c6bc5683a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25364c-fb74-4e27-bf70-34205e42ece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B50EBC-F841-4336-AD19-631485E5E49D}">
  <ds:schemaRefs>
    <ds:schemaRef ds:uri="http://schemas.microsoft.com/sharepoint/v3/contenttype/forms"/>
  </ds:schemaRefs>
</ds:datastoreItem>
</file>

<file path=customXml/itemProps2.xml><?xml version="1.0" encoding="utf-8"?>
<ds:datastoreItem xmlns:ds="http://schemas.openxmlformats.org/officeDocument/2006/customXml" ds:itemID="{F11C345E-6A5A-4555-9D5F-124FB18FF4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70c14d-5831-42a5-82f9-69c6bc5683a9"/>
    <ds:schemaRef ds:uri="1f25364c-fb74-4e27-bf70-34205e42ec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DF7A23-F616-483C-B997-92ABA328AEB9}">
  <ds:schemaRef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1f25364c-fb74-4e27-bf70-34205e42eceb"/>
    <ds:schemaRef ds:uri="http://www.w3.org/XML/1998/namespace"/>
    <ds:schemaRef ds:uri="ad70c14d-5831-42a5-82f9-69c6bc5683a9"/>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1720</TotalTime>
  <Words>5485</Words>
  <Application>Microsoft Office PowerPoint</Application>
  <PresentationFormat>Widescreen</PresentationFormat>
  <Paragraphs>496</Paragraphs>
  <Slides>45</Slides>
  <Notes>29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45</vt:i4>
      </vt:variant>
    </vt:vector>
  </HeadingPairs>
  <TitlesOfParts>
    <vt:vector size="62" baseType="lpstr">
      <vt:lpstr>ＭＳ Ｐゴシック</vt:lpstr>
      <vt:lpstr>ＭＳ Ｐゴシック</vt:lpstr>
      <vt:lpstr>Arial</vt:lpstr>
      <vt:lpstr>Arial Bold</vt:lpstr>
      <vt:lpstr>Arial Regular</vt:lpstr>
      <vt:lpstr>BPreplay</vt:lpstr>
      <vt:lpstr>Calibri</vt:lpstr>
      <vt:lpstr>Courier New</vt:lpstr>
      <vt:lpstr>Ebrima</vt:lpstr>
      <vt:lpstr>Helvetica</vt:lpstr>
      <vt:lpstr>Lucida Grande</vt:lpstr>
      <vt:lpstr>Open Sans</vt:lpstr>
      <vt:lpstr>Times New Roman</vt:lpstr>
      <vt:lpstr>Verdana</vt:lpstr>
      <vt:lpstr>Wingdings</vt:lpstr>
      <vt:lpstr>ヒラギノ角ゴ Pro W3</vt:lpstr>
      <vt:lpstr>Custom Design</vt:lpstr>
      <vt:lpstr>Creating Cultures of Trauma Informed Care:   CMHCs, Hospitals &amp; Health Systems Advancing Whole Health</vt:lpstr>
      <vt:lpstr>Who is National Council for Behavioral Health?</vt:lpstr>
      <vt:lpstr>We are the national advocate for America’s hospitals and health systems.</vt:lpstr>
      <vt:lpstr>Our History</vt:lpstr>
      <vt:lpstr>Today's Presenters</vt:lpstr>
      <vt:lpstr>   Overview</vt:lpstr>
      <vt:lpstr>What are the Benefits of Adopting  Trauma-Informed Approaches?  </vt:lpstr>
      <vt:lpstr>What is Trauma?</vt:lpstr>
      <vt:lpstr>PowerPoint Presentation</vt:lpstr>
      <vt:lpstr>Trauma Shapes Our Beliefs</vt:lpstr>
      <vt:lpstr>PowerPoint Presentation</vt:lpstr>
      <vt:lpstr>Discharge of Trauma</vt:lpstr>
      <vt:lpstr>When Trauma is not discharged</vt:lpstr>
      <vt:lpstr>PowerPoint Presentation</vt:lpstr>
      <vt:lpstr>Impact of Trauma on Behavior Triggers </vt:lpstr>
      <vt:lpstr>The Adverse Childhood Experience Study  Behavioral Heath at the Foundation of all Health</vt:lpstr>
      <vt:lpstr>Life-Long Physical, Mental &amp; Behavioral Health Outcomes Linked to ACEs   </vt:lpstr>
      <vt:lpstr>Resilience: Ability to adapt well to stress, adversity, trauma or tragedy </vt:lpstr>
      <vt:lpstr>PowerPoint Presentation</vt:lpstr>
      <vt:lpstr>Components of a Trauma-Informed Hospital</vt:lpstr>
      <vt:lpstr>We need to have…</vt:lpstr>
      <vt:lpstr>PowerPoint Presentation</vt:lpstr>
      <vt:lpstr>SAMHSA’s Four R’s</vt:lpstr>
      <vt:lpstr>PowerPoint Presentation</vt:lpstr>
      <vt:lpstr>The 7 Domains of Trauma-Informed Care</vt:lpstr>
      <vt:lpstr>SAMHSA’s 8 Dimensions of Wellness</vt:lpstr>
      <vt:lpstr>PowerPoint Presentation</vt:lpstr>
      <vt:lpstr>Family PEACE Trauma Treatment Center (FPTTC) at New York Presbyterian Hospital</vt:lpstr>
      <vt:lpstr>Family PEACE Trauma Treatment Center (FPTTC) (Preventing Early Adverse Childhood Experiences)</vt:lpstr>
      <vt:lpstr> FPTTC: Trauma-Informed Care (TIC) Journey </vt:lpstr>
      <vt:lpstr>FPTTC: Trauma-Informed Care in the Pediatric Setting</vt:lpstr>
      <vt:lpstr>Healthy Steps at NYP’s Charles Rangel Clinic</vt:lpstr>
      <vt:lpstr>Healthy Steps at NYP’s Charles Rangel Clinic June 2018 through June 2019:</vt:lpstr>
      <vt:lpstr>Healthy Steps at NYP’s Charles Rangel Clinic</vt:lpstr>
      <vt:lpstr>Healthy Steps Services - Provider Experience</vt:lpstr>
      <vt:lpstr>FPTTC: Trauma Informed Care Challenges</vt:lpstr>
      <vt:lpstr>NYP Family PEACE TTC Take Home Message</vt:lpstr>
      <vt:lpstr>Cincinnati Children’s Hospital</vt:lpstr>
      <vt:lpstr>   Trauma Informed Care at Cincinnati Children’s Hospital </vt:lpstr>
      <vt:lpstr>Why?</vt:lpstr>
      <vt:lpstr>Wins</vt:lpstr>
      <vt:lpstr>Challenges</vt:lpstr>
      <vt:lpstr>Questions &amp; Discussion</vt:lpstr>
      <vt:lpstr>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Libbi Ethier</dc:creator>
  <cp:lastModifiedBy>Chickey, Rebecca</cp:lastModifiedBy>
  <cp:revision>77</cp:revision>
  <dcterms:created xsi:type="dcterms:W3CDTF">2018-10-12T19:47:38Z</dcterms:created>
  <dcterms:modified xsi:type="dcterms:W3CDTF">2019-11-20T11:15:52Z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0x0101000F8B6F38D0408F40A7B7798D9EA85D2B</vt:lpwstr>
  </property>
</Properties>
</file>