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commentAuthors.xml" ContentType="application/vnd.openxmlformats-officedocument.presentationml.commentAuthors+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10.xml" ContentType="application/vnd.openxmlformats-officedocument.drawingml.chart+xml"/>
  <Default Extension="vml" ContentType="application/vnd.openxmlformats-officedocument.vmlDrawing"/>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xls" ContentType="application/vnd.ms-exce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70" r:id="rId2"/>
    <p:sldMasterId id="2147484311" r:id="rId3"/>
    <p:sldMasterId id="2147484324" r:id="rId4"/>
  </p:sldMasterIdLst>
  <p:notesMasterIdLst>
    <p:notesMasterId r:id="rId19"/>
  </p:notesMasterIdLst>
  <p:handoutMasterIdLst>
    <p:handoutMasterId r:id="rId20"/>
  </p:handoutMasterIdLst>
  <p:sldIdLst>
    <p:sldId id="373" r:id="rId5"/>
    <p:sldId id="459" r:id="rId6"/>
    <p:sldId id="460" r:id="rId7"/>
    <p:sldId id="478" r:id="rId8"/>
    <p:sldId id="473" r:id="rId9"/>
    <p:sldId id="455" r:id="rId10"/>
    <p:sldId id="474" r:id="rId11"/>
    <p:sldId id="468" r:id="rId12"/>
    <p:sldId id="475" r:id="rId13"/>
    <p:sldId id="443" r:id="rId14"/>
    <p:sldId id="467" r:id="rId15"/>
    <p:sldId id="477" r:id="rId16"/>
    <p:sldId id="462" r:id="rId17"/>
    <p:sldId id="458" r:id="rId18"/>
  </p:sldIdLst>
  <p:sldSz cx="9144000" cy="6858000" type="screen4x3"/>
  <p:notesSz cx="7010400" cy="93726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y.Brantley"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0548B"/>
    <a:srgbClr val="FFC000"/>
    <a:srgbClr val="B5E2FF"/>
    <a:srgbClr val="E9E3BA"/>
    <a:srgbClr val="A73226"/>
    <a:srgbClr val="799D34"/>
    <a:srgbClr val="232323"/>
    <a:srgbClr val="8BD5EA"/>
    <a:srgbClr val="EDB50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0" autoAdjust="0"/>
    <p:restoredTop sz="99881" autoAdjust="0"/>
  </p:normalViewPr>
  <p:slideViewPr>
    <p:cSldViewPr snapToGrid="0">
      <p:cViewPr>
        <p:scale>
          <a:sx n="85" d="100"/>
          <a:sy n="85" d="100"/>
        </p:scale>
        <p:origin x="-954" y="-630"/>
      </p:cViewPr>
      <p:guideLst>
        <p:guide orient="horz" pos="1407"/>
        <p:guide orient="horz" pos="477"/>
        <p:guide orient="horz" pos="1136"/>
        <p:guide orient="horz" pos="3505"/>
        <p:guide orient="horz" pos="3625"/>
        <p:guide orient="horz" pos="3571"/>
        <p:guide orient="horz" pos="3398"/>
        <p:guide orient="horz" pos="1567"/>
        <p:guide pos="351"/>
        <p:guide pos="583"/>
        <p:guide pos="1190"/>
        <p:guide pos="4959"/>
        <p:guide pos="4462"/>
        <p:guide pos="54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8.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Column1</c:v>
                </c:pt>
              </c:strCache>
            </c:strRef>
          </c:tx>
          <c:dPt>
            <c:idx val="0"/>
            <c:spPr>
              <a:solidFill>
                <a:srgbClr val="00548B"/>
              </a:solidFill>
            </c:spPr>
          </c:dPt>
          <c:dPt>
            <c:idx val="1"/>
            <c:spPr>
              <a:solidFill>
                <a:srgbClr val="799D34"/>
              </a:solidFill>
            </c:spPr>
          </c:dPt>
          <c:dLbls>
            <c:txPr>
              <a:bodyPr/>
              <a:lstStyle/>
              <a:p>
                <a:pPr>
                  <a:defRPr sz="1200"/>
                </a:pPr>
                <a:endParaRPr lang="en-US"/>
              </a:p>
            </c:txPr>
            <c:dLblPos val="outEnd"/>
            <c:showVal val="1"/>
          </c:dLbls>
          <c:cat>
            <c:strRef>
              <c:f>Sheet1!$A$2:$A$3</c:f>
              <c:strCache>
                <c:ptCount val="2"/>
                <c:pt idx="0">
                  <c:v>Not in MSA</c:v>
                </c:pt>
                <c:pt idx="1">
                  <c:v>In MSA</c:v>
                </c:pt>
              </c:strCache>
            </c:strRef>
          </c:cat>
          <c:val>
            <c:numRef>
              <c:f>Sheet1!$B$2:$B$3</c:f>
              <c:numCache>
                <c:formatCode>0.0%</c:formatCode>
                <c:ptCount val="2"/>
                <c:pt idx="0">
                  <c:v>0.16600000000000092</c:v>
                </c:pt>
                <c:pt idx="1">
                  <c:v>0.13900000000000001</c:v>
                </c:pt>
              </c:numCache>
            </c:numRef>
          </c:val>
        </c:ser>
        <c:dLbls>
          <c:showVal val="1"/>
        </c:dLbls>
        <c:gapWidth val="100"/>
        <c:axId val="83036800"/>
        <c:axId val="83042688"/>
      </c:barChart>
      <c:catAx>
        <c:axId val="83036800"/>
        <c:scaling>
          <c:orientation val="minMax"/>
        </c:scaling>
        <c:axPos val="b"/>
        <c:tickLblPos val="none"/>
        <c:txPr>
          <a:bodyPr/>
          <a:lstStyle/>
          <a:p>
            <a:pPr>
              <a:defRPr sz="1200"/>
            </a:pPr>
            <a:endParaRPr lang="en-US"/>
          </a:p>
        </c:txPr>
        <c:crossAx val="83042688"/>
        <c:crosses val="autoZero"/>
        <c:auto val="1"/>
        <c:lblAlgn val="ctr"/>
        <c:lblOffset val="100"/>
      </c:catAx>
      <c:valAx>
        <c:axId val="83042688"/>
        <c:scaling>
          <c:orientation val="minMax"/>
          <c:max val="0.25"/>
        </c:scaling>
        <c:delete val="1"/>
        <c:axPos val="l"/>
        <c:numFmt formatCode="0%" sourceLinked="0"/>
        <c:tickLblPos val="none"/>
        <c:crossAx val="83036800"/>
        <c:crosses val="autoZero"/>
        <c:crossBetween val="between"/>
      </c:valAx>
      <c:spPr>
        <a:noFill/>
        <a:ln w="25395">
          <a:noFill/>
        </a:ln>
      </c:spPr>
    </c:plotArea>
    <c:plotVisOnly val="1"/>
    <c:dispBlanksAs val="zero"/>
  </c:chart>
  <c:txPr>
    <a:bodyPr/>
    <a:lstStyle/>
    <a:p>
      <a:pPr>
        <a:defRPr sz="1798"/>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bar"/>
        <c:grouping val="clustered"/>
        <c:ser>
          <c:idx val="0"/>
          <c:order val="0"/>
          <c:tx>
            <c:strRef>
              <c:f>Sheet1!$B$1</c:f>
              <c:strCache>
                <c:ptCount val="1"/>
                <c:pt idx="0">
                  <c:v>Urban</c:v>
                </c:pt>
              </c:strCache>
            </c:strRef>
          </c:tx>
          <c:spPr>
            <a:solidFill>
              <a:srgbClr val="FFC000"/>
            </a:solidFill>
          </c:spPr>
          <c:dLbls>
            <c:txPr>
              <a:bodyPr/>
              <a:lstStyle/>
              <a:p>
                <a:pPr>
                  <a:defRPr sz="1000"/>
                </a:pPr>
                <a:endParaRPr lang="en-US"/>
              </a:p>
            </c:txPr>
            <c:showVal val="1"/>
          </c:dLbls>
          <c:cat>
            <c:strRef>
              <c:f>Sheet1!$A$2:$A$7</c:f>
              <c:strCache>
                <c:ptCount val="6"/>
                <c:pt idx="0">
                  <c:v>Implement drug-drug and drug-allergy interaction checks</c:v>
                </c:pt>
                <c:pt idx="1">
                  <c:v>Record vital signs and chart changes</c:v>
                </c:pt>
                <c:pt idx="2">
                  <c:v>Maintain active medication list</c:v>
                </c:pt>
                <c:pt idx="3">
                  <c:v>Implement one clinical decision support rule and track compliance</c:v>
                </c:pt>
                <c:pt idx="4">
                  <c:v>Computerized provider order entry (CPOE) for medication orders</c:v>
                </c:pt>
                <c:pt idx="5">
                  <c:v>Implement capability to electronically exchange key clinical information among providers and patient-authorized entities</c:v>
                </c:pt>
              </c:strCache>
            </c:strRef>
          </c:cat>
          <c:val>
            <c:numRef>
              <c:f>Sheet1!$B$2:$B$7</c:f>
              <c:numCache>
                <c:formatCode>0%</c:formatCode>
                <c:ptCount val="6"/>
                <c:pt idx="0">
                  <c:v>0.46800000000000008</c:v>
                </c:pt>
                <c:pt idx="1">
                  <c:v>0.40100000000000002</c:v>
                </c:pt>
                <c:pt idx="2">
                  <c:v>0.38900000000000035</c:v>
                </c:pt>
                <c:pt idx="3">
                  <c:v>0.31800000000000034</c:v>
                </c:pt>
                <c:pt idx="4">
                  <c:v>0.29500000000000026</c:v>
                </c:pt>
                <c:pt idx="5">
                  <c:v>0.20400000000000001</c:v>
                </c:pt>
              </c:numCache>
            </c:numRef>
          </c:val>
        </c:ser>
        <c:ser>
          <c:idx val="1"/>
          <c:order val="1"/>
          <c:tx>
            <c:strRef>
              <c:f>Sheet1!$C$1</c:f>
              <c:strCache>
                <c:ptCount val="1"/>
                <c:pt idx="0">
                  <c:v>Rural</c:v>
                </c:pt>
              </c:strCache>
            </c:strRef>
          </c:tx>
          <c:spPr>
            <a:solidFill>
              <a:srgbClr val="00548B"/>
            </a:solidFill>
          </c:spPr>
          <c:dLbls>
            <c:txPr>
              <a:bodyPr/>
              <a:lstStyle/>
              <a:p>
                <a:pPr>
                  <a:defRPr sz="1000"/>
                </a:pPr>
                <a:endParaRPr lang="en-US"/>
              </a:p>
            </c:txPr>
            <c:showVal val="1"/>
          </c:dLbls>
          <c:cat>
            <c:strRef>
              <c:f>Sheet1!$A$2:$A$7</c:f>
              <c:strCache>
                <c:ptCount val="6"/>
                <c:pt idx="0">
                  <c:v>Implement drug-drug and drug-allergy interaction checks</c:v>
                </c:pt>
                <c:pt idx="1">
                  <c:v>Record vital signs and chart changes</c:v>
                </c:pt>
                <c:pt idx="2">
                  <c:v>Maintain active medication list</c:v>
                </c:pt>
                <c:pt idx="3">
                  <c:v>Implement one clinical decision support rule and track compliance</c:v>
                </c:pt>
                <c:pt idx="4">
                  <c:v>Computerized provider order entry (CPOE) for medication orders</c:v>
                </c:pt>
                <c:pt idx="5">
                  <c:v>Implement capability to electronically exchange key clinical information among providers and patient-authorized entities</c:v>
                </c:pt>
              </c:strCache>
            </c:strRef>
          </c:cat>
          <c:val>
            <c:numRef>
              <c:f>Sheet1!$C$2:$C$7</c:f>
              <c:numCache>
                <c:formatCode>0%</c:formatCode>
                <c:ptCount val="6"/>
                <c:pt idx="0">
                  <c:v>0.3920000000000004</c:v>
                </c:pt>
                <c:pt idx="1">
                  <c:v>0.35600000000000026</c:v>
                </c:pt>
                <c:pt idx="2">
                  <c:v>0.28800000000000026</c:v>
                </c:pt>
                <c:pt idx="3">
                  <c:v>0.191</c:v>
                </c:pt>
                <c:pt idx="4">
                  <c:v>0.17800000000000013</c:v>
                </c:pt>
                <c:pt idx="5">
                  <c:v>0.15400000000000014</c:v>
                </c:pt>
              </c:numCache>
            </c:numRef>
          </c:val>
        </c:ser>
        <c:gapWidth val="87"/>
        <c:axId val="93946240"/>
        <c:axId val="93947776"/>
      </c:barChart>
      <c:catAx>
        <c:axId val="93946240"/>
        <c:scaling>
          <c:orientation val="maxMin"/>
        </c:scaling>
        <c:axPos val="l"/>
        <c:majorTickMark val="none"/>
        <c:tickLblPos val="nextTo"/>
        <c:txPr>
          <a:bodyPr/>
          <a:lstStyle/>
          <a:p>
            <a:pPr>
              <a:defRPr sz="1200" baseline="0"/>
            </a:pPr>
            <a:endParaRPr lang="en-US"/>
          </a:p>
        </c:txPr>
        <c:crossAx val="93947776"/>
        <c:crosses val="autoZero"/>
        <c:auto val="1"/>
        <c:lblAlgn val="ctr"/>
        <c:lblOffset val="100"/>
      </c:catAx>
      <c:valAx>
        <c:axId val="93947776"/>
        <c:scaling>
          <c:orientation val="minMax"/>
          <c:max val="0.70000000000000062"/>
          <c:min val="0"/>
        </c:scaling>
        <c:axPos val="t"/>
        <c:majorGridlines>
          <c:spPr>
            <a:ln>
              <a:solidFill>
                <a:schemeClr val="bg1"/>
              </a:solidFill>
            </a:ln>
          </c:spPr>
        </c:majorGridlines>
        <c:numFmt formatCode="0%" sourceLinked="1"/>
        <c:majorTickMark val="none"/>
        <c:tickLblPos val="none"/>
        <c:spPr>
          <a:ln w="9525">
            <a:noFill/>
          </a:ln>
        </c:spPr>
        <c:crossAx val="93946240"/>
        <c:crossesAt val="1"/>
        <c:crossBetween val="between"/>
        <c:majorUnit val="0.1"/>
      </c:valAx>
    </c:plotArea>
    <c:legend>
      <c:legendPos val="b"/>
      <c:layout/>
      <c:txPr>
        <a:bodyPr/>
        <a:lstStyle/>
        <a:p>
          <a:pPr>
            <a:defRPr sz="1200"/>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Column1</c:v>
                </c:pt>
              </c:strCache>
            </c:strRef>
          </c:tx>
          <c:dPt>
            <c:idx val="0"/>
            <c:spPr>
              <a:solidFill>
                <a:srgbClr val="00548B"/>
              </a:solidFill>
            </c:spPr>
          </c:dPt>
          <c:dPt>
            <c:idx val="1"/>
            <c:spPr>
              <a:solidFill>
                <a:srgbClr val="799D34"/>
              </a:solidFill>
            </c:spPr>
          </c:dPt>
          <c:dLbls>
            <c:txPr>
              <a:bodyPr/>
              <a:lstStyle/>
              <a:p>
                <a:pPr>
                  <a:defRPr sz="1200"/>
                </a:pPr>
                <a:endParaRPr lang="en-US"/>
              </a:p>
            </c:txPr>
            <c:dLblPos val="outEnd"/>
            <c:showVal val="1"/>
          </c:dLbls>
          <c:cat>
            <c:strRef>
              <c:f>Sheet1!$A$2:$A$3</c:f>
              <c:strCache>
                <c:ptCount val="2"/>
                <c:pt idx="0">
                  <c:v>Not in MSA</c:v>
                </c:pt>
                <c:pt idx="1">
                  <c:v>In MSA</c:v>
                </c:pt>
              </c:strCache>
            </c:strRef>
          </c:cat>
          <c:val>
            <c:numRef>
              <c:f>Sheet1!$B$2:$B$3</c:f>
              <c:numCache>
                <c:formatCode>0.0%</c:formatCode>
                <c:ptCount val="2"/>
                <c:pt idx="0">
                  <c:v>0.19800000000000001</c:v>
                </c:pt>
                <c:pt idx="1">
                  <c:v>0.126</c:v>
                </c:pt>
              </c:numCache>
            </c:numRef>
          </c:val>
        </c:ser>
        <c:dLbls>
          <c:showVal val="1"/>
        </c:dLbls>
        <c:gapWidth val="100"/>
        <c:axId val="83079552"/>
        <c:axId val="83081088"/>
      </c:barChart>
      <c:catAx>
        <c:axId val="83079552"/>
        <c:scaling>
          <c:orientation val="minMax"/>
        </c:scaling>
        <c:axPos val="b"/>
        <c:tickLblPos val="none"/>
        <c:txPr>
          <a:bodyPr/>
          <a:lstStyle/>
          <a:p>
            <a:pPr>
              <a:defRPr sz="1200"/>
            </a:pPr>
            <a:endParaRPr lang="en-US"/>
          </a:p>
        </c:txPr>
        <c:crossAx val="83081088"/>
        <c:crosses val="autoZero"/>
        <c:auto val="1"/>
        <c:lblAlgn val="ctr"/>
        <c:lblOffset val="100"/>
      </c:catAx>
      <c:valAx>
        <c:axId val="83081088"/>
        <c:scaling>
          <c:orientation val="minMax"/>
        </c:scaling>
        <c:delete val="1"/>
        <c:axPos val="l"/>
        <c:numFmt formatCode="0%" sourceLinked="0"/>
        <c:tickLblPos val="none"/>
        <c:crossAx val="83079552"/>
        <c:crosses val="autoZero"/>
        <c:crossBetween val="between"/>
      </c:valAx>
      <c:spPr>
        <a:noFill/>
        <a:ln w="25395">
          <a:noFill/>
        </a:ln>
      </c:spPr>
    </c:plotArea>
    <c:plotVisOnly val="1"/>
    <c:dispBlanksAs val="zero"/>
  </c:chart>
  <c:txPr>
    <a:bodyPr/>
    <a:lstStyle/>
    <a:p>
      <a:pPr>
        <a:defRPr sz="1798"/>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Sheet1!$A$2</c:f>
              <c:strCache>
                <c:ptCount val="1"/>
                <c:pt idx="0">
                  <c:v>Not in MSA</c:v>
                </c:pt>
              </c:strCache>
            </c:strRef>
          </c:tx>
          <c:dLbls>
            <c:dLbl>
              <c:idx val="0"/>
              <c:layout/>
              <c:tx>
                <c:rich>
                  <a:bodyPr/>
                  <a:lstStyle/>
                  <a:p>
                    <a:r>
                      <a:rPr lang="en-US" dirty="0" smtClean="0"/>
                      <a:t>27.3</a:t>
                    </a:r>
                    <a:endParaRPr lang="en-US" dirty="0"/>
                  </a:p>
                </c:rich>
              </c:tx>
              <c:dLblPos val="outEnd"/>
              <c:showVal val="1"/>
            </c:dLbl>
            <c:dLbl>
              <c:idx val="1"/>
              <c:layout/>
              <c:tx>
                <c:rich>
                  <a:bodyPr/>
                  <a:lstStyle/>
                  <a:p>
                    <a:r>
                      <a:rPr lang="en-US" smtClean="0"/>
                      <a:t>2.5</a:t>
                    </a:r>
                    <a:endParaRPr lang="en-US"/>
                  </a:p>
                </c:rich>
              </c:tx>
              <c:dLblPos val="outEnd"/>
              <c:showVal val="1"/>
            </c:dLbl>
            <c:dLbl>
              <c:idx val="2"/>
              <c:layout/>
              <c:tx>
                <c:rich>
                  <a:bodyPr/>
                  <a:lstStyle/>
                  <a:p>
                    <a:r>
                      <a:rPr lang="en-US" smtClean="0"/>
                      <a:t>5.1</a:t>
                    </a:r>
                    <a:endParaRPr lang="en-US"/>
                  </a:p>
                </c:rich>
              </c:tx>
              <c:dLblPos val="outEnd"/>
              <c:showVal val="1"/>
            </c:dLbl>
            <c:dLbl>
              <c:idx val="3"/>
              <c:layout/>
              <c:tx>
                <c:rich>
                  <a:bodyPr/>
                  <a:lstStyle/>
                  <a:p>
                    <a:r>
                      <a:rPr lang="en-US" smtClean="0"/>
                      <a:t>9.5</a:t>
                    </a:r>
                    <a:endParaRPr lang="en-US"/>
                  </a:p>
                </c:rich>
              </c:tx>
              <c:dLblPos val="outEnd"/>
              <c:showVal val="1"/>
            </c:dLbl>
            <c:dLbl>
              <c:idx val="4"/>
              <c:layout/>
              <c:tx>
                <c:rich>
                  <a:bodyPr/>
                  <a:lstStyle/>
                  <a:p>
                    <a:r>
                      <a:rPr lang="en-US" smtClean="0"/>
                      <a:t>8.9</a:t>
                    </a:r>
                    <a:endParaRPr lang="en-US"/>
                  </a:p>
                </c:rich>
              </c:tx>
              <c:dLblPos val="outEnd"/>
              <c:showVal val="1"/>
            </c:dLbl>
            <c:txPr>
              <a:bodyPr/>
              <a:lstStyle/>
              <a:p>
                <a:pPr>
                  <a:defRPr sz="1000"/>
                </a:pPr>
                <a:endParaRPr lang="en-US"/>
              </a:p>
            </c:txPr>
            <c:dLblPos val="outEnd"/>
            <c:showVal val="1"/>
          </c:dLbls>
          <c:cat>
            <c:strRef>
              <c:f>Sheet1!$B$1:$F$1</c:f>
              <c:strCache>
                <c:ptCount val="5"/>
                <c:pt idx="0">
                  <c:v>Hypertension</c:v>
                </c:pt>
                <c:pt idx="1">
                  <c:v>Emphysema</c:v>
                </c:pt>
                <c:pt idx="2">
                  <c:v>Chronic Bronchitis</c:v>
                </c:pt>
                <c:pt idx="3">
                  <c:v>Cancer</c:v>
                </c:pt>
                <c:pt idx="4">
                  <c:v>Diabetes</c:v>
                </c:pt>
              </c:strCache>
            </c:strRef>
          </c:cat>
          <c:val>
            <c:numRef>
              <c:f>Sheet1!$B$2:$F$2</c:f>
              <c:numCache>
                <c:formatCode>0.0%</c:formatCode>
                <c:ptCount val="5"/>
                <c:pt idx="0">
                  <c:v>0.27300000000000002</c:v>
                </c:pt>
                <c:pt idx="1">
                  <c:v>2.5000000000000001E-2</c:v>
                </c:pt>
                <c:pt idx="2">
                  <c:v>5.1000000000000004E-2</c:v>
                </c:pt>
                <c:pt idx="3">
                  <c:v>9.5000000000000043E-2</c:v>
                </c:pt>
                <c:pt idx="4">
                  <c:v>8.9000000000000065E-2</c:v>
                </c:pt>
              </c:numCache>
            </c:numRef>
          </c:val>
        </c:ser>
        <c:ser>
          <c:idx val="1"/>
          <c:order val="1"/>
          <c:tx>
            <c:strRef>
              <c:f>Sheet1!$A$3</c:f>
              <c:strCache>
                <c:ptCount val="1"/>
                <c:pt idx="0">
                  <c:v>Small MSA</c:v>
                </c:pt>
              </c:strCache>
            </c:strRef>
          </c:tx>
          <c:dLbls>
            <c:dLbl>
              <c:idx val="0"/>
              <c:layout/>
              <c:tx>
                <c:rich>
                  <a:bodyPr/>
                  <a:lstStyle/>
                  <a:p>
                    <a:r>
                      <a:rPr lang="en-US" dirty="0" smtClean="0"/>
                      <a:t>24.7</a:t>
                    </a:r>
                    <a:endParaRPr lang="en-US" dirty="0"/>
                  </a:p>
                </c:rich>
              </c:tx>
              <c:dLblPos val="outEnd"/>
              <c:showVal val="1"/>
            </c:dLbl>
            <c:dLbl>
              <c:idx val="1"/>
              <c:layout/>
              <c:tx>
                <c:rich>
                  <a:bodyPr/>
                  <a:lstStyle/>
                  <a:p>
                    <a:r>
                      <a:rPr lang="en-US" smtClean="0"/>
                      <a:t>2.3</a:t>
                    </a:r>
                    <a:endParaRPr lang="en-US"/>
                  </a:p>
                </c:rich>
              </c:tx>
              <c:dLblPos val="outEnd"/>
              <c:showVal val="1"/>
            </c:dLbl>
            <c:dLbl>
              <c:idx val="2"/>
              <c:layout/>
              <c:tx>
                <c:rich>
                  <a:bodyPr/>
                  <a:lstStyle/>
                  <a:p>
                    <a:r>
                      <a:rPr lang="en-US" smtClean="0"/>
                      <a:t>4.7</a:t>
                    </a:r>
                    <a:endParaRPr lang="en-US"/>
                  </a:p>
                </c:rich>
              </c:tx>
              <c:dLblPos val="outEnd"/>
              <c:showVal val="1"/>
            </c:dLbl>
            <c:dLbl>
              <c:idx val="3"/>
              <c:layout/>
              <c:tx>
                <c:rich>
                  <a:bodyPr/>
                  <a:lstStyle/>
                  <a:p>
                    <a:r>
                      <a:rPr lang="en-US" smtClean="0"/>
                      <a:t>8.3</a:t>
                    </a:r>
                    <a:endParaRPr lang="en-US"/>
                  </a:p>
                </c:rich>
              </c:tx>
              <c:dLblPos val="outEnd"/>
              <c:showVal val="1"/>
            </c:dLbl>
            <c:dLbl>
              <c:idx val="4"/>
              <c:layout/>
              <c:tx>
                <c:rich>
                  <a:bodyPr/>
                  <a:lstStyle/>
                  <a:p>
                    <a:r>
                      <a:rPr lang="en-US" smtClean="0"/>
                      <a:t>9.6</a:t>
                    </a:r>
                    <a:endParaRPr lang="en-US"/>
                  </a:p>
                </c:rich>
              </c:tx>
              <c:dLblPos val="outEnd"/>
              <c:showVal val="1"/>
            </c:dLbl>
            <c:txPr>
              <a:bodyPr/>
              <a:lstStyle/>
              <a:p>
                <a:pPr>
                  <a:defRPr sz="1000"/>
                </a:pPr>
                <a:endParaRPr lang="en-US"/>
              </a:p>
            </c:txPr>
            <c:dLblPos val="outEnd"/>
            <c:showVal val="1"/>
          </c:dLbls>
          <c:cat>
            <c:strRef>
              <c:f>Sheet1!$B$1:$F$1</c:f>
              <c:strCache>
                <c:ptCount val="5"/>
                <c:pt idx="0">
                  <c:v>Hypertension</c:v>
                </c:pt>
                <c:pt idx="1">
                  <c:v>Emphysema</c:v>
                </c:pt>
                <c:pt idx="2">
                  <c:v>Chronic Bronchitis</c:v>
                </c:pt>
                <c:pt idx="3">
                  <c:v>Cancer</c:v>
                </c:pt>
                <c:pt idx="4">
                  <c:v>Diabetes</c:v>
                </c:pt>
              </c:strCache>
            </c:strRef>
          </c:cat>
          <c:val>
            <c:numRef>
              <c:f>Sheet1!$B$3:$F$3</c:f>
              <c:numCache>
                <c:formatCode>0.0%</c:formatCode>
                <c:ptCount val="5"/>
                <c:pt idx="0">
                  <c:v>0.24700000000000041</c:v>
                </c:pt>
                <c:pt idx="1">
                  <c:v>2.3E-2</c:v>
                </c:pt>
                <c:pt idx="2">
                  <c:v>4.7000000000000014E-2</c:v>
                </c:pt>
                <c:pt idx="3">
                  <c:v>8.3000000000000046E-2</c:v>
                </c:pt>
                <c:pt idx="4">
                  <c:v>9.6000000000000002E-2</c:v>
                </c:pt>
              </c:numCache>
            </c:numRef>
          </c:val>
        </c:ser>
        <c:ser>
          <c:idx val="2"/>
          <c:order val="2"/>
          <c:tx>
            <c:strRef>
              <c:f>Sheet1!$A$4</c:f>
              <c:strCache>
                <c:ptCount val="1"/>
                <c:pt idx="0">
                  <c:v>Large MSA</c:v>
                </c:pt>
              </c:strCache>
            </c:strRef>
          </c:tx>
          <c:spPr>
            <a:solidFill>
              <a:srgbClr val="FFC000"/>
            </a:solidFill>
          </c:spPr>
          <c:dLbls>
            <c:dLbl>
              <c:idx val="0"/>
              <c:layout/>
              <c:tx>
                <c:rich>
                  <a:bodyPr/>
                  <a:lstStyle/>
                  <a:p>
                    <a:r>
                      <a:rPr lang="en-US" dirty="0" smtClean="0"/>
                      <a:t>22.4</a:t>
                    </a:r>
                    <a:endParaRPr lang="en-US" dirty="0"/>
                  </a:p>
                </c:rich>
              </c:tx>
              <c:dLblPos val="outEnd"/>
              <c:showVal val="1"/>
            </c:dLbl>
            <c:dLbl>
              <c:idx val="1"/>
              <c:layout/>
              <c:tx>
                <c:rich>
                  <a:bodyPr/>
                  <a:lstStyle/>
                  <a:p>
                    <a:r>
                      <a:rPr lang="en-US" smtClean="0"/>
                      <a:t>1.8</a:t>
                    </a:r>
                    <a:endParaRPr lang="en-US"/>
                  </a:p>
                </c:rich>
              </c:tx>
              <c:dLblPos val="outEnd"/>
              <c:showVal val="1"/>
            </c:dLbl>
            <c:dLbl>
              <c:idx val="2"/>
              <c:layout/>
              <c:tx>
                <c:rich>
                  <a:bodyPr/>
                  <a:lstStyle/>
                  <a:p>
                    <a:r>
                      <a:rPr lang="en-US" smtClean="0"/>
                      <a:t>3.7</a:t>
                    </a:r>
                    <a:endParaRPr lang="en-US"/>
                  </a:p>
                </c:rich>
              </c:tx>
              <c:dLblPos val="outEnd"/>
              <c:showVal val="1"/>
            </c:dLbl>
            <c:dLbl>
              <c:idx val="3"/>
              <c:layout/>
              <c:tx>
                <c:rich>
                  <a:bodyPr/>
                  <a:lstStyle/>
                  <a:p>
                    <a:r>
                      <a:rPr lang="en-US" smtClean="0"/>
                      <a:t>7.2</a:t>
                    </a:r>
                    <a:endParaRPr lang="en-US"/>
                  </a:p>
                </c:rich>
              </c:tx>
              <c:dLblPos val="outEnd"/>
              <c:showVal val="1"/>
            </c:dLbl>
            <c:dLbl>
              <c:idx val="4"/>
              <c:layout/>
              <c:tx>
                <c:rich>
                  <a:bodyPr/>
                  <a:lstStyle/>
                  <a:p>
                    <a:r>
                      <a:rPr lang="en-US" smtClean="0"/>
                      <a:t>8.2</a:t>
                    </a:r>
                    <a:endParaRPr lang="en-US"/>
                  </a:p>
                </c:rich>
              </c:tx>
              <c:dLblPos val="outEnd"/>
              <c:showVal val="1"/>
            </c:dLbl>
            <c:txPr>
              <a:bodyPr/>
              <a:lstStyle/>
              <a:p>
                <a:pPr>
                  <a:defRPr sz="1000"/>
                </a:pPr>
                <a:endParaRPr lang="en-US"/>
              </a:p>
            </c:txPr>
            <c:dLblPos val="outEnd"/>
            <c:showVal val="1"/>
          </c:dLbls>
          <c:cat>
            <c:strRef>
              <c:f>Sheet1!$B$1:$F$1</c:f>
              <c:strCache>
                <c:ptCount val="5"/>
                <c:pt idx="0">
                  <c:v>Hypertension</c:v>
                </c:pt>
                <c:pt idx="1">
                  <c:v>Emphysema</c:v>
                </c:pt>
                <c:pt idx="2">
                  <c:v>Chronic Bronchitis</c:v>
                </c:pt>
                <c:pt idx="3">
                  <c:v>Cancer</c:v>
                </c:pt>
                <c:pt idx="4">
                  <c:v>Diabetes</c:v>
                </c:pt>
              </c:strCache>
            </c:strRef>
          </c:cat>
          <c:val>
            <c:numRef>
              <c:f>Sheet1!$B$4:$F$4</c:f>
              <c:numCache>
                <c:formatCode>0.0%</c:formatCode>
                <c:ptCount val="5"/>
                <c:pt idx="0">
                  <c:v>0.224</c:v>
                </c:pt>
                <c:pt idx="1">
                  <c:v>1.7999999999999999E-2</c:v>
                </c:pt>
                <c:pt idx="2">
                  <c:v>3.6999999999999998E-2</c:v>
                </c:pt>
                <c:pt idx="3">
                  <c:v>7.1999999999999995E-2</c:v>
                </c:pt>
                <c:pt idx="4">
                  <c:v>8.2000000000000003E-2</c:v>
                </c:pt>
              </c:numCache>
            </c:numRef>
          </c:val>
        </c:ser>
        <c:dLbls>
          <c:showVal val="1"/>
        </c:dLbls>
        <c:axId val="90904832"/>
        <c:axId val="90951680"/>
      </c:barChart>
      <c:catAx>
        <c:axId val="90904832"/>
        <c:scaling>
          <c:orientation val="minMax"/>
        </c:scaling>
        <c:axPos val="b"/>
        <c:numFmt formatCode="General" sourceLinked="1"/>
        <c:tickLblPos val="nextTo"/>
        <c:txPr>
          <a:bodyPr/>
          <a:lstStyle/>
          <a:p>
            <a:pPr>
              <a:defRPr sz="1200"/>
            </a:pPr>
            <a:endParaRPr lang="en-US"/>
          </a:p>
        </c:txPr>
        <c:crossAx val="90951680"/>
        <c:crosses val="autoZero"/>
        <c:auto val="1"/>
        <c:lblAlgn val="ctr"/>
        <c:lblOffset val="100"/>
      </c:catAx>
      <c:valAx>
        <c:axId val="90951680"/>
        <c:scaling>
          <c:orientation val="minMax"/>
        </c:scaling>
        <c:delete val="1"/>
        <c:axPos val="l"/>
        <c:title>
          <c:tx>
            <c:rich>
              <a:bodyPr rot="-5400000" vert="horz"/>
              <a:lstStyle/>
              <a:p>
                <a:pPr>
                  <a:defRPr sz="1400"/>
                </a:pPr>
                <a:r>
                  <a:rPr lang="en-US" sz="1400" dirty="0" smtClean="0"/>
                  <a:t>Percent of Individuals</a:t>
                </a:r>
                <a:endParaRPr lang="en-US" sz="1400" dirty="0"/>
              </a:p>
            </c:rich>
          </c:tx>
          <c:layout/>
        </c:title>
        <c:numFmt formatCode="0%" sourceLinked="0"/>
        <c:tickLblPos val="none"/>
        <c:crossAx val="90904832"/>
        <c:crosses val="autoZero"/>
        <c:crossBetween val="between"/>
      </c:valAx>
      <c:spPr>
        <a:noFill/>
        <a:ln w="25397">
          <a:noFill/>
        </a:ln>
      </c:spPr>
    </c:plotArea>
    <c:legend>
      <c:legendPos val="r"/>
      <c:layout/>
      <c:txPr>
        <a:bodyPr/>
        <a:lstStyle/>
        <a:p>
          <a:pPr>
            <a:defRPr sz="1200"/>
          </a:pPr>
          <a:endParaRPr lang="en-US"/>
        </a:p>
      </c:txPr>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Sheet1!$A$2</c:f>
              <c:strCache>
                <c:ptCount val="1"/>
                <c:pt idx="0">
                  <c:v>Rural</c:v>
                </c:pt>
              </c:strCache>
            </c:strRef>
          </c:tx>
          <c:spPr>
            <a:solidFill>
              <a:srgbClr val="00548B"/>
            </a:solidFill>
          </c:spPr>
          <c:dLbls>
            <c:txPr>
              <a:bodyPr/>
              <a:lstStyle/>
              <a:p>
                <a:pPr>
                  <a:defRPr sz="1200"/>
                </a:pPr>
                <a:endParaRPr lang="en-US"/>
              </a:p>
            </c:txPr>
            <c:showVal val="1"/>
          </c:dLbls>
          <c:cat>
            <c:strRef>
              <c:f>Sheet1!$B$1:$F$1</c:f>
              <c:strCache>
                <c:ptCount val="5"/>
                <c:pt idx="0">
                  <c:v>25 or fewer</c:v>
                </c:pt>
                <c:pt idx="1">
                  <c:v>26-49</c:v>
                </c:pt>
                <c:pt idx="2">
                  <c:v>50-99</c:v>
                </c:pt>
                <c:pt idx="3">
                  <c:v>100-199</c:v>
                </c:pt>
                <c:pt idx="4">
                  <c:v>200 or more</c:v>
                </c:pt>
              </c:strCache>
            </c:strRef>
          </c:cat>
          <c:val>
            <c:numRef>
              <c:f>Sheet1!$B$2:$F$2</c:f>
              <c:numCache>
                <c:formatCode>0%</c:formatCode>
                <c:ptCount val="5"/>
                <c:pt idx="0">
                  <c:v>0.46900000000000008</c:v>
                </c:pt>
                <c:pt idx="1">
                  <c:v>0.17</c:v>
                </c:pt>
                <c:pt idx="2">
                  <c:v>0.19700000000000001</c:v>
                </c:pt>
                <c:pt idx="3">
                  <c:v>0.129</c:v>
                </c:pt>
                <c:pt idx="4">
                  <c:v>3.500000000000001E-2</c:v>
                </c:pt>
              </c:numCache>
            </c:numRef>
          </c:val>
        </c:ser>
        <c:ser>
          <c:idx val="1"/>
          <c:order val="1"/>
          <c:tx>
            <c:strRef>
              <c:f>Sheet1!$A$3</c:f>
              <c:strCache>
                <c:ptCount val="1"/>
                <c:pt idx="0">
                  <c:v>Urban</c:v>
                </c:pt>
              </c:strCache>
            </c:strRef>
          </c:tx>
          <c:spPr>
            <a:solidFill>
              <a:srgbClr val="FFC000"/>
            </a:solidFill>
          </c:spPr>
          <c:dLbls>
            <c:txPr>
              <a:bodyPr/>
              <a:lstStyle/>
              <a:p>
                <a:pPr>
                  <a:defRPr sz="1200"/>
                </a:pPr>
                <a:endParaRPr lang="en-US"/>
              </a:p>
            </c:txPr>
            <c:showVal val="1"/>
          </c:dLbls>
          <c:cat>
            <c:strRef>
              <c:f>Sheet1!$B$1:$F$1</c:f>
              <c:strCache>
                <c:ptCount val="5"/>
                <c:pt idx="0">
                  <c:v>25 or fewer</c:v>
                </c:pt>
                <c:pt idx="1">
                  <c:v>26-49</c:v>
                </c:pt>
                <c:pt idx="2">
                  <c:v>50-99</c:v>
                </c:pt>
                <c:pt idx="3">
                  <c:v>100-199</c:v>
                </c:pt>
                <c:pt idx="4">
                  <c:v>200 or more</c:v>
                </c:pt>
              </c:strCache>
            </c:strRef>
          </c:cat>
          <c:val>
            <c:numRef>
              <c:f>Sheet1!$B$3:$F$3</c:f>
              <c:numCache>
                <c:formatCode>0%</c:formatCode>
                <c:ptCount val="5"/>
                <c:pt idx="0">
                  <c:v>8.8000000000000064E-2</c:v>
                </c:pt>
                <c:pt idx="1">
                  <c:v>0.10299999999999998</c:v>
                </c:pt>
                <c:pt idx="2">
                  <c:v>0.15700000000000028</c:v>
                </c:pt>
                <c:pt idx="3">
                  <c:v>0.24300000000000024</c:v>
                </c:pt>
                <c:pt idx="4">
                  <c:v>0.40900000000000031</c:v>
                </c:pt>
              </c:numCache>
            </c:numRef>
          </c:val>
        </c:ser>
        <c:axId val="91083136"/>
        <c:axId val="91084672"/>
      </c:barChart>
      <c:catAx>
        <c:axId val="91083136"/>
        <c:scaling>
          <c:orientation val="minMax"/>
        </c:scaling>
        <c:axPos val="b"/>
        <c:tickLblPos val="nextTo"/>
        <c:txPr>
          <a:bodyPr/>
          <a:lstStyle/>
          <a:p>
            <a:pPr>
              <a:defRPr sz="1400"/>
            </a:pPr>
            <a:endParaRPr lang="en-US"/>
          </a:p>
        </c:txPr>
        <c:crossAx val="91084672"/>
        <c:crosses val="autoZero"/>
        <c:auto val="1"/>
        <c:lblAlgn val="ctr"/>
        <c:lblOffset val="100"/>
      </c:catAx>
      <c:valAx>
        <c:axId val="91084672"/>
        <c:scaling>
          <c:orientation val="minMax"/>
        </c:scaling>
        <c:delete val="1"/>
        <c:axPos val="l"/>
        <c:title>
          <c:tx>
            <c:rich>
              <a:bodyPr rot="-5400000" vert="horz"/>
              <a:lstStyle/>
              <a:p>
                <a:pPr>
                  <a:defRPr sz="1400"/>
                </a:pPr>
                <a:r>
                  <a:rPr lang="en-US" sz="1400" dirty="0" smtClean="0"/>
                  <a:t>Percent of  Hospitals</a:t>
                </a:r>
                <a:endParaRPr lang="en-US" sz="1400" dirty="0"/>
              </a:p>
            </c:rich>
          </c:tx>
          <c:layout>
            <c:manualLayout>
              <c:xMode val="edge"/>
              <c:yMode val="edge"/>
              <c:x val="1.6696282549384902E-2"/>
              <c:y val="0.13823247376472231"/>
            </c:manualLayout>
          </c:layout>
        </c:title>
        <c:numFmt formatCode="0%" sourceLinked="1"/>
        <c:tickLblPos val="none"/>
        <c:crossAx val="91083136"/>
        <c:crosses val="autoZero"/>
        <c:crossBetween val="between"/>
      </c:valAx>
    </c:plotArea>
    <c:legend>
      <c:legendPos val="r"/>
      <c:layout/>
      <c:txPr>
        <a:bodyPr/>
        <a:lstStyle/>
        <a:p>
          <a:pPr>
            <a:defRPr sz="1400"/>
          </a:pPr>
          <a:endParaRPr lang="en-US"/>
        </a:p>
      </c:txPr>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Sheet1!$A$2</c:f>
              <c:strCache>
                <c:ptCount val="1"/>
                <c:pt idx="0">
                  <c:v>Rural</c:v>
                </c:pt>
              </c:strCache>
            </c:strRef>
          </c:tx>
          <c:spPr>
            <a:solidFill>
              <a:srgbClr val="00548B"/>
            </a:solidFill>
          </c:spPr>
          <c:dLbls>
            <c:txPr>
              <a:bodyPr/>
              <a:lstStyle/>
              <a:p>
                <a:pPr>
                  <a:defRPr sz="1200"/>
                </a:pPr>
                <a:endParaRPr lang="en-US"/>
              </a:p>
            </c:txPr>
            <c:showVal val="1"/>
          </c:dLbls>
          <c:cat>
            <c:strRef>
              <c:f>Sheet1!$B$1:$F$1</c:f>
              <c:strCache>
                <c:ptCount val="5"/>
                <c:pt idx="0">
                  <c:v>1990</c:v>
                </c:pt>
                <c:pt idx="1">
                  <c:v>1995</c:v>
                </c:pt>
                <c:pt idx="2">
                  <c:v>2000</c:v>
                </c:pt>
                <c:pt idx="3">
                  <c:v>2005</c:v>
                </c:pt>
                <c:pt idx="4">
                  <c:v>2009</c:v>
                </c:pt>
              </c:strCache>
            </c:strRef>
          </c:cat>
          <c:val>
            <c:numRef>
              <c:f>Sheet1!$B$2:$F$2</c:f>
              <c:numCache>
                <c:formatCode>0%</c:formatCode>
                <c:ptCount val="5"/>
                <c:pt idx="0">
                  <c:v>0.29000000000000031</c:v>
                </c:pt>
                <c:pt idx="1">
                  <c:v>0.4</c:v>
                </c:pt>
                <c:pt idx="2">
                  <c:v>0.46600000000000008</c:v>
                </c:pt>
                <c:pt idx="3">
                  <c:v>0.51900000000000002</c:v>
                </c:pt>
                <c:pt idx="4">
                  <c:v>0.56399999999999995</c:v>
                </c:pt>
              </c:numCache>
            </c:numRef>
          </c:val>
        </c:ser>
        <c:ser>
          <c:idx val="1"/>
          <c:order val="1"/>
          <c:tx>
            <c:strRef>
              <c:f>Sheet1!$A$3</c:f>
              <c:strCache>
                <c:ptCount val="1"/>
                <c:pt idx="0">
                  <c:v>Urban</c:v>
                </c:pt>
              </c:strCache>
            </c:strRef>
          </c:tx>
          <c:spPr>
            <a:solidFill>
              <a:srgbClr val="FFC000"/>
            </a:solidFill>
          </c:spPr>
          <c:dLbls>
            <c:txPr>
              <a:bodyPr/>
              <a:lstStyle/>
              <a:p>
                <a:pPr>
                  <a:defRPr sz="1200"/>
                </a:pPr>
                <a:endParaRPr lang="en-US"/>
              </a:p>
            </c:txPr>
            <c:showVal val="1"/>
          </c:dLbls>
          <c:cat>
            <c:strRef>
              <c:f>Sheet1!$B$1:$F$1</c:f>
              <c:strCache>
                <c:ptCount val="5"/>
                <c:pt idx="0">
                  <c:v>1990</c:v>
                </c:pt>
                <c:pt idx="1">
                  <c:v>1995</c:v>
                </c:pt>
                <c:pt idx="2">
                  <c:v>2000</c:v>
                </c:pt>
                <c:pt idx="3">
                  <c:v>2005</c:v>
                </c:pt>
                <c:pt idx="4">
                  <c:v>2009</c:v>
                </c:pt>
              </c:strCache>
            </c:strRef>
          </c:cat>
          <c:val>
            <c:numRef>
              <c:f>Sheet1!$B$3:$F$3</c:f>
              <c:numCache>
                <c:formatCode>0%</c:formatCode>
                <c:ptCount val="5"/>
                <c:pt idx="0">
                  <c:v>0.21700000000000025</c:v>
                </c:pt>
                <c:pt idx="1">
                  <c:v>0.28600000000000031</c:v>
                </c:pt>
                <c:pt idx="2">
                  <c:v>0.33000000000000063</c:v>
                </c:pt>
                <c:pt idx="3">
                  <c:v>0.35400000000000031</c:v>
                </c:pt>
                <c:pt idx="4">
                  <c:v>0.39400000000000063</c:v>
                </c:pt>
              </c:numCache>
            </c:numRef>
          </c:val>
        </c:ser>
        <c:axId val="91124864"/>
        <c:axId val="91126400"/>
      </c:barChart>
      <c:catAx>
        <c:axId val="91124864"/>
        <c:scaling>
          <c:orientation val="minMax"/>
        </c:scaling>
        <c:axPos val="b"/>
        <c:tickLblPos val="nextTo"/>
        <c:txPr>
          <a:bodyPr/>
          <a:lstStyle/>
          <a:p>
            <a:pPr>
              <a:defRPr sz="1400"/>
            </a:pPr>
            <a:endParaRPr lang="en-US"/>
          </a:p>
        </c:txPr>
        <c:crossAx val="91126400"/>
        <c:crosses val="autoZero"/>
        <c:auto val="1"/>
        <c:lblAlgn val="ctr"/>
        <c:lblOffset val="100"/>
      </c:catAx>
      <c:valAx>
        <c:axId val="91126400"/>
        <c:scaling>
          <c:orientation val="minMax"/>
        </c:scaling>
        <c:delete val="1"/>
        <c:axPos val="l"/>
        <c:title>
          <c:tx>
            <c:rich>
              <a:bodyPr rot="-5400000" vert="horz"/>
              <a:lstStyle/>
              <a:p>
                <a:pPr>
                  <a:defRPr sz="1400"/>
                </a:pPr>
                <a:r>
                  <a:rPr lang="en-US" sz="1400" dirty="0" smtClean="0"/>
                  <a:t>Percent of Gross Revenue</a:t>
                </a:r>
                <a:endParaRPr lang="en-US" sz="1400" dirty="0"/>
              </a:p>
            </c:rich>
          </c:tx>
          <c:layout/>
        </c:title>
        <c:numFmt formatCode="0%" sourceLinked="1"/>
        <c:tickLblPos val="none"/>
        <c:crossAx val="91124864"/>
        <c:crosses val="autoZero"/>
        <c:crossBetween val="between"/>
      </c:valAx>
    </c:plotArea>
    <c:legend>
      <c:legendPos val="r"/>
      <c:layout/>
      <c:txPr>
        <a:bodyPr/>
        <a:lstStyle/>
        <a:p>
          <a:pPr>
            <a:defRPr sz="1400"/>
          </a:pPr>
          <a:endParaRPr lang="en-US"/>
        </a:p>
      </c:txPr>
    </c:legend>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Sheet1!$A$2</c:f>
              <c:strCache>
                <c:ptCount val="1"/>
                <c:pt idx="0">
                  <c:v>Rural</c:v>
                </c:pt>
              </c:strCache>
            </c:strRef>
          </c:tx>
          <c:spPr>
            <a:solidFill>
              <a:srgbClr val="00548B"/>
            </a:solidFill>
          </c:spPr>
          <c:dLbls>
            <c:txPr>
              <a:bodyPr/>
              <a:lstStyle/>
              <a:p>
                <a:pPr>
                  <a:defRPr sz="1200"/>
                </a:pPr>
                <a:endParaRPr lang="en-US"/>
              </a:p>
            </c:txPr>
            <c:showVal val="1"/>
          </c:dLbls>
          <c:cat>
            <c:strRef>
              <c:f>Sheet1!$B$1:$E$1</c:f>
              <c:strCache>
                <c:ptCount val="4"/>
                <c:pt idx="0">
                  <c:v>Home Health</c:v>
                </c:pt>
                <c:pt idx="1">
                  <c:v>Skilled Nursing</c:v>
                </c:pt>
                <c:pt idx="2">
                  <c:v>Hospice</c:v>
                </c:pt>
                <c:pt idx="3">
                  <c:v>Assisted Living</c:v>
                </c:pt>
              </c:strCache>
            </c:strRef>
          </c:cat>
          <c:val>
            <c:numRef>
              <c:f>Sheet1!$B$2:$E$2</c:f>
              <c:numCache>
                <c:formatCode>0%</c:formatCode>
                <c:ptCount val="4"/>
                <c:pt idx="0">
                  <c:v>0.41000000000000031</c:v>
                </c:pt>
                <c:pt idx="1">
                  <c:v>0.38000000000000056</c:v>
                </c:pt>
                <c:pt idx="2">
                  <c:v>0.24000000000000021</c:v>
                </c:pt>
                <c:pt idx="3">
                  <c:v>8.0000000000000043E-2</c:v>
                </c:pt>
              </c:numCache>
            </c:numRef>
          </c:val>
        </c:ser>
        <c:ser>
          <c:idx val="1"/>
          <c:order val="1"/>
          <c:tx>
            <c:strRef>
              <c:f>Sheet1!$A$3</c:f>
              <c:strCache>
                <c:ptCount val="1"/>
                <c:pt idx="0">
                  <c:v>Urban</c:v>
                </c:pt>
              </c:strCache>
            </c:strRef>
          </c:tx>
          <c:spPr>
            <a:solidFill>
              <a:srgbClr val="FFC000"/>
            </a:solidFill>
          </c:spPr>
          <c:dLbls>
            <c:txPr>
              <a:bodyPr/>
              <a:lstStyle/>
              <a:p>
                <a:pPr>
                  <a:defRPr sz="1200"/>
                </a:pPr>
                <a:endParaRPr lang="en-US"/>
              </a:p>
            </c:txPr>
            <c:showVal val="1"/>
          </c:dLbls>
          <c:cat>
            <c:strRef>
              <c:f>Sheet1!$B$1:$E$1</c:f>
              <c:strCache>
                <c:ptCount val="4"/>
                <c:pt idx="0">
                  <c:v>Home Health</c:v>
                </c:pt>
                <c:pt idx="1">
                  <c:v>Skilled Nursing</c:v>
                </c:pt>
                <c:pt idx="2">
                  <c:v>Hospice</c:v>
                </c:pt>
                <c:pt idx="3">
                  <c:v>Assisted Living</c:v>
                </c:pt>
              </c:strCache>
            </c:strRef>
          </c:cat>
          <c:val>
            <c:numRef>
              <c:f>Sheet1!$B$3:$E$3</c:f>
              <c:numCache>
                <c:formatCode>0%</c:formatCode>
                <c:ptCount val="4"/>
                <c:pt idx="0">
                  <c:v>0.27</c:v>
                </c:pt>
                <c:pt idx="1">
                  <c:v>0.21000000000000021</c:v>
                </c:pt>
                <c:pt idx="2">
                  <c:v>0.24000000000000021</c:v>
                </c:pt>
                <c:pt idx="3">
                  <c:v>3.0000000000000002E-2</c:v>
                </c:pt>
              </c:numCache>
            </c:numRef>
          </c:val>
        </c:ser>
        <c:axId val="91319680"/>
        <c:axId val="91354240"/>
      </c:barChart>
      <c:catAx>
        <c:axId val="91319680"/>
        <c:scaling>
          <c:orientation val="minMax"/>
        </c:scaling>
        <c:axPos val="b"/>
        <c:tickLblPos val="nextTo"/>
        <c:txPr>
          <a:bodyPr/>
          <a:lstStyle/>
          <a:p>
            <a:pPr>
              <a:defRPr sz="1400"/>
            </a:pPr>
            <a:endParaRPr lang="en-US"/>
          </a:p>
        </c:txPr>
        <c:crossAx val="91354240"/>
        <c:crosses val="autoZero"/>
        <c:auto val="1"/>
        <c:lblAlgn val="ctr"/>
        <c:lblOffset val="100"/>
      </c:catAx>
      <c:valAx>
        <c:axId val="91354240"/>
        <c:scaling>
          <c:orientation val="minMax"/>
        </c:scaling>
        <c:delete val="1"/>
        <c:axPos val="l"/>
        <c:title>
          <c:tx>
            <c:rich>
              <a:bodyPr rot="-5400000" vert="horz"/>
              <a:lstStyle/>
              <a:p>
                <a:pPr>
                  <a:defRPr sz="1400"/>
                </a:pPr>
                <a:r>
                  <a:rPr lang="en-US" sz="1400" dirty="0" smtClean="0"/>
                  <a:t>Percent of Hospitals</a:t>
                </a:r>
                <a:endParaRPr lang="en-US" sz="1400" dirty="0"/>
              </a:p>
            </c:rich>
          </c:tx>
          <c:layout/>
        </c:title>
        <c:numFmt formatCode="0%" sourceLinked="1"/>
        <c:tickLblPos val="none"/>
        <c:crossAx val="91319680"/>
        <c:crosses val="autoZero"/>
        <c:crossBetween val="between"/>
      </c:valAx>
    </c:plotArea>
    <c:legend>
      <c:legendPos val="r"/>
      <c:layout/>
      <c:txPr>
        <a:bodyPr/>
        <a:lstStyle/>
        <a:p>
          <a:pPr>
            <a:defRPr sz="1400"/>
          </a:pPr>
          <a:endParaRPr lang="en-US"/>
        </a:p>
      </c:txPr>
    </c:legend>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spPr>
            <a:solidFill>
              <a:srgbClr val="00548B"/>
            </a:solidFill>
          </c:spPr>
          <c:dLbls>
            <c:numFmt formatCode="0.0%" sourceLinked="0"/>
            <c:txPr>
              <a:bodyPr/>
              <a:lstStyle/>
              <a:p>
                <a:pPr>
                  <a:defRPr sz="1200"/>
                </a:pPr>
                <a:endParaRPr lang="en-US"/>
              </a:p>
            </c:txPr>
            <c:showVal val="1"/>
          </c:dLbls>
          <c:cat>
            <c:strRef>
              <c:f>Sheet1!$B$1:$E$1</c:f>
              <c:strCache>
                <c:ptCount val="4"/>
                <c:pt idx="0">
                  <c:v>Inpatient</c:v>
                </c:pt>
                <c:pt idx="1">
                  <c:v>Outpatient</c:v>
                </c:pt>
                <c:pt idx="2">
                  <c:v>Home Health</c:v>
                </c:pt>
                <c:pt idx="3">
                  <c:v>Skilled Nursing</c:v>
                </c:pt>
              </c:strCache>
            </c:strRef>
          </c:cat>
          <c:val>
            <c:numRef>
              <c:f>Sheet1!$B$2:$E$2</c:f>
              <c:numCache>
                <c:formatCode>0%</c:formatCode>
                <c:ptCount val="4"/>
                <c:pt idx="0">
                  <c:v>-1.4999999999999998E-2</c:v>
                </c:pt>
                <c:pt idx="1">
                  <c:v>-7.5999999999999998E-2</c:v>
                </c:pt>
                <c:pt idx="2">
                  <c:v>-9.6000000000000002E-2</c:v>
                </c:pt>
                <c:pt idx="3">
                  <c:v>-0.53200000000000003</c:v>
                </c:pt>
              </c:numCache>
            </c:numRef>
          </c:val>
        </c:ser>
        <c:axId val="92832512"/>
        <c:axId val="92834048"/>
      </c:barChart>
      <c:catAx>
        <c:axId val="92832512"/>
        <c:scaling>
          <c:orientation val="minMax"/>
        </c:scaling>
        <c:axPos val="b"/>
        <c:tickLblPos val="low"/>
        <c:txPr>
          <a:bodyPr/>
          <a:lstStyle/>
          <a:p>
            <a:pPr>
              <a:defRPr sz="1400"/>
            </a:pPr>
            <a:endParaRPr lang="en-US"/>
          </a:p>
        </c:txPr>
        <c:crossAx val="92834048"/>
        <c:crosses val="autoZero"/>
        <c:auto val="1"/>
        <c:lblAlgn val="ctr"/>
        <c:lblOffset val="100"/>
      </c:catAx>
      <c:valAx>
        <c:axId val="92834048"/>
        <c:scaling>
          <c:orientation val="minMax"/>
        </c:scaling>
        <c:delete val="1"/>
        <c:axPos val="l"/>
        <c:title>
          <c:tx>
            <c:rich>
              <a:bodyPr rot="-5400000" vert="horz"/>
              <a:lstStyle/>
              <a:p>
                <a:pPr>
                  <a:defRPr sz="1400"/>
                </a:pPr>
                <a:r>
                  <a:rPr lang="en-US" sz="1400" dirty="0" smtClean="0"/>
                  <a:t>Medicare Margin</a:t>
                </a:r>
                <a:endParaRPr lang="en-US" sz="1400" dirty="0"/>
              </a:p>
            </c:rich>
          </c:tx>
          <c:layout/>
        </c:title>
        <c:numFmt formatCode="0%" sourceLinked="1"/>
        <c:tickLblPos val="none"/>
        <c:crossAx val="92832512"/>
        <c:crosses val="autoZero"/>
        <c:crossBetween val="between"/>
      </c:valAx>
    </c:plotArea>
    <c:plotVisOnly val="1"/>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Percet of Gross Revenue by payer</c:v>
                </c:pt>
              </c:strCache>
            </c:strRef>
          </c:tx>
          <c:dPt>
            <c:idx val="0"/>
            <c:spPr>
              <a:solidFill>
                <a:srgbClr val="00548B"/>
              </a:solidFill>
            </c:spPr>
          </c:dPt>
          <c:dPt>
            <c:idx val="2"/>
            <c:spPr>
              <a:solidFill>
                <a:srgbClr val="A73226"/>
              </a:solidFill>
            </c:spPr>
          </c:dPt>
          <c:dPt>
            <c:idx val="3"/>
            <c:spPr>
              <a:solidFill>
                <a:srgbClr val="FFC000"/>
              </a:solidFill>
            </c:spPr>
          </c:dPt>
          <c:dLbls>
            <c:dLbl>
              <c:idx val="0"/>
              <c:layout>
                <c:manualLayout>
                  <c:x val="-2.8072489549593318E-2"/>
                  <c:y val="-8.6219758357273024E-2"/>
                </c:manualLayout>
              </c:layout>
              <c:showVal val="1"/>
            </c:dLbl>
            <c:dLbl>
              <c:idx val="1"/>
              <c:layout>
                <c:manualLayout>
                  <c:x val="-3.0689580423792016E-2"/>
                  <c:y val="8.9084011139021566E-3"/>
                </c:manualLayout>
              </c:layout>
              <c:showVal val="1"/>
            </c:dLbl>
            <c:dLbl>
              <c:idx val="2"/>
              <c:layout>
                <c:manualLayout>
                  <c:x val="-9.3191272508410432E-5"/>
                  <c:y val="-3.3409437660113485E-2"/>
                </c:manualLayout>
              </c:layout>
              <c:showVal val="1"/>
            </c:dLbl>
            <c:dLbl>
              <c:idx val="3"/>
              <c:layout>
                <c:manualLayout>
                  <c:x val="6.2435389993504434E-3"/>
                  <c:y val="-4.249736793239701E-3"/>
                </c:manualLayout>
              </c:layout>
              <c:showVal val="1"/>
            </c:dLbl>
            <c:txPr>
              <a:bodyPr/>
              <a:lstStyle/>
              <a:p>
                <a:pPr>
                  <a:defRPr sz="1200">
                    <a:solidFill>
                      <a:srgbClr val="232323"/>
                    </a:solidFill>
                  </a:defRPr>
                </a:pPr>
                <a:endParaRPr lang="en-US"/>
              </a:p>
            </c:txPr>
            <c:showVal val="1"/>
            <c:showLeaderLines val="1"/>
          </c:dLbls>
          <c:cat>
            <c:strRef>
              <c:f>Sheet1!$A$2:$A$5</c:f>
              <c:strCache>
                <c:ptCount val="4"/>
                <c:pt idx="0">
                  <c:v>Medicare</c:v>
                </c:pt>
                <c:pt idx="1">
                  <c:v>Medicaid</c:v>
                </c:pt>
                <c:pt idx="2">
                  <c:v>Private Pay</c:v>
                </c:pt>
                <c:pt idx="3">
                  <c:v>Other Government</c:v>
                </c:pt>
              </c:strCache>
            </c:strRef>
          </c:cat>
          <c:val>
            <c:numRef>
              <c:f>Sheet1!$B$2:$B$5</c:f>
              <c:numCache>
                <c:formatCode>0.0%</c:formatCode>
                <c:ptCount val="4"/>
                <c:pt idx="0">
                  <c:v>0.44778999999999997</c:v>
                </c:pt>
                <c:pt idx="1">
                  <c:v>0.14028399999999999</c:v>
                </c:pt>
                <c:pt idx="2">
                  <c:v>0.39737600000000339</c:v>
                </c:pt>
                <c:pt idx="3">
                  <c:v>1.4556999999999978E-2</c:v>
                </c:pt>
              </c:numCache>
            </c:numRef>
          </c:val>
        </c:ser>
        <c:firstSliceAng val="0"/>
      </c:pieChart>
    </c:plotArea>
    <c:legend>
      <c:legendPos val="r"/>
      <c:layout/>
      <c:txPr>
        <a:bodyPr/>
        <a:lstStyle/>
        <a:p>
          <a:pPr>
            <a:defRPr sz="1200">
              <a:solidFill>
                <a:srgbClr val="232323"/>
              </a:solidFill>
            </a:defRPr>
          </a:pPr>
          <a:endParaRPr lang="en-US"/>
        </a:p>
      </c:txPr>
    </c:legend>
    <c:plotVisOnly val="1"/>
  </c:chart>
  <c:txPr>
    <a:bodyPr/>
    <a:lstStyle/>
    <a:p>
      <a:pPr>
        <a:defRPr sz="1800"/>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8397212543554001E-2"/>
          <c:y val="4.3307086614173304E-2"/>
          <c:w val="0.91986062717770034"/>
          <c:h val="0.83858267716535428"/>
        </c:manualLayout>
      </c:layout>
      <c:lineChart>
        <c:grouping val="standard"/>
        <c:ser>
          <c:idx val="0"/>
          <c:order val="0"/>
          <c:tx>
            <c:strRef>
              <c:f>Sheet1!$A$2</c:f>
              <c:strCache>
                <c:ptCount val="1"/>
                <c:pt idx="0">
                  <c:v>Medicare</c:v>
                </c:pt>
              </c:strCache>
            </c:strRef>
          </c:tx>
          <c:spPr>
            <a:ln w="28567">
              <a:solidFill>
                <a:schemeClr val="accent2"/>
              </a:solidFill>
              <a:prstDash val="solid"/>
            </a:ln>
          </c:spPr>
          <c:marker>
            <c:symbol val="none"/>
          </c:marker>
          <c:dLbls>
            <c:dLbl>
              <c:idx val="20"/>
              <c:layout>
                <c:manualLayout>
                  <c:x val="-4.8533813879898333E-3"/>
                  <c:y val="-8.0292379152410248E-2"/>
                </c:manualLayout>
              </c:layout>
              <c:spPr>
                <a:noFill/>
                <a:ln w="31652">
                  <a:noFill/>
                </a:ln>
              </c:spPr>
              <c:txPr>
                <a:bodyPr/>
                <a:lstStyle/>
                <a:p>
                  <a:pPr>
                    <a:defRPr sz="1247" b="0" i="0" u="none" strike="noStrike" baseline="0">
                      <a:solidFill>
                        <a:schemeClr val="tx1"/>
                      </a:solidFill>
                      <a:latin typeface="Arial"/>
                      <a:ea typeface="Arial"/>
                      <a:cs typeface="Arial"/>
                    </a:defRPr>
                  </a:pPr>
                  <a:endParaRPr lang="en-US"/>
                </a:p>
              </c:txPr>
              <c:dLblPos val="r"/>
              <c:showSerName val="1"/>
            </c:dLbl>
            <c:dLbl>
              <c:idx val="23"/>
              <c:spPr>
                <a:noFill/>
                <a:ln w="31652">
                  <a:noFill/>
                </a:ln>
              </c:spPr>
              <c:txPr>
                <a:bodyPr/>
                <a:lstStyle/>
                <a:p>
                  <a:pPr>
                    <a:defRPr sz="1247" b="0" i="0" u="none" strike="noStrike" baseline="0">
                      <a:solidFill>
                        <a:schemeClr val="tx1"/>
                      </a:solidFill>
                      <a:latin typeface="Arial"/>
                      <a:ea typeface="Arial"/>
                      <a:cs typeface="Arial"/>
                    </a:defRPr>
                  </a:pPr>
                  <a:endParaRPr lang="en-US"/>
                </a:p>
              </c:txPr>
              <c:dLblPos val="r"/>
              <c:showSerName val="1"/>
            </c:dLbl>
            <c:delete val="1"/>
          </c:dLbls>
          <c:cat>
            <c:strRef>
              <c:f>Sheet1!$B$1:$N$1</c:f>
              <c:strCache>
                <c:ptCount val="13"/>
                <c:pt idx="0">
                  <c:v>97</c:v>
                </c:pt>
                <c:pt idx="1">
                  <c:v>98</c:v>
                </c:pt>
                <c:pt idx="2">
                  <c:v>99</c:v>
                </c:pt>
                <c:pt idx="3">
                  <c:v>00</c:v>
                </c:pt>
                <c:pt idx="4">
                  <c:v>01</c:v>
                </c:pt>
                <c:pt idx="5">
                  <c:v>02</c:v>
                </c:pt>
                <c:pt idx="6">
                  <c:v>03</c:v>
                </c:pt>
                <c:pt idx="7">
                  <c:v>04</c:v>
                </c:pt>
                <c:pt idx="8">
                  <c:v>05</c:v>
                </c:pt>
                <c:pt idx="9">
                  <c:v>06</c:v>
                </c:pt>
                <c:pt idx="10">
                  <c:v>07</c:v>
                </c:pt>
                <c:pt idx="11">
                  <c:v>08</c:v>
                </c:pt>
                <c:pt idx="12">
                  <c:v>09</c:v>
                </c:pt>
              </c:strCache>
            </c:strRef>
          </c:cat>
          <c:val>
            <c:numRef>
              <c:f>Sheet1!$B$2:$N$2</c:f>
              <c:numCache>
                <c:formatCode>0.0%</c:formatCode>
                <c:ptCount val="13"/>
                <c:pt idx="0">
                  <c:v>1.0369999999999968</c:v>
                </c:pt>
                <c:pt idx="1">
                  <c:v>1.0189999999999968</c:v>
                </c:pt>
                <c:pt idx="2">
                  <c:v>1</c:v>
                </c:pt>
                <c:pt idx="3">
                  <c:v>0.99099999999999999</c:v>
                </c:pt>
                <c:pt idx="4">
                  <c:v>0.98399999999999999</c:v>
                </c:pt>
                <c:pt idx="5">
                  <c:v>0.97900000000000065</c:v>
                </c:pt>
                <c:pt idx="6">
                  <c:v>0.95300000000000062</c:v>
                </c:pt>
                <c:pt idx="7">
                  <c:v>0.91900000000000004</c:v>
                </c:pt>
                <c:pt idx="8">
                  <c:v>0.92300000000000004</c:v>
                </c:pt>
                <c:pt idx="9" formatCode="0.00%">
                  <c:v>0.91300000000000003</c:v>
                </c:pt>
                <c:pt idx="10">
                  <c:v>0.90600000000000003</c:v>
                </c:pt>
                <c:pt idx="11" formatCode="0.00%">
                  <c:v>0.90900000000000003</c:v>
                </c:pt>
                <c:pt idx="12">
                  <c:v>0.90100000000000002</c:v>
                </c:pt>
              </c:numCache>
            </c:numRef>
          </c:val>
        </c:ser>
        <c:ser>
          <c:idx val="1"/>
          <c:order val="1"/>
          <c:tx>
            <c:strRef>
              <c:f>Sheet1!$A$3</c:f>
              <c:strCache>
                <c:ptCount val="1"/>
                <c:pt idx="0">
                  <c:v>Medicaid(1)</c:v>
                </c:pt>
              </c:strCache>
            </c:strRef>
          </c:tx>
          <c:spPr>
            <a:ln w="28567">
              <a:solidFill>
                <a:schemeClr val="accent1"/>
              </a:solidFill>
              <a:prstDash val="solid"/>
            </a:ln>
          </c:spPr>
          <c:marker>
            <c:symbol val="none"/>
          </c:marker>
          <c:dLbls>
            <c:dLbl>
              <c:idx val="20"/>
              <c:layout>
                <c:manualLayout>
                  <c:x val="-1.3603661400587354E-2"/>
                  <c:y val="7.2401575970949469E-2"/>
                </c:manualLayout>
              </c:layout>
              <c:tx>
                <c:rich>
                  <a:bodyPr/>
                  <a:lstStyle/>
                  <a:p>
                    <a:pPr>
                      <a:defRPr sz="1247" b="0" i="0" u="none" strike="noStrike" baseline="0">
                        <a:solidFill>
                          <a:schemeClr val="tx1"/>
                        </a:solidFill>
                        <a:latin typeface="Arial"/>
                        <a:ea typeface="Arial"/>
                        <a:cs typeface="Arial"/>
                      </a:defRPr>
                    </a:pPr>
                    <a:r>
                      <a:rPr lang="en-US" sz="1247" b="0" i="0" u="none" strike="noStrike" baseline="0" dirty="0">
                        <a:solidFill>
                          <a:schemeClr val="tx1"/>
                        </a:solidFill>
                        <a:latin typeface="Arial"/>
                        <a:cs typeface="Arial"/>
                      </a:rPr>
                      <a:t>Medicaid</a:t>
                    </a:r>
                    <a:r>
                      <a:rPr lang="en-US" sz="997" b="0" i="0" u="none" strike="noStrike" baseline="30000" dirty="0">
                        <a:solidFill>
                          <a:schemeClr val="tx1"/>
                        </a:solidFill>
                        <a:latin typeface="Arial"/>
                        <a:cs typeface="Arial"/>
                      </a:rPr>
                      <a:t>(1)</a:t>
                    </a:r>
                  </a:p>
                </c:rich>
              </c:tx>
              <c:spPr>
                <a:noFill/>
                <a:ln w="31652">
                  <a:noFill/>
                </a:ln>
              </c:spPr>
              <c:dLblPos val="r"/>
            </c:dLbl>
            <c:delete val="1"/>
          </c:dLbls>
          <c:cat>
            <c:strRef>
              <c:f>Sheet1!$B$1:$N$1</c:f>
              <c:strCache>
                <c:ptCount val="13"/>
                <c:pt idx="0">
                  <c:v>97</c:v>
                </c:pt>
                <c:pt idx="1">
                  <c:v>98</c:v>
                </c:pt>
                <c:pt idx="2">
                  <c:v>99</c:v>
                </c:pt>
                <c:pt idx="3">
                  <c:v>00</c:v>
                </c:pt>
                <c:pt idx="4">
                  <c:v>01</c:v>
                </c:pt>
                <c:pt idx="5">
                  <c:v>02</c:v>
                </c:pt>
                <c:pt idx="6">
                  <c:v>03</c:v>
                </c:pt>
                <c:pt idx="7">
                  <c:v>04</c:v>
                </c:pt>
                <c:pt idx="8">
                  <c:v>05</c:v>
                </c:pt>
                <c:pt idx="9">
                  <c:v>06</c:v>
                </c:pt>
                <c:pt idx="10">
                  <c:v>07</c:v>
                </c:pt>
                <c:pt idx="11">
                  <c:v>08</c:v>
                </c:pt>
                <c:pt idx="12">
                  <c:v>09</c:v>
                </c:pt>
              </c:strCache>
            </c:strRef>
          </c:cat>
          <c:val>
            <c:numRef>
              <c:f>Sheet1!$B$3:$N$3</c:f>
              <c:numCache>
                <c:formatCode>0.0%</c:formatCode>
                <c:ptCount val="13"/>
                <c:pt idx="0">
                  <c:v>0.96000000000000063</c:v>
                </c:pt>
                <c:pt idx="1">
                  <c:v>0.96600000000000064</c:v>
                </c:pt>
                <c:pt idx="2">
                  <c:v>0.95700000000000063</c:v>
                </c:pt>
                <c:pt idx="3">
                  <c:v>0.94499999999999995</c:v>
                </c:pt>
                <c:pt idx="4">
                  <c:v>0.95800000000000063</c:v>
                </c:pt>
                <c:pt idx="5">
                  <c:v>0.96100000000000063</c:v>
                </c:pt>
                <c:pt idx="6">
                  <c:v>0.92300000000000004</c:v>
                </c:pt>
                <c:pt idx="7">
                  <c:v>0.89900000000000002</c:v>
                </c:pt>
                <c:pt idx="8">
                  <c:v>0.87100000000000144</c:v>
                </c:pt>
                <c:pt idx="9" formatCode="0.00%">
                  <c:v>0.85800000000000065</c:v>
                </c:pt>
                <c:pt idx="10">
                  <c:v>0.87900000000000156</c:v>
                </c:pt>
                <c:pt idx="11" formatCode="0.00%">
                  <c:v>0.88700000000000001</c:v>
                </c:pt>
                <c:pt idx="12">
                  <c:v>0.89</c:v>
                </c:pt>
              </c:numCache>
            </c:numRef>
          </c:val>
        </c:ser>
        <c:ser>
          <c:idx val="2"/>
          <c:order val="2"/>
          <c:tx>
            <c:strRef>
              <c:f>Sheet1!$A$4</c:f>
              <c:strCache>
                <c:ptCount val="1"/>
                <c:pt idx="0">
                  <c:v>Private Payer</c:v>
                </c:pt>
              </c:strCache>
            </c:strRef>
          </c:tx>
          <c:spPr>
            <a:ln w="28567">
              <a:solidFill>
                <a:schemeClr val="accent3"/>
              </a:solidFill>
              <a:prstDash val="solid"/>
            </a:ln>
          </c:spPr>
          <c:marker>
            <c:symbol val="none"/>
          </c:marker>
          <c:dLbls>
            <c:dLbl>
              <c:idx val="20"/>
              <c:layout>
                <c:manualLayout>
                  <c:x val="-1.6075750873584947E-2"/>
                  <c:y val="-0.12357745462733705"/>
                </c:manualLayout>
              </c:layout>
              <c:spPr>
                <a:noFill/>
                <a:ln w="31652">
                  <a:noFill/>
                </a:ln>
              </c:spPr>
              <c:txPr>
                <a:bodyPr/>
                <a:lstStyle/>
                <a:p>
                  <a:pPr>
                    <a:defRPr sz="1247" b="0" i="0" u="none" strike="noStrike" baseline="0">
                      <a:solidFill>
                        <a:schemeClr val="tx1"/>
                      </a:solidFill>
                      <a:latin typeface="Arial"/>
                      <a:ea typeface="Arial"/>
                      <a:cs typeface="Arial"/>
                    </a:defRPr>
                  </a:pPr>
                  <a:endParaRPr lang="en-US"/>
                </a:p>
              </c:txPr>
              <c:dLblPos val="r"/>
              <c:showSerName val="1"/>
            </c:dLbl>
            <c:dLbl>
              <c:idx val="23"/>
              <c:spPr>
                <a:noFill/>
                <a:ln w="31652">
                  <a:noFill/>
                </a:ln>
              </c:spPr>
              <c:txPr>
                <a:bodyPr/>
                <a:lstStyle/>
                <a:p>
                  <a:pPr>
                    <a:defRPr sz="1247" b="0" i="0" u="none" strike="noStrike" baseline="0">
                      <a:solidFill>
                        <a:schemeClr val="tx1"/>
                      </a:solidFill>
                      <a:latin typeface="Arial"/>
                      <a:ea typeface="Arial"/>
                      <a:cs typeface="Arial"/>
                    </a:defRPr>
                  </a:pPr>
                  <a:endParaRPr lang="en-US"/>
                </a:p>
              </c:txPr>
              <c:dLblPos val="r"/>
              <c:showSerName val="1"/>
            </c:dLbl>
            <c:delete val="1"/>
          </c:dLbls>
          <c:cat>
            <c:strRef>
              <c:f>Sheet1!$B$1:$N$1</c:f>
              <c:strCache>
                <c:ptCount val="13"/>
                <c:pt idx="0">
                  <c:v>97</c:v>
                </c:pt>
                <c:pt idx="1">
                  <c:v>98</c:v>
                </c:pt>
                <c:pt idx="2">
                  <c:v>99</c:v>
                </c:pt>
                <c:pt idx="3">
                  <c:v>00</c:v>
                </c:pt>
                <c:pt idx="4">
                  <c:v>01</c:v>
                </c:pt>
                <c:pt idx="5">
                  <c:v>02</c:v>
                </c:pt>
                <c:pt idx="6">
                  <c:v>03</c:v>
                </c:pt>
                <c:pt idx="7">
                  <c:v>04</c:v>
                </c:pt>
                <c:pt idx="8">
                  <c:v>05</c:v>
                </c:pt>
                <c:pt idx="9">
                  <c:v>06</c:v>
                </c:pt>
                <c:pt idx="10">
                  <c:v>07</c:v>
                </c:pt>
                <c:pt idx="11">
                  <c:v>08</c:v>
                </c:pt>
                <c:pt idx="12">
                  <c:v>09</c:v>
                </c:pt>
              </c:strCache>
            </c:strRef>
          </c:cat>
          <c:val>
            <c:numRef>
              <c:f>Sheet1!$B$4:$N$4</c:f>
              <c:numCache>
                <c:formatCode>0.0%</c:formatCode>
                <c:ptCount val="13"/>
                <c:pt idx="0">
                  <c:v>1.175</c:v>
                </c:pt>
                <c:pt idx="1">
                  <c:v>1.1579999999999968</c:v>
                </c:pt>
                <c:pt idx="2">
                  <c:v>1.151</c:v>
                </c:pt>
                <c:pt idx="3">
                  <c:v>1.157</c:v>
                </c:pt>
                <c:pt idx="4">
                  <c:v>1.165</c:v>
                </c:pt>
                <c:pt idx="5">
                  <c:v>1.1900000000000028</c:v>
                </c:pt>
                <c:pt idx="6">
                  <c:v>1.2229999999999968</c:v>
                </c:pt>
                <c:pt idx="7">
                  <c:v>1.2889999999999968</c:v>
                </c:pt>
                <c:pt idx="8">
                  <c:v>1.294</c:v>
                </c:pt>
                <c:pt idx="9" formatCode="0.00%">
                  <c:v>1.302999999999997</c:v>
                </c:pt>
                <c:pt idx="10">
                  <c:v>1.3220000000000001</c:v>
                </c:pt>
                <c:pt idx="11" formatCode="0.00%">
                  <c:v>1.2829999999999968</c:v>
                </c:pt>
              </c:numCache>
            </c:numRef>
          </c:val>
        </c:ser>
        <c:marker val="1"/>
        <c:axId val="93589504"/>
        <c:axId val="93591040"/>
      </c:lineChart>
      <c:catAx>
        <c:axId val="93589504"/>
        <c:scaling>
          <c:orientation val="minMax"/>
        </c:scaling>
        <c:axPos val="b"/>
        <c:numFmt formatCode="General" sourceLinked="1"/>
        <c:tickLblPos val="nextTo"/>
        <c:spPr>
          <a:ln w="15825">
            <a:solidFill>
              <a:srgbClr val="808080"/>
            </a:solidFill>
            <a:prstDash val="solid"/>
          </a:ln>
        </c:spPr>
        <c:txPr>
          <a:bodyPr rot="0" vert="horz"/>
          <a:lstStyle/>
          <a:p>
            <a:pPr>
              <a:defRPr sz="1122" b="0" i="0" u="none" strike="noStrike" baseline="0">
                <a:solidFill>
                  <a:schemeClr val="tx1"/>
                </a:solidFill>
                <a:latin typeface="Arial"/>
                <a:ea typeface="Arial"/>
                <a:cs typeface="Arial"/>
              </a:defRPr>
            </a:pPr>
            <a:endParaRPr lang="en-US"/>
          </a:p>
        </c:txPr>
        <c:crossAx val="93591040"/>
        <c:crossesAt val="0.70000000000000062"/>
        <c:auto val="1"/>
        <c:lblAlgn val="ctr"/>
        <c:lblOffset val="100"/>
        <c:tickLblSkip val="1"/>
        <c:tickMarkSkip val="1"/>
      </c:catAx>
      <c:valAx>
        <c:axId val="93591040"/>
        <c:scaling>
          <c:orientation val="minMax"/>
          <c:max val="1.1000000000000001"/>
          <c:min val="0.80000000000000104"/>
        </c:scaling>
        <c:axPos val="l"/>
        <c:numFmt formatCode="0%" sourceLinked="0"/>
        <c:tickLblPos val="nextTo"/>
        <c:spPr>
          <a:ln w="15825">
            <a:solidFill>
              <a:srgbClr val="808080"/>
            </a:solidFill>
            <a:prstDash val="solid"/>
          </a:ln>
        </c:spPr>
        <c:txPr>
          <a:bodyPr rot="0" vert="horz"/>
          <a:lstStyle/>
          <a:p>
            <a:pPr>
              <a:defRPr sz="1122" b="0" i="0" u="none" strike="noStrike" baseline="0">
                <a:solidFill>
                  <a:schemeClr val="tx1"/>
                </a:solidFill>
                <a:latin typeface="Arial"/>
                <a:ea typeface="Arial"/>
                <a:cs typeface="Arial"/>
              </a:defRPr>
            </a:pPr>
            <a:endParaRPr lang="en-US"/>
          </a:p>
        </c:txPr>
        <c:crossAx val="93589504"/>
        <c:crosses val="autoZero"/>
        <c:crossBetween val="between"/>
        <c:majorUnit val="0.1"/>
        <c:minorUnit val="1.0000000000000005E-2"/>
      </c:valAx>
      <c:spPr>
        <a:noFill/>
        <a:ln w="25392">
          <a:noFill/>
        </a:ln>
      </c:spPr>
    </c:plotArea>
    <c:plotVisOnly val="1"/>
    <c:dispBlanksAs val="gap"/>
  </c:chart>
  <c:spPr>
    <a:noFill/>
    <a:ln>
      <a:noFill/>
    </a:ln>
  </c:spPr>
  <c:txPr>
    <a:bodyPr/>
    <a:lstStyle/>
    <a:p>
      <a:pPr>
        <a:defRPr sz="1247" b="0" i="0" u="none" strike="noStrike" baseline="0">
          <a:solidFill>
            <a:schemeClr val="tx1"/>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7840" cy="46863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83971" name="Rectangle 3"/>
          <p:cNvSpPr>
            <a:spLocks noGrp="1" noChangeArrowheads="1"/>
          </p:cNvSpPr>
          <p:nvPr>
            <p:ph type="dt" sz="quarter" idx="1"/>
          </p:nvPr>
        </p:nvSpPr>
        <p:spPr bwMode="auto">
          <a:xfrm>
            <a:off x="3970938" y="0"/>
            <a:ext cx="3037840" cy="46863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83972" name="Rectangle 4"/>
          <p:cNvSpPr>
            <a:spLocks noGrp="1" noChangeArrowheads="1"/>
          </p:cNvSpPr>
          <p:nvPr>
            <p:ph type="ftr" sz="quarter" idx="2"/>
          </p:nvPr>
        </p:nvSpPr>
        <p:spPr bwMode="auto">
          <a:xfrm>
            <a:off x="0" y="8902344"/>
            <a:ext cx="3037840" cy="46863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83973" name="Rectangle 5"/>
          <p:cNvSpPr>
            <a:spLocks noGrp="1" noChangeArrowheads="1"/>
          </p:cNvSpPr>
          <p:nvPr>
            <p:ph type="sldNum" sz="quarter" idx="3"/>
          </p:nvPr>
        </p:nvSpPr>
        <p:spPr bwMode="auto">
          <a:xfrm>
            <a:off x="3970938" y="8902344"/>
            <a:ext cx="3037840" cy="46863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cs typeface="+mn-cs"/>
              </a:defRPr>
            </a:lvl1pPr>
          </a:lstStyle>
          <a:p>
            <a:pPr>
              <a:defRPr/>
            </a:pPr>
            <a:fld id="{92041E00-834E-423E-BAE0-CA20A450A84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863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1267" name="Rectangle 3"/>
          <p:cNvSpPr>
            <a:spLocks noGrp="1" noChangeArrowheads="1"/>
          </p:cNvSpPr>
          <p:nvPr>
            <p:ph type="dt" idx="1"/>
          </p:nvPr>
        </p:nvSpPr>
        <p:spPr bwMode="auto">
          <a:xfrm>
            <a:off x="3970938" y="0"/>
            <a:ext cx="3037840" cy="46863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62050" y="703263"/>
            <a:ext cx="4686300" cy="3514725"/>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01040" y="4451985"/>
            <a:ext cx="5608320" cy="421767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902344"/>
            <a:ext cx="3037840" cy="46863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1271" name="Rectangle 7"/>
          <p:cNvSpPr>
            <a:spLocks noGrp="1" noChangeArrowheads="1"/>
          </p:cNvSpPr>
          <p:nvPr>
            <p:ph type="sldNum" sz="quarter" idx="5"/>
          </p:nvPr>
        </p:nvSpPr>
        <p:spPr bwMode="auto">
          <a:xfrm>
            <a:off x="3970938" y="8902344"/>
            <a:ext cx="3037840" cy="46863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cs typeface="+mn-cs"/>
              </a:defRPr>
            </a:lvl1pPr>
          </a:lstStyle>
          <a:p>
            <a:pPr>
              <a:defRPr/>
            </a:pPr>
            <a:fld id="{AE4E81C0-5C91-40DF-95F9-0F48886F0D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E2D557-8FC8-4FE6-A37E-B05081CEE4F6}" type="slidenum">
              <a:rPr lang="en-US"/>
              <a:pPr>
                <a:defRPr/>
              </a:pPr>
              <a:t>1</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smtClean="0"/>
          </a:p>
        </p:txBody>
      </p:sp>
      <p:sp>
        <p:nvSpPr>
          <p:cNvPr id="16388" name="Slide Number Placeholder 3"/>
          <p:cNvSpPr>
            <a:spLocks noGrp="1"/>
          </p:cNvSpPr>
          <p:nvPr>
            <p:ph type="sldNum" sz="quarter" idx="5"/>
          </p:nvPr>
        </p:nvSpPr>
        <p:spPr/>
        <p:txBody>
          <a:bodyPr/>
          <a:lstStyle/>
          <a:p>
            <a:pPr>
              <a:defRPr/>
            </a:pPr>
            <a:fld id="{3292037C-055B-44CD-A805-A07E45C34552}" type="slidenum">
              <a:rPr lang="en-US" smtClean="0">
                <a:solidFill>
                  <a:prstClr val="black"/>
                </a:solidFill>
              </a:rPr>
              <a:pPr>
                <a:defRPr/>
              </a:pPr>
              <a:t>10</a:t>
            </a:fld>
            <a:endParaRPr 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3906E-82F8-4748-B284-E8824640649A}" type="slidenum">
              <a:rPr lang="en-US"/>
              <a:pPr/>
              <a:t>12</a:t>
            </a:fld>
            <a:endParaRPr lang="en-US"/>
          </a:p>
        </p:txBody>
      </p:sp>
      <p:sp>
        <p:nvSpPr>
          <p:cNvPr id="619522" name="Rectangle 2"/>
          <p:cNvSpPr>
            <a:spLocks noGrp="1" noRot="1" noChangeAspect="1" noChangeArrowheads="1" noTextEdit="1"/>
          </p:cNvSpPr>
          <p:nvPr>
            <p:ph type="sldImg"/>
          </p:nvPr>
        </p:nvSpPr>
        <p:spPr>
          <a:xfrm>
            <a:off x="1162050" y="704850"/>
            <a:ext cx="4686300" cy="3514725"/>
          </a:xfrm>
          <a:ln/>
        </p:spPr>
      </p:sp>
      <p:sp>
        <p:nvSpPr>
          <p:cNvPr id="619523" name="Rectangle 3"/>
          <p:cNvSpPr>
            <a:spLocks noGrp="1" noChangeArrowheads="1"/>
          </p:cNvSpPr>
          <p:nvPr>
            <p:ph type="body" idx="1"/>
          </p:nvPr>
        </p:nvSpPr>
        <p:spPr>
          <a:xfrm>
            <a:off x="699823" y="4450746"/>
            <a:ext cx="5610754" cy="4216741"/>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31167"/>
            <a:fld id="{15522A3F-590A-46BF-BFCF-7121EF4EA9B7}" type="slidenum">
              <a:rPr lang="en-US" smtClean="0">
                <a:solidFill>
                  <a:srgbClr val="000000"/>
                </a:solidFill>
                <a:latin typeface="Arial" pitchFamily="34" charset="0"/>
              </a:rPr>
              <a:pPr defTabSz="931167"/>
              <a:t>13</a:t>
            </a:fld>
            <a:endParaRPr lang="en-US" dirty="0" smtClean="0">
              <a:solidFill>
                <a:srgbClr val="000000"/>
              </a:solidFill>
              <a:latin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pPr eaLnBrk="1" hangingPunct="1"/>
            <a:endParaRPr lang="en-US" smtClean="0"/>
          </a:p>
        </p:txBody>
      </p:sp>
      <p:sp>
        <p:nvSpPr>
          <p:cNvPr id="16388" name="Slide Number Placeholder 3"/>
          <p:cNvSpPr>
            <a:spLocks noGrp="1"/>
          </p:cNvSpPr>
          <p:nvPr>
            <p:ph type="sldNum" sz="quarter" idx="5"/>
          </p:nvPr>
        </p:nvSpPr>
        <p:spPr/>
        <p:txBody>
          <a:bodyPr/>
          <a:lstStyle/>
          <a:p>
            <a:pPr>
              <a:defRPr/>
            </a:pPr>
            <a:fld id="{04B88F49-A830-4BCB-BEDB-5967FB99CFFF}" type="slidenum">
              <a:rPr lang="en-US" smtClean="0">
                <a:solidFill>
                  <a:prstClr val="black"/>
                </a:solidFill>
              </a:rPr>
              <a:pPr>
                <a:defRPr/>
              </a:pPr>
              <a:t>14</a:t>
            </a:fld>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6388" name="Slide Number Placeholder 3"/>
          <p:cNvSpPr>
            <a:spLocks noGrp="1"/>
          </p:cNvSpPr>
          <p:nvPr>
            <p:ph type="sldNum" sz="quarter" idx="5"/>
          </p:nvPr>
        </p:nvSpPr>
        <p:spPr/>
        <p:txBody>
          <a:bodyPr/>
          <a:lstStyle/>
          <a:p>
            <a:pPr>
              <a:defRPr/>
            </a:pPr>
            <a:fld id="{90A45DC8-9C15-4EB1-BE33-FFA7A8637109}" type="slidenum">
              <a:rPr lang="en-US" smtClean="0">
                <a:solidFill>
                  <a:prstClr val="black"/>
                </a:solidFill>
              </a:rPr>
              <a:pPr>
                <a:defRPr/>
              </a:pPr>
              <a:t>2</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pPr eaLnBrk="1" hangingPunct="1"/>
            <a:endParaRPr lang="en-US" smtClean="0"/>
          </a:p>
        </p:txBody>
      </p:sp>
      <p:sp>
        <p:nvSpPr>
          <p:cNvPr id="16388" name="Slide Number Placeholder 3"/>
          <p:cNvSpPr>
            <a:spLocks noGrp="1"/>
          </p:cNvSpPr>
          <p:nvPr>
            <p:ph type="sldNum" sz="quarter" idx="5"/>
          </p:nvPr>
        </p:nvSpPr>
        <p:spPr/>
        <p:txBody>
          <a:bodyPr/>
          <a:lstStyle/>
          <a:p>
            <a:pPr>
              <a:defRPr/>
            </a:pPr>
            <a:fld id="{7B5A1067-529D-4905-905E-42BEFC0BB5C4}" type="slidenum">
              <a:rPr lang="en-US" smtClean="0">
                <a:solidFill>
                  <a:prstClr val="black"/>
                </a:solidFill>
              </a:rPr>
              <a:pPr>
                <a:defRPr/>
              </a:pPr>
              <a:t>3</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71183" y="8903009"/>
            <a:ext cx="3037628" cy="467989"/>
          </a:xfrm>
          <a:prstGeom prst="rect">
            <a:avLst/>
          </a:prstGeom>
          <a:noFill/>
          <a:ln w="9525">
            <a:noFill/>
            <a:miter lim="800000"/>
            <a:headEnd/>
            <a:tailEnd/>
          </a:ln>
        </p:spPr>
        <p:txBody>
          <a:bodyPr lIns="93171" tIns="46586" rIns="93171" bIns="46586" anchor="b"/>
          <a:lstStyle/>
          <a:p>
            <a:pPr algn="r" defTabSz="931670"/>
            <a:fld id="{49C57FAA-85C5-4329-9C04-ECE7538C7120}" type="slidenum">
              <a:rPr lang="en-US" sz="1200"/>
              <a:pPr algn="r" defTabSz="931670"/>
              <a:t>4</a:t>
            </a:fld>
            <a:endParaRPr lang="en-US" sz="12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71183" y="8903009"/>
            <a:ext cx="3037628" cy="467989"/>
          </a:xfrm>
          <a:prstGeom prst="rect">
            <a:avLst/>
          </a:prstGeom>
          <a:noFill/>
          <a:ln w="9525">
            <a:noFill/>
            <a:miter lim="800000"/>
            <a:headEnd/>
            <a:tailEnd/>
          </a:ln>
        </p:spPr>
        <p:txBody>
          <a:bodyPr lIns="93171" tIns="46586" rIns="93171" bIns="46586" anchor="b"/>
          <a:lstStyle/>
          <a:p>
            <a:pPr algn="r" defTabSz="931670"/>
            <a:fld id="{49C57FAA-85C5-4329-9C04-ECE7538C7120}" type="slidenum">
              <a:rPr lang="en-US" sz="1200"/>
              <a:pPr algn="r" defTabSz="931670"/>
              <a:t>5</a:t>
            </a:fld>
            <a:endParaRPr lang="en-US" sz="12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71183" y="8903009"/>
            <a:ext cx="3037628" cy="467989"/>
          </a:xfrm>
          <a:prstGeom prst="rect">
            <a:avLst/>
          </a:prstGeom>
          <a:noFill/>
          <a:ln w="9525">
            <a:noFill/>
            <a:miter lim="800000"/>
            <a:headEnd/>
            <a:tailEnd/>
          </a:ln>
        </p:spPr>
        <p:txBody>
          <a:bodyPr lIns="93171" tIns="46586" rIns="93171" bIns="46586" anchor="b"/>
          <a:lstStyle/>
          <a:p>
            <a:pPr algn="r" defTabSz="931670"/>
            <a:fld id="{49C57FAA-85C5-4329-9C04-ECE7538C7120}" type="slidenum">
              <a:rPr lang="en-US" sz="1200"/>
              <a:pPr algn="r" defTabSz="931670"/>
              <a:t>6</a:t>
            </a:fld>
            <a:endParaRPr lang="en-US" sz="12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71183" y="8903009"/>
            <a:ext cx="3037628" cy="467989"/>
          </a:xfrm>
          <a:prstGeom prst="rect">
            <a:avLst/>
          </a:prstGeom>
          <a:noFill/>
          <a:ln w="9525">
            <a:noFill/>
            <a:miter lim="800000"/>
            <a:headEnd/>
            <a:tailEnd/>
          </a:ln>
        </p:spPr>
        <p:txBody>
          <a:bodyPr lIns="93171" tIns="46586" rIns="93171" bIns="46586" anchor="b"/>
          <a:lstStyle/>
          <a:p>
            <a:pPr algn="r" defTabSz="931670"/>
            <a:fld id="{49C57FAA-85C5-4329-9C04-ECE7538C7120}" type="slidenum">
              <a:rPr lang="en-US" sz="1200"/>
              <a:pPr algn="r" defTabSz="931670"/>
              <a:t>7</a:t>
            </a:fld>
            <a:endParaRPr lang="en-US" sz="12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8B7CA06-5FE4-42BC-AC85-76F8EE04C6A9}" type="slidenum">
              <a:rPr lang="en-US" smtClean="0"/>
              <a:pPr/>
              <a:t>8</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8B7CA06-5FE4-42BC-AC85-76F8EE04C6A9}" type="slidenum">
              <a:rPr lang="en-US" smtClean="0"/>
              <a:pPr/>
              <a:t>9</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12" descr="AHA"/>
          <p:cNvPicPr>
            <a:picLocks noChangeAspect="1" noChangeArrowheads="1"/>
          </p:cNvPicPr>
          <p:nvPr userDrawn="1"/>
        </p:nvPicPr>
        <p:blipFill>
          <a:blip r:embed="rId2" cstate="print"/>
          <a:srcRect/>
          <a:stretch>
            <a:fillRect/>
          </a:stretch>
        </p:blipFill>
        <p:spPr bwMode="auto">
          <a:xfrm>
            <a:off x="2746375" y="5616575"/>
            <a:ext cx="1112838" cy="647700"/>
          </a:xfrm>
          <a:prstGeom prst="rect">
            <a:avLst/>
          </a:prstGeom>
          <a:noFill/>
          <a:ln w="9525">
            <a:noFill/>
            <a:miter lim="800000"/>
            <a:headEnd/>
            <a:tailEnd/>
          </a:ln>
        </p:spPr>
      </p:pic>
      <p:pic>
        <p:nvPicPr>
          <p:cNvPr id="5" name="Picture 7" descr="TW_Mast"/>
          <p:cNvPicPr>
            <a:picLocks noChangeAspect="1" noChangeArrowheads="1"/>
          </p:cNvPicPr>
          <p:nvPr userDrawn="1"/>
        </p:nvPicPr>
        <p:blipFill>
          <a:blip r:embed="rId3" cstate="print"/>
          <a:srcRect/>
          <a:stretch>
            <a:fillRect/>
          </a:stretch>
        </p:blipFill>
        <p:spPr bwMode="auto">
          <a:xfrm>
            <a:off x="0" y="0"/>
            <a:ext cx="9144000" cy="2424113"/>
          </a:xfrm>
          <a:prstGeom prst="rect">
            <a:avLst/>
          </a:prstGeom>
          <a:noFill/>
          <a:ln w="9525">
            <a:noFill/>
            <a:miter lim="800000"/>
            <a:headEnd/>
            <a:tailEnd/>
          </a:ln>
        </p:spPr>
      </p:pic>
      <p:pic>
        <p:nvPicPr>
          <p:cNvPr id="6" name="Picture 8" descr="TW_Bottom_Bar"/>
          <p:cNvPicPr>
            <a:picLocks noChangeAspect="1" noChangeArrowheads="1"/>
          </p:cNvPicPr>
          <p:nvPr userDrawn="1"/>
        </p:nvPicPr>
        <p:blipFill>
          <a:blip r:embed="rId4" cstate="print"/>
          <a:srcRect/>
          <a:stretch>
            <a:fillRect/>
          </a:stretch>
        </p:blipFill>
        <p:spPr bwMode="auto">
          <a:xfrm>
            <a:off x="2743200" y="6562725"/>
            <a:ext cx="6400800" cy="307975"/>
          </a:xfrm>
          <a:prstGeom prst="rect">
            <a:avLst/>
          </a:prstGeom>
          <a:noFill/>
          <a:ln w="9525">
            <a:noFill/>
            <a:miter lim="800000"/>
            <a:headEnd/>
            <a:tailEnd/>
          </a:ln>
        </p:spPr>
      </p:pic>
      <p:sp>
        <p:nvSpPr>
          <p:cNvPr id="7" name="Text Box 9"/>
          <p:cNvSpPr txBox="1">
            <a:spLocks noChangeArrowheads="1"/>
          </p:cNvSpPr>
          <p:nvPr userDrawn="1"/>
        </p:nvSpPr>
        <p:spPr bwMode="auto">
          <a:xfrm>
            <a:off x="5327650" y="6003925"/>
            <a:ext cx="1773238" cy="336550"/>
          </a:xfrm>
          <a:prstGeom prst="rect">
            <a:avLst/>
          </a:prstGeom>
          <a:noFill/>
          <a:ln w="9525">
            <a:noFill/>
            <a:miter lim="800000"/>
            <a:headEnd/>
            <a:tailEnd/>
          </a:ln>
          <a:effectLst/>
        </p:spPr>
        <p:txBody>
          <a:bodyPr>
            <a:spAutoFit/>
          </a:bodyPr>
          <a:lstStyle/>
          <a:p>
            <a:pPr>
              <a:lnSpc>
                <a:spcPct val="80000"/>
              </a:lnSpc>
              <a:defRPr/>
            </a:pPr>
            <a:r>
              <a:rPr lang="en-US" sz="1000">
                <a:solidFill>
                  <a:srgbClr val="4D4D4D"/>
                </a:solidFill>
                <a:cs typeface="+mn-cs"/>
              </a:rPr>
              <a:t>Research and analysis by Avalere Health</a:t>
            </a:r>
          </a:p>
        </p:txBody>
      </p:sp>
      <p:pic>
        <p:nvPicPr>
          <p:cNvPr id="8" name="Picture 10" descr="final_logo_sm high res"/>
          <p:cNvPicPr>
            <a:picLocks noChangeAspect="1" noChangeArrowheads="1"/>
          </p:cNvPicPr>
          <p:nvPr userDrawn="1"/>
        </p:nvPicPr>
        <p:blipFill>
          <a:blip r:embed="rId5" cstate="print"/>
          <a:srcRect r="5455"/>
          <a:stretch>
            <a:fillRect/>
          </a:stretch>
        </p:blipFill>
        <p:spPr bwMode="auto">
          <a:xfrm>
            <a:off x="6897688" y="5780088"/>
            <a:ext cx="1155700" cy="482600"/>
          </a:xfrm>
          <a:prstGeom prst="rect">
            <a:avLst/>
          </a:prstGeom>
          <a:noFill/>
          <a:ln w="9525">
            <a:noFill/>
            <a:miter lim="800000"/>
            <a:headEnd/>
            <a:tailEnd/>
          </a:ln>
        </p:spPr>
      </p:pic>
      <p:sp>
        <p:nvSpPr>
          <p:cNvPr id="3074" name="Rectangle 2"/>
          <p:cNvSpPr>
            <a:spLocks noGrp="1" noChangeArrowheads="1"/>
          </p:cNvSpPr>
          <p:nvPr>
            <p:ph type="ctrTitle"/>
          </p:nvPr>
        </p:nvSpPr>
        <p:spPr>
          <a:xfrm>
            <a:off x="2654300" y="3165475"/>
            <a:ext cx="5229225" cy="525463"/>
          </a:xfrm>
        </p:spPr>
        <p:txBody>
          <a:bodyPr lIns="91440" tIns="91440" rIns="91440" bIns="91440"/>
          <a:lstStyle>
            <a:lvl1pPr>
              <a:defRPr>
                <a:solidFill>
                  <a:srgbClr val="4D4D4D"/>
                </a:solidFill>
              </a:defRPr>
            </a:lvl1pPr>
          </a:lstStyle>
          <a:p>
            <a:r>
              <a:rPr lang="en-US"/>
              <a:t>Click to edit Master title style</a:t>
            </a:r>
          </a:p>
        </p:txBody>
      </p:sp>
      <p:sp>
        <p:nvSpPr>
          <p:cNvPr id="3075" name="Rectangle 3"/>
          <p:cNvSpPr>
            <a:spLocks noGrp="1" noChangeArrowheads="1"/>
          </p:cNvSpPr>
          <p:nvPr>
            <p:ph type="subTitle" idx="1"/>
          </p:nvPr>
        </p:nvSpPr>
        <p:spPr>
          <a:xfrm>
            <a:off x="2654300" y="2832100"/>
            <a:ext cx="3297238" cy="396875"/>
          </a:xfrm>
        </p:spPr>
        <p:txBody>
          <a:bodyPr lIns="91440" tIns="91440" rIns="91440" bIns="91440"/>
          <a:lstStyle>
            <a:lvl1pPr marL="0" indent="0">
              <a:buFontTx/>
              <a:buNone/>
              <a:defRPr sz="1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819150"/>
            <a:ext cx="2063750" cy="274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8638" y="819150"/>
            <a:ext cx="6038850" cy="274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12" descr="AHA"/>
          <p:cNvPicPr>
            <a:picLocks noChangeAspect="1" noChangeArrowheads="1"/>
          </p:cNvPicPr>
          <p:nvPr userDrawn="1"/>
        </p:nvPicPr>
        <p:blipFill>
          <a:blip r:embed="rId2" cstate="print"/>
          <a:srcRect/>
          <a:stretch>
            <a:fillRect/>
          </a:stretch>
        </p:blipFill>
        <p:spPr bwMode="auto">
          <a:xfrm>
            <a:off x="2746375" y="5616575"/>
            <a:ext cx="1112838" cy="647700"/>
          </a:xfrm>
          <a:prstGeom prst="rect">
            <a:avLst/>
          </a:prstGeom>
          <a:noFill/>
          <a:ln w="9525">
            <a:noFill/>
            <a:miter lim="800000"/>
            <a:headEnd/>
            <a:tailEnd/>
          </a:ln>
        </p:spPr>
      </p:pic>
      <p:pic>
        <p:nvPicPr>
          <p:cNvPr id="5" name="Picture 7" descr="TW_Mast"/>
          <p:cNvPicPr>
            <a:picLocks noChangeAspect="1" noChangeArrowheads="1"/>
          </p:cNvPicPr>
          <p:nvPr userDrawn="1"/>
        </p:nvPicPr>
        <p:blipFill>
          <a:blip r:embed="rId3" cstate="print"/>
          <a:srcRect/>
          <a:stretch>
            <a:fillRect/>
          </a:stretch>
        </p:blipFill>
        <p:spPr bwMode="auto">
          <a:xfrm>
            <a:off x="0" y="0"/>
            <a:ext cx="9144000" cy="2424113"/>
          </a:xfrm>
          <a:prstGeom prst="rect">
            <a:avLst/>
          </a:prstGeom>
          <a:noFill/>
          <a:ln w="9525">
            <a:noFill/>
            <a:miter lim="800000"/>
            <a:headEnd/>
            <a:tailEnd/>
          </a:ln>
        </p:spPr>
      </p:pic>
      <p:pic>
        <p:nvPicPr>
          <p:cNvPr id="6" name="Picture 8" descr="TW_Bottom_Bar"/>
          <p:cNvPicPr>
            <a:picLocks noChangeAspect="1" noChangeArrowheads="1"/>
          </p:cNvPicPr>
          <p:nvPr userDrawn="1"/>
        </p:nvPicPr>
        <p:blipFill>
          <a:blip r:embed="rId4" cstate="print"/>
          <a:srcRect/>
          <a:stretch>
            <a:fillRect/>
          </a:stretch>
        </p:blipFill>
        <p:spPr bwMode="auto">
          <a:xfrm>
            <a:off x="2743200" y="6562725"/>
            <a:ext cx="6400800" cy="307975"/>
          </a:xfrm>
          <a:prstGeom prst="rect">
            <a:avLst/>
          </a:prstGeom>
          <a:noFill/>
          <a:ln w="9525">
            <a:noFill/>
            <a:miter lim="800000"/>
            <a:headEnd/>
            <a:tailEnd/>
          </a:ln>
        </p:spPr>
      </p:pic>
      <p:sp>
        <p:nvSpPr>
          <p:cNvPr id="7" name="Text Box 9"/>
          <p:cNvSpPr txBox="1">
            <a:spLocks noChangeArrowheads="1"/>
          </p:cNvSpPr>
          <p:nvPr userDrawn="1"/>
        </p:nvSpPr>
        <p:spPr bwMode="auto">
          <a:xfrm>
            <a:off x="5327650" y="6003925"/>
            <a:ext cx="1773238" cy="336550"/>
          </a:xfrm>
          <a:prstGeom prst="rect">
            <a:avLst/>
          </a:prstGeom>
          <a:noFill/>
          <a:ln w="9525">
            <a:noFill/>
            <a:miter lim="800000"/>
            <a:headEnd/>
            <a:tailEnd/>
          </a:ln>
          <a:effectLst/>
        </p:spPr>
        <p:txBody>
          <a:bodyPr>
            <a:spAutoFit/>
          </a:bodyPr>
          <a:lstStyle/>
          <a:p>
            <a:pPr>
              <a:lnSpc>
                <a:spcPct val="80000"/>
              </a:lnSpc>
              <a:defRPr/>
            </a:pPr>
            <a:r>
              <a:rPr lang="en-US" sz="1000">
                <a:solidFill>
                  <a:srgbClr val="4D4D4D"/>
                </a:solidFill>
                <a:latin typeface="Arial"/>
                <a:cs typeface="Arial" pitchFamily="34" charset="0"/>
              </a:rPr>
              <a:t>Research and analysis by Avalere Health</a:t>
            </a:r>
          </a:p>
        </p:txBody>
      </p:sp>
      <p:pic>
        <p:nvPicPr>
          <p:cNvPr id="8" name="Picture 10" descr="final_logo_sm high res"/>
          <p:cNvPicPr>
            <a:picLocks noChangeAspect="1" noChangeArrowheads="1"/>
          </p:cNvPicPr>
          <p:nvPr userDrawn="1"/>
        </p:nvPicPr>
        <p:blipFill>
          <a:blip r:embed="rId5" cstate="print"/>
          <a:srcRect r="5455"/>
          <a:stretch>
            <a:fillRect/>
          </a:stretch>
        </p:blipFill>
        <p:spPr bwMode="auto">
          <a:xfrm>
            <a:off x="6897688" y="5780088"/>
            <a:ext cx="1155700" cy="482600"/>
          </a:xfrm>
          <a:prstGeom prst="rect">
            <a:avLst/>
          </a:prstGeom>
          <a:noFill/>
          <a:ln w="9525">
            <a:noFill/>
            <a:miter lim="800000"/>
            <a:headEnd/>
            <a:tailEnd/>
          </a:ln>
        </p:spPr>
      </p:pic>
      <p:sp>
        <p:nvSpPr>
          <p:cNvPr id="3074" name="Rectangle 2"/>
          <p:cNvSpPr>
            <a:spLocks noGrp="1" noChangeArrowheads="1"/>
          </p:cNvSpPr>
          <p:nvPr>
            <p:ph type="ctrTitle"/>
          </p:nvPr>
        </p:nvSpPr>
        <p:spPr>
          <a:xfrm>
            <a:off x="2654300" y="3165475"/>
            <a:ext cx="5229225" cy="525463"/>
          </a:xfrm>
        </p:spPr>
        <p:txBody>
          <a:bodyPr lIns="91440" tIns="91440" rIns="91440" bIns="91440"/>
          <a:lstStyle>
            <a:lvl1pPr>
              <a:defRPr>
                <a:solidFill>
                  <a:srgbClr val="4D4D4D"/>
                </a:solidFill>
              </a:defRPr>
            </a:lvl1pPr>
          </a:lstStyle>
          <a:p>
            <a:r>
              <a:rPr lang="en-US"/>
              <a:t>Click to edit Master title style</a:t>
            </a:r>
          </a:p>
        </p:txBody>
      </p:sp>
      <p:sp>
        <p:nvSpPr>
          <p:cNvPr id="3075" name="Rectangle 3"/>
          <p:cNvSpPr>
            <a:spLocks noGrp="1" noChangeArrowheads="1"/>
          </p:cNvSpPr>
          <p:nvPr>
            <p:ph type="subTitle" idx="1"/>
          </p:nvPr>
        </p:nvSpPr>
        <p:spPr>
          <a:xfrm>
            <a:off x="2654300" y="2832100"/>
            <a:ext cx="3297238" cy="396875"/>
          </a:xfrm>
        </p:spPr>
        <p:txBody>
          <a:bodyPr lIns="91440" tIns="91440" rIns="91440" bIns="91440"/>
          <a:lstStyle>
            <a:lvl1pPr marL="0" indent="0">
              <a:buFontTx/>
              <a:buNone/>
              <a:defRPr sz="1400"/>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4038" y="2193925"/>
            <a:ext cx="4038600" cy="137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5038" y="2193925"/>
            <a:ext cx="4038600" cy="137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819150"/>
            <a:ext cx="2063750" cy="274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8638" y="819150"/>
            <a:ext cx="6038850" cy="274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8638" y="438150"/>
            <a:ext cx="8229600" cy="2921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54038" y="2193925"/>
            <a:ext cx="8229600" cy="1373188"/>
          </a:xfrm>
        </p:spPr>
        <p:txBody>
          <a:body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 descr="TW_Hor_Chap4_Divider"/>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9350" y="1957388"/>
            <a:ext cx="3654425" cy="3178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6175" y="1957388"/>
            <a:ext cx="3656013" cy="3178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1231900"/>
            <a:ext cx="1865313" cy="39036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9350" y="1231900"/>
            <a:ext cx="5445125" cy="3903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49350" y="1957388"/>
            <a:ext cx="7462838" cy="3178175"/>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 descr="TW_Hor_Chap4_Divider"/>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9350" y="1957388"/>
            <a:ext cx="3654425" cy="3178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6175" y="1957388"/>
            <a:ext cx="3656013" cy="3178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4038" y="2193925"/>
            <a:ext cx="4038600" cy="137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5038" y="2193925"/>
            <a:ext cx="4038600" cy="137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1231900"/>
            <a:ext cx="1865313" cy="39036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9350" y="1231900"/>
            <a:ext cx="5445125" cy="3903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9350" y="1231900"/>
            <a:ext cx="7462838" cy="2190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49350" y="1957388"/>
            <a:ext cx="7462838" cy="3178175"/>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026" name="Picture 13" descr="AHA"/>
          <p:cNvPicPr>
            <a:picLocks noChangeAspect="1" noChangeArrowheads="1"/>
          </p:cNvPicPr>
          <p:nvPr/>
        </p:nvPicPr>
        <p:blipFill>
          <a:blip r:embed="rId13" cstate="print"/>
          <a:srcRect/>
          <a:stretch>
            <a:fillRect/>
          </a:stretch>
        </p:blipFill>
        <p:spPr bwMode="auto">
          <a:xfrm>
            <a:off x="530225" y="6003925"/>
            <a:ext cx="1112838" cy="647700"/>
          </a:xfrm>
          <a:prstGeom prst="rect">
            <a:avLst/>
          </a:prstGeom>
          <a:noFill/>
          <a:ln w="9525">
            <a:noFill/>
            <a:miter lim="800000"/>
            <a:headEnd/>
            <a:tailEnd/>
          </a:ln>
        </p:spPr>
      </p:pic>
      <p:sp>
        <p:nvSpPr>
          <p:cNvPr id="1033" name="Rectangle 9"/>
          <p:cNvSpPr>
            <a:spLocks noChangeArrowheads="1"/>
          </p:cNvSpPr>
          <p:nvPr/>
        </p:nvSpPr>
        <p:spPr bwMode="auto">
          <a:xfrm>
            <a:off x="0" y="373063"/>
            <a:ext cx="9144000" cy="1208087"/>
          </a:xfrm>
          <a:prstGeom prst="rect">
            <a:avLst/>
          </a:prstGeom>
          <a:solidFill>
            <a:srgbClr val="EBEBEB"/>
          </a:solidFill>
          <a:ln w="9525">
            <a:noFill/>
            <a:miter lim="800000"/>
            <a:headEnd/>
            <a:tailEnd/>
          </a:ln>
          <a:effectLst/>
        </p:spPr>
        <p:txBody>
          <a:bodyPr wrap="none" anchor="ctr"/>
          <a:lstStyle/>
          <a:p>
            <a:pPr>
              <a:defRPr/>
            </a:pPr>
            <a:endParaRPr lang="en-US">
              <a:cs typeface="+mn-cs"/>
            </a:endParaRPr>
          </a:p>
        </p:txBody>
      </p:sp>
      <p:sp>
        <p:nvSpPr>
          <p:cNvPr id="1028" name="Rectangle 2"/>
          <p:cNvSpPr>
            <a:spLocks noGrp="1" noChangeArrowheads="1"/>
          </p:cNvSpPr>
          <p:nvPr>
            <p:ph type="title"/>
          </p:nvPr>
        </p:nvSpPr>
        <p:spPr bwMode="auto">
          <a:xfrm>
            <a:off x="528638" y="819150"/>
            <a:ext cx="8229600" cy="3413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9" name="Rectangle 3"/>
          <p:cNvSpPr>
            <a:spLocks noGrp="1" noChangeArrowheads="1"/>
          </p:cNvSpPr>
          <p:nvPr>
            <p:ph type="body" idx="1"/>
          </p:nvPr>
        </p:nvSpPr>
        <p:spPr bwMode="auto">
          <a:xfrm>
            <a:off x="554038" y="2193925"/>
            <a:ext cx="8229600" cy="1373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10" descr="final_logo_sm high res"/>
          <p:cNvPicPr>
            <a:picLocks noChangeAspect="1" noChangeArrowheads="1"/>
          </p:cNvPicPr>
          <p:nvPr/>
        </p:nvPicPr>
        <p:blipFill>
          <a:blip r:embed="rId14" cstate="print"/>
          <a:srcRect r="5313"/>
          <a:stretch>
            <a:fillRect/>
          </a:stretch>
        </p:blipFill>
        <p:spPr bwMode="auto">
          <a:xfrm>
            <a:off x="7573963" y="6221413"/>
            <a:ext cx="962025" cy="401637"/>
          </a:xfrm>
          <a:prstGeom prst="rect">
            <a:avLst/>
          </a:prstGeom>
          <a:noFill/>
          <a:ln w="9525">
            <a:noFill/>
            <a:miter lim="800000"/>
            <a:headEnd/>
            <a:tailEnd/>
          </a:ln>
        </p:spPr>
      </p:pic>
      <p:sp>
        <p:nvSpPr>
          <p:cNvPr id="1035" name="Text Box 11"/>
          <p:cNvSpPr txBox="1">
            <a:spLocks noChangeArrowheads="1"/>
          </p:cNvSpPr>
          <p:nvPr/>
        </p:nvSpPr>
        <p:spPr bwMode="auto">
          <a:xfrm>
            <a:off x="5238750" y="6470650"/>
            <a:ext cx="2417763" cy="152400"/>
          </a:xfrm>
          <a:prstGeom prst="rect">
            <a:avLst/>
          </a:prstGeom>
          <a:noFill/>
          <a:ln w="9525">
            <a:noFill/>
            <a:miter lim="800000"/>
            <a:headEnd/>
            <a:tailEnd/>
          </a:ln>
          <a:effectLst/>
        </p:spPr>
        <p:txBody>
          <a:bodyPr lIns="0" tIns="0" rIns="0" bIns="0">
            <a:spAutoFit/>
          </a:bodyPr>
          <a:lstStyle/>
          <a:p>
            <a:pPr>
              <a:defRPr/>
            </a:pPr>
            <a:r>
              <a:rPr lang="en-US" sz="1000">
                <a:solidFill>
                  <a:srgbClr val="4D4D4D"/>
                </a:solidFill>
                <a:cs typeface="+mn-cs"/>
              </a:rPr>
              <a:t>Research and analysis by Avalere Health</a:t>
            </a:r>
          </a:p>
        </p:txBody>
      </p:sp>
      <p:pic>
        <p:nvPicPr>
          <p:cNvPr id="1032" name="Picture 14" descr="TW_2ndPage_Top"/>
          <p:cNvPicPr>
            <a:picLocks noChangeAspect="1" noChangeArrowheads="1"/>
          </p:cNvPicPr>
          <p:nvPr/>
        </p:nvPicPr>
        <p:blipFill>
          <a:blip r:embed="rId15" cstate="print"/>
          <a:srcRect/>
          <a:stretch>
            <a:fillRect/>
          </a:stretch>
        </p:blipFill>
        <p:spPr bwMode="auto">
          <a:xfrm>
            <a:off x="0" y="0"/>
            <a:ext cx="9144000" cy="419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09"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txStyles>
    <p:titleStyle>
      <a:lvl1pPr algn="l" rtl="0" eaLnBrk="0" fontAlgn="base" hangingPunct="0">
        <a:lnSpc>
          <a:spcPct val="80000"/>
        </a:lnSpc>
        <a:spcBef>
          <a:spcPct val="0"/>
        </a:spcBef>
        <a:spcAft>
          <a:spcPct val="0"/>
        </a:spcAft>
        <a:defRPr sz="2800">
          <a:solidFill>
            <a:srgbClr val="2B608E"/>
          </a:solidFill>
          <a:latin typeface="+mj-lt"/>
          <a:ea typeface="+mj-ea"/>
          <a:cs typeface="+mj-cs"/>
        </a:defRPr>
      </a:lvl1pPr>
      <a:lvl2pPr algn="l" rtl="0" eaLnBrk="0" fontAlgn="base" hangingPunct="0">
        <a:lnSpc>
          <a:spcPct val="80000"/>
        </a:lnSpc>
        <a:spcBef>
          <a:spcPct val="0"/>
        </a:spcBef>
        <a:spcAft>
          <a:spcPct val="0"/>
        </a:spcAft>
        <a:defRPr sz="2800">
          <a:solidFill>
            <a:srgbClr val="2B608E"/>
          </a:solidFill>
          <a:latin typeface="Arial" charset="0"/>
        </a:defRPr>
      </a:lvl2pPr>
      <a:lvl3pPr algn="l" rtl="0" eaLnBrk="0" fontAlgn="base" hangingPunct="0">
        <a:lnSpc>
          <a:spcPct val="80000"/>
        </a:lnSpc>
        <a:spcBef>
          <a:spcPct val="0"/>
        </a:spcBef>
        <a:spcAft>
          <a:spcPct val="0"/>
        </a:spcAft>
        <a:defRPr sz="2800">
          <a:solidFill>
            <a:srgbClr val="2B608E"/>
          </a:solidFill>
          <a:latin typeface="Arial" charset="0"/>
        </a:defRPr>
      </a:lvl3pPr>
      <a:lvl4pPr algn="l" rtl="0" eaLnBrk="0" fontAlgn="base" hangingPunct="0">
        <a:lnSpc>
          <a:spcPct val="80000"/>
        </a:lnSpc>
        <a:spcBef>
          <a:spcPct val="0"/>
        </a:spcBef>
        <a:spcAft>
          <a:spcPct val="0"/>
        </a:spcAft>
        <a:defRPr sz="2800">
          <a:solidFill>
            <a:srgbClr val="2B608E"/>
          </a:solidFill>
          <a:latin typeface="Arial" charset="0"/>
        </a:defRPr>
      </a:lvl4pPr>
      <a:lvl5pPr algn="l" rtl="0" eaLnBrk="0" fontAlgn="base" hangingPunct="0">
        <a:lnSpc>
          <a:spcPct val="80000"/>
        </a:lnSpc>
        <a:spcBef>
          <a:spcPct val="0"/>
        </a:spcBef>
        <a:spcAft>
          <a:spcPct val="0"/>
        </a:spcAft>
        <a:defRPr sz="2800">
          <a:solidFill>
            <a:srgbClr val="2B608E"/>
          </a:solidFill>
          <a:latin typeface="Arial" charset="0"/>
        </a:defRPr>
      </a:lvl5pPr>
      <a:lvl6pPr marL="457200" algn="l" rtl="0" fontAlgn="base">
        <a:lnSpc>
          <a:spcPct val="80000"/>
        </a:lnSpc>
        <a:spcBef>
          <a:spcPct val="0"/>
        </a:spcBef>
        <a:spcAft>
          <a:spcPct val="0"/>
        </a:spcAft>
        <a:defRPr sz="2800">
          <a:solidFill>
            <a:srgbClr val="2B608E"/>
          </a:solidFill>
          <a:latin typeface="Arial" charset="0"/>
        </a:defRPr>
      </a:lvl6pPr>
      <a:lvl7pPr marL="914400" algn="l" rtl="0" fontAlgn="base">
        <a:lnSpc>
          <a:spcPct val="80000"/>
        </a:lnSpc>
        <a:spcBef>
          <a:spcPct val="0"/>
        </a:spcBef>
        <a:spcAft>
          <a:spcPct val="0"/>
        </a:spcAft>
        <a:defRPr sz="2800">
          <a:solidFill>
            <a:srgbClr val="2B608E"/>
          </a:solidFill>
          <a:latin typeface="Arial" charset="0"/>
        </a:defRPr>
      </a:lvl7pPr>
      <a:lvl8pPr marL="1371600" algn="l" rtl="0" fontAlgn="base">
        <a:lnSpc>
          <a:spcPct val="80000"/>
        </a:lnSpc>
        <a:spcBef>
          <a:spcPct val="0"/>
        </a:spcBef>
        <a:spcAft>
          <a:spcPct val="0"/>
        </a:spcAft>
        <a:defRPr sz="2800">
          <a:solidFill>
            <a:srgbClr val="2B608E"/>
          </a:solidFill>
          <a:latin typeface="Arial" charset="0"/>
        </a:defRPr>
      </a:lvl8pPr>
      <a:lvl9pPr marL="1828800" algn="l" rtl="0" fontAlgn="base">
        <a:lnSpc>
          <a:spcPct val="80000"/>
        </a:lnSpc>
        <a:spcBef>
          <a:spcPct val="0"/>
        </a:spcBef>
        <a:spcAft>
          <a:spcPct val="0"/>
        </a:spcAft>
        <a:defRPr sz="2800">
          <a:solidFill>
            <a:srgbClr val="2B608E"/>
          </a:solidFill>
          <a:latin typeface="Arial" charset="0"/>
        </a:defRPr>
      </a:lvl9pPr>
    </p:titleStyle>
    <p:bodyStyle>
      <a:lvl1pPr marL="342900" indent="-342900" algn="l" rtl="0" eaLnBrk="0" fontAlgn="base" hangingPunct="0">
        <a:spcBef>
          <a:spcPct val="0"/>
        </a:spcBef>
        <a:spcAft>
          <a:spcPct val="0"/>
        </a:spcAft>
        <a:buChar char="•"/>
        <a:defRPr>
          <a:solidFill>
            <a:srgbClr val="4D4D4D"/>
          </a:solidFill>
          <a:latin typeface="+mn-lt"/>
          <a:ea typeface="+mn-ea"/>
          <a:cs typeface="+mn-cs"/>
        </a:defRPr>
      </a:lvl1pPr>
      <a:lvl2pPr marL="742950" indent="-285750" algn="l" rtl="0" eaLnBrk="0" fontAlgn="base" hangingPunct="0">
        <a:spcBef>
          <a:spcPct val="0"/>
        </a:spcBef>
        <a:spcAft>
          <a:spcPct val="0"/>
        </a:spcAft>
        <a:buChar char="–"/>
        <a:defRPr>
          <a:solidFill>
            <a:srgbClr val="4D4D4D"/>
          </a:solidFill>
          <a:latin typeface="+mn-lt"/>
        </a:defRPr>
      </a:lvl2pPr>
      <a:lvl3pPr marL="1143000" indent="-228600" algn="l" rtl="0" eaLnBrk="0" fontAlgn="base" hangingPunct="0">
        <a:spcBef>
          <a:spcPct val="0"/>
        </a:spcBef>
        <a:spcAft>
          <a:spcPct val="0"/>
        </a:spcAft>
        <a:buChar char="•"/>
        <a:defRPr>
          <a:solidFill>
            <a:srgbClr val="4D4D4D"/>
          </a:solidFill>
          <a:latin typeface="+mn-lt"/>
        </a:defRPr>
      </a:lvl3pPr>
      <a:lvl4pPr marL="1600200" indent="-228600" algn="l" rtl="0" eaLnBrk="0" fontAlgn="base" hangingPunct="0">
        <a:spcBef>
          <a:spcPct val="0"/>
        </a:spcBef>
        <a:spcAft>
          <a:spcPct val="0"/>
        </a:spcAft>
        <a:buChar char="–"/>
        <a:defRPr>
          <a:solidFill>
            <a:srgbClr val="4D4D4D"/>
          </a:solidFill>
          <a:latin typeface="+mn-lt"/>
        </a:defRPr>
      </a:lvl4pPr>
      <a:lvl5pPr marL="2057400" indent="-228600" algn="l" rtl="0" eaLnBrk="0" fontAlgn="base" hangingPunct="0">
        <a:spcBef>
          <a:spcPct val="0"/>
        </a:spcBef>
        <a:spcAft>
          <a:spcPct val="0"/>
        </a:spcAft>
        <a:buChar char="»"/>
        <a:defRPr>
          <a:solidFill>
            <a:srgbClr val="4D4D4D"/>
          </a:solidFill>
          <a:latin typeface="+mn-lt"/>
        </a:defRPr>
      </a:lvl5pPr>
      <a:lvl6pPr marL="2514600" indent="-228600" algn="l" rtl="0" fontAlgn="base">
        <a:spcBef>
          <a:spcPct val="0"/>
        </a:spcBef>
        <a:spcAft>
          <a:spcPct val="0"/>
        </a:spcAft>
        <a:buChar char="»"/>
        <a:defRPr>
          <a:solidFill>
            <a:srgbClr val="4D4D4D"/>
          </a:solidFill>
          <a:latin typeface="+mn-lt"/>
        </a:defRPr>
      </a:lvl6pPr>
      <a:lvl7pPr marL="2971800" indent="-228600" algn="l" rtl="0" fontAlgn="base">
        <a:spcBef>
          <a:spcPct val="0"/>
        </a:spcBef>
        <a:spcAft>
          <a:spcPct val="0"/>
        </a:spcAft>
        <a:buChar char="»"/>
        <a:defRPr>
          <a:solidFill>
            <a:srgbClr val="4D4D4D"/>
          </a:solidFill>
          <a:latin typeface="+mn-lt"/>
        </a:defRPr>
      </a:lvl7pPr>
      <a:lvl8pPr marL="3429000" indent="-228600" algn="l" rtl="0" fontAlgn="base">
        <a:spcBef>
          <a:spcPct val="0"/>
        </a:spcBef>
        <a:spcAft>
          <a:spcPct val="0"/>
        </a:spcAft>
        <a:buChar char="»"/>
        <a:defRPr>
          <a:solidFill>
            <a:srgbClr val="4D4D4D"/>
          </a:solidFill>
          <a:latin typeface="+mn-lt"/>
        </a:defRPr>
      </a:lvl8pPr>
      <a:lvl9pPr marL="3886200" indent="-228600" algn="l" rtl="0" fontAlgn="base">
        <a:spcBef>
          <a:spcPct val="0"/>
        </a:spcBef>
        <a:spcAft>
          <a:spcPct val="0"/>
        </a:spcAft>
        <a:buChar char="»"/>
        <a:defRPr>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2050" name="Picture 13" descr="AHA"/>
          <p:cNvPicPr>
            <a:picLocks noChangeAspect="1" noChangeArrowheads="1"/>
          </p:cNvPicPr>
          <p:nvPr/>
        </p:nvPicPr>
        <p:blipFill>
          <a:blip r:embed="rId14" cstate="print"/>
          <a:srcRect/>
          <a:stretch>
            <a:fillRect/>
          </a:stretch>
        </p:blipFill>
        <p:spPr bwMode="auto">
          <a:xfrm>
            <a:off x="530225" y="6003925"/>
            <a:ext cx="1112838" cy="647700"/>
          </a:xfrm>
          <a:prstGeom prst="rect">
            <a:avLst/>
          </a:prstGeom>
          <a:noFill/>
          <a:ln w="9525">
            <a:noFill/>
            <a:miter lim="800000"/>
            <a:headEnd/>
            <a:tailEnd/>
          </a:ln>
        </p:spPr>
      </p:pic>
      <p:sp>
        <p:nvSpPr>
          <p:cNvPr id="1033" name="Rectangle 9"/>
          <p:cNvSpPr>
            <a:spLocks noChangeArrowheads="1"/>
          </p:cNvSpPr>
          <p:nvPr/>
        </p:nvSpPr>
        <p:spPr bwMode="auto">
          <a:xfrm>
            <a:off x="0" y="373063"/>
            <a:ext cx="9144000" cy="1208087"/>
          </a:xfrm>
          <a:prstGeom prst="rect">
            <a:avLst/>
          </a:prstGeom>
          <a:solidFill>
            <a:srgbClr val="EBEBEB"/>
          </a:solidFill>
          <a:ln w="9525">
            <a:noFill/>
            <a:miter lim="800000"/>
            <a:headEnd/>
            <a:tailEnd/>
          </a:ln>
          <a:effectLst/>
        </p:spPr>
        <p:txBody>
          <a:bodyPr wrap="none" anchor="ctr"/>
          <a:lstStyle/>
          <a:p>
            <a:pPr>
              <a:defRPr/>
            </a:pPr>
            <a:endParaRPr lang="en-US">
              <a:solidFill>
                <a:srgbClr val="232323"/>
              </a:solidFill>
              <a:latin typeface="Arial"/>
              <a:cs typeface="Arial" pitchFamily="34" charset="0"/>
            </a:endParaRPr>
          </a:p>
        </p:txBody>
      </p:sp>
      <p:sp>
        <p:nvSpPr>
          <p:cNvPr id="2052" name="Rectangle 2"/>
          <p:cNvSpPr>
            <a:spLocks noGrp="1" noChangeArrowheads="1"/>
          </p:cNvSpPr>
          <p:nvPr>
            <p:ph type="title"/>
          </p:nvPr>
        </p:nvSpPr>
        <p:spPr bwMode="auto">
          <a:xfrm>
            <a:off x="528638" y="819150"/>
            <a:ext cx="8229600" cy="3413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2053" name="Rectangle 3"/>
          <p:cNvSpPr>
            <a:spLocks noGrp="1" noChangeArrowheads="1"/>
          </p:cNvSpPr>
          <p:nvPr>
            <p:ph type="body" idx="1"/>
          </p:nvPr>
        </p:nvSpPr>
        <p:spPr bwMode="auto">
          <a:xfrm>
            <a:off x="554038" y="2193925"/>
            <a:ext cx="8229600" cy="1373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4" name="Picture 10" descr="final_logo_sm high res"/>
          <p:cNvPicPr>
            <a:picLocks noChangeAspect="1" noChangeArrowheads="1"/>
          </p:cNvPicPr>
          <p:nvPr/>
        </p:nvPicPr>
        <p:blipFill>
          <a:blip r:embed="rId15" cstate="print"/>
          <a:srcRect r="5313"/>
          <a:stretch>
            <a:fillRect/>
          </a:stretch>
        </p:blipFill>
        <p:spPr bwMode="auto">
          <a:xfrm>
            <a:off x="7573963" y="6221413"/>
            <a:ext cx="962025" cy="401637"/>
          </a:xfrm>
          <a:prstGeom prst="rect">
            <a:avLst/>
          </a:prstGeom>
          <a:noFill/>
          <a:ln w="9525">
            <a:noFill/>
            <a:miter lim="800000"/>
            <a:headEnd/>
            <a:tailEnd/>
          </a:ln>
        </p:spPr>
      </p:pic>
      <p:sp>
        <p:nvSpPr>
          <p:cNvPr id="1035" name="Text Box 11"/>
          <p:cNvSpPr txBox="1">
            <a:spLocks noChangeArrowheads="1"/>
          </p:cNvSpPr>
          <p:nvPr/>
        </p:nvSpPr>
        <p:spPr bwMode="auto">
          <a:xfrm>
            <a:off x="5238750" y="6470650"/>
            <a:ext cx="2417763" cy="152400"/>
          </a:xfrm>
          <a:prstGeom prst="rect">
            <a:avLst/>
          </a:prstGeom>
          <a:noFill/>
          <a:ln w="9525">
            <a:noFill/>
            <a:miter lim="800000"/>
            <a:headEnd/>
            <a:tailEnd/>
          </a:ln>
          <a:effectLst/>
        </p:spPr>
        <p:txBody>
          <a:bodyPr lIns="0" tIns="0" rIns="0" bIns="0">
            <a:spAutoFit/>
          </a:bodyPr>
          <a:lstStyle/>
          <a:p>
            <a:pPr>
              <a:defRPr/>
            </a:pPr>
            <a:r>
              <a:rPr lang="en-US" sz="1000">
                <a:solidFill>
                  <a:srgbClr val="4D4D4D"/>
                </a:solidFill>
                <a:latin typeface="Arial"/>
                <a:cs typeface="Arial" pitchFamily="34" charset="0"/>
              </a:rPr>
              <a:t>Research and analysis by Avalere Health</a:t>
            </a:r>
          </a:p>
        </p:txBody>
      </p:sp>
      <p:pic>
        <p:nvPicPr>
          <p:cNvPr id="2056" name="Picture 14" descr="TW_2ndPage_Top"/>
          <p:cNvPicPr>
            <a:picLocks noChangeAspect="1" noChangeArrowheads="1"/>
          </p:cNvPicPr>
          <p:nvPr/>
        </p:nvPicPr>
        <p:blipFill>
          <a:blip r:embed="rId16" cstate="print"/>
          <a:srcRect/>
          <a:stretch>
            <a:fillRect/>
          </a:stretch>
        </p:blipFill>
        <p:spPr bwMode="auto">
          <a:xfrm>
            <a:off x="0" y="0"/>
            <a:ext cx="9144000" cy="419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10"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337" r:id="rId12"/>
  </p:sldLayoutIdLst>
  <p:txStyles>
    <p:titleStyle>
      <a:lvl1pPr algn="l" rtl="0" eaLnBrk="0" fontAlgn="base" hangingPunct="0">
        <a:lnSpc>
          <a:spcPct val="80000"/>
        </a:lnSpc>
        <a:spcBef>
          <a:spcPct val="0"/>
        </a:spcBef>
        <a:spcAft>
          <a:spcPct val="0"/>
        </a:spcAft>
        <a:defRPr sz="2800">
          <a:solidFill>
            <a:srgbClr val="2B608E"/>
          </a:solidFill>
          <a:latin typeface="+mj-lt"/>
          <a:ea typeface="+mj-ea"/>
          <a:cs typeface="+mj-cs"/>
        </a:defRPr>
      </a:lvl1pPr>
      <a:lvl2pPr algn="l" rtl="0" eaLnBrk="0" fontAlgn="base" hangingPunct="0">
        <a:lnSpc>
          <a:spcPct val="80000"/>
        </a:lnSpc>
        <a:spcBef>
          <a:spcPct val="0"/>
        </a:spcBef>
        <a:spcAft>
          <a:spcPct val="0"/>
        </a:spcAft>
        <a:defRPr sz="2800">
          <a:solidFill>
            <a:srgbClr val="2B608E"/>
          </a:solidFill>
          <a:latin typeface="Arial" charset="0"/>
        </a:defRPr>
      </a:lvl2pPr>
      <a:lvl3pPr algn="l" rtl="0" eaLnBrk="0" fontAlgn="base" hangingPunct="0">
        <a:lnSpc>
          <a:spcPct val="80000"/>
        </a:lnSpc>
        <a:spcBef>
          <a:spcPct val="0"/>
        </a:spcBef>
        <a:spcAft>
          <a:spcPct val="0"/>
        </a:spcAft>
        <a:defRPr sz="2800">
          <a:solidFill>
            <a:srgbClr val="2B608E"/>
          </a:solidFill>
          <a:latin typeface="Arial" charset="0"/>
        </a:defRPr>
      </a:lvl3pPr>
      <a:lvl4pPr algn="l" rtl="0" eaLnBrk="0" fontAlgn="base" hangingPunct="0">
        <a:lnSpc>
          <a:spcPct val="80000"/>
        </a:lnSpc>
        <a:spcBef>
          <a:spcPct val="0"/>
        </a:spcBef>
        <a:spcAft>
          <a:spcPct val="0"/>
        </a:spcAft>
        <a:defRPr sz="2800">
          <a:solidFill>
            <a:srgbClr val="2B608E"/>
          </a:solidFill>
          <a:latin typeface="Arial" charset="0"/>
        </a:defRPr>
      </a:lvl4pPr>
      <a:lvl5pPr algn="l" rtl="0" eaLnBrk="0" fontAlgn="base" hangingPunct="0">
        <a:lnSpc>
          <a:spcPct val="80000"/>
        </a:lnSpc>
        <a:spcBef>
          <a:spcPct val="0"/>
        </a:spcBef>
        <a:spcAft>
          <a:spcPct val="0"/>
        </a:spcAft>
        <a:defRPr sz="2800">
          <a:solidFill>
            <a:srgbClr val="2B608E"/>
          </a:solidFill>
          <a:latin typeface="Arial" charset="0"/>
        </a:defRPr>
      </a:lvl5pPr>
      <a:lvl6pPr marL="457200" algn="l" rtl="0" fontAlgn="base">
        <a:lnSpc>
          <a:spcPct val="80000"/>
        </a:lnSpc>
        <a:spcBef>
          <a:spcPct val="0"/>
        </a:spcBef>
        <a:spcAft>
          <a:spcPct val="0"/>
        </a:spcAft>
        <a:defRPr sz="2800">
          <a:solidFill>
            <a:srgbClr val="2B608E"/>
          </a:solidFill>
          <a:latin typeface="Arial" charset="0"/>
        </a:defRPr>
      </a:lvl6pPr>
      <a:lvl7pPr marL="914400" algn="l" rtl="0" fontAlgn="base">
        <a:lnSpc>
          <a:spcPct val="80000"/>
        </a:lnSpc>
        <a:spcBef>
          <a:spcPct val="0"/>
        </a:spcBef>
        <a:spcAft>
          <a:spcPct val="0"/>
        </a:spcAft>
        <a:defRPr sz="2800">
          <a:solidFill>
            <a:srgbClr val="2B608E"/>
          </a:solidFill>
          <a:latin typeface="Arial" charset="0"/>
        </a:defRPr>
      </a:lvl7pPr>
      <a:lvl8pPr marL="1371600" algn="l" rtl="0" fontAlgn="base">
        <a:lnSpc>
          <a:spcPct val="80000"/>
        </a:lnSpc>
        <a:spcBef>
          <a:spcPct val="0"/>
        </a:spcBef>
        <a:spcAft>
          <a:spcPct val="0"/>
        </a:spcAft>
        <a:defRPr sz="2800">
          <a:solidFill>
            <a:srgbClr val="2B608E"/>
          </a:solidFill>
          <a:latin typeface="Arial" charset="0"/>
        </a:defRPr>
      </a:lvl8pPr>
      <a:lvl9pPr marL="1828800" algn="l" rtl="0" fontAlgn="base">
        <a:lnSpc>
          <a:spcPct val="80000"/>
        </a:lnSpc>
        <a:spcBef>
          <a:spcPct val="0"/>
        </a:spcBef>
        <a:spcAft>
          <a:spcPct val="0"/>
        </a:spcAft>
        <a:defRPr sz="2800">
          <a:solidFill>
            <a:srgbClr val="2B608E"/>
          </a:solidFill>
          <a:latin typeface="Arial" charset="0"/>
        </a:defRPr>
      </a:lvl9pPr>
    </p:titleStyle>
    <p:bodyStyle>
      <a:lvl1pPr marL="342900" indent="-342900" algn="l" rtl="0" eaLnBrk="0" fontAlgn="base" hangingPunct="0">
        <a:spcBef>
          <a:spcPct val="0"/>
        </a:spcBef>
        <a:spcAft>
          <a:spcPct val="0"/>
        </a:spcAft>
        <a:buChar char="•"/>
        <a:defRPr>
          <a:solidFill>
            <a:srgbClr val="4D4D4D"/>
          </a:solidFill>
          <a:latin typeface="+mn-lt"/>
          <a:ea typeface="+mn-ea"/>
          <a:cs typeface="+mn-cs"/>
        </a:defRPr>
      </a:lvl1pPr>
      <a:lvl2pPr marL="742950" indent="-285750" algn="l" rtl="0" eaLnBrk="0" fontAlgn="base" hangingPunct="0">
        <a:spcBef>
          <a:spcPct val="0"/>
        </a:spcBef>
        <a:spcAft>
          <a:spcPct val="0"/>
        </a:spcAft>
        <a:buChar char="–"/>
        <a:defRPr>
          <a:solidFill>
            <a:srgbClr val="4D4D4D"/>
          </a:solidFill>
          <a:latin typeface="+mn-lt"/>
        </a:defRPr>
      </a:lvl2pPr>
      <a:lvl3pPr marL="1143000" indent="-228600" algn="l" rtl="0" eaLnBrk="0" fontAlgn="base" hangingPunct="0">
        <a:spcBef>
          <a:spcPct val="0"/>
        </a:spcBef>
        <a:spcAft>
          <a:spcPct val="0"/>
        </a:spcAft>
        <a:buChar char="•"/>
        <a:defRPr>
          <a:solidFill>
            <a:srgbClr val="4D4D4D"/>
          </a:solidFill>
          <a:latin typeface="+mn-lt"/>
        </a:defRPr>
      </a:lvl3pPr>
      <a:lvl4pPr marL="1600200" indent="-228600" algn="l" rtl="0" eaLnBrk="0" fontAlgn="base" hangingPunct="0">
        <a:spcBef>
          <a:spcPct val="0"/>
        </a:spcBef>
        <a:spcAft>
          <a:spcPct val="0"/>
        </a:spcAft>
        <a:buChar char="–"/>
        <a:defRPr>
          <a:solidFill>
            <a:srgbClr val="4D4D4D"/>
          </a:solidFill>
          <a:latin typeface="+mn-lt"/>
        </a:defRPr>
      </a:lvl4pPr>
      <a:lvl5pPr marL="2057400" indent="-228600" algn="l" rtl="0" eaLnBrk="0" fontAlgn="base" hangingPunct="0">
        <a:spcBef>
          <a:spcPct val="0"/>
        </a:spcBef>
        <a:spcAft>
          <a:spcPct val="0"/>
        </a:spcAft>
        <a:buChar char="»"/>
        <a:defRPr>
          <a:solidFill>
            <a:srgbClr val="4D4D4D"/>
          </a:solidFill>
          <a:latin typeface="+mn-lt"/>
        </a:defRPr>
      </a:lvl5pPr>
      <a:lvl6pPr marL="2514600" indent="-228600" algn="l" rtl="0" fontAlgn="base">
        <a:spcBef>
          <a:spcPct val="0"/>
        </a:spcBef>
        <a:spcAft>
          <a:spcPct val="0"/>
        </a:spcAft>
        <a:buChar char="»"/>
        <a:defRPr>
          <a:solidFill>
            <a:srgbClr val="4D4D4D"/>
          </a:solidFill>
          <a:latin typeface="+mn-lt"/>
        </a:defRPr>
      </a:lvl6pPr>
      <a:lvl7pPr marL="2971800" indent="-228600" algn="l" rtl="0" fontAlgn="base">
        <a:spcBef>
          <a:spcPct val="0"/>
        </a:spcBef>
        <a:spcAft>
          <a:spcPct val="0"/>
        </a:spcAft>
        <a:buChar char="»"/>
        <a:defRPr>
          <a:solidFill>
            <a:srgbClr val="4D4D4D"/>
          </a:solidFill>
          <a:latin typeface="+mn-lt"/>
        </a:defRPr>
      </a:lvl7pPr>
      <a:lvl8pPr marL="3429000" indent="-228600" algn="l" rtl="0" fontAlgn="base">
        <a:spcBef>
          <a:spcPct val="0"/>
        </a:spcBef>
        <a:spcAft>
          <a:spcPct val="0"/>
        </a:spcAft>
        <a:buChar char="»"/>
        <a:defRPr>
          <a:solidFill>
            <a:srgbClr val="4D4D4D"/>
          </a:solidFill>
          <a:latin typeface="+mn-lt"/>
        </a:defRPr>
      </a:lvl8pPr>
      <a:lvl9pPr marL="3886200" indent="-228600" algn="l" rtl="0" fontAlgn="base">
        <a:spcBef>
          <a:spcPct val="0"/>
        </a:spcBef>
        <a:spcAft>
          <a:spcPct val="0"/>
        </a:spcAft>
        <a:buChar char="»"/>
        <a:defRPr>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descr="TW2010_Horz_page10.jpg"/>
          <p:cNvPicPr>
            <a:picLocks noChangeAspect="1"/>
          </p:cNvPicPr>
          <p:nvPr userDrawn="1"/>
        </p:nvPicPr>
        <p:blipFill>
          <a:blip r:embed="rId14" cstate="print"/>
          <a:stretch>
            <a:fillRect/>
          </a:stretch>
        </p:blipFill>
        <p:spPr>
          <a:xfrm>
            <a:off x="0" y="0"/>
            <a:ext cx="9144000" cy="6858000"/>
          </a:xfrm>
          <a:prstGeom prst="rect">
            <a:avLst/>
          </a:prstGeom>
        </p:spPr>
      </p:pic>
      <p:sp>
        <p:nvSpPr>
          <p:cNvPr id="1027" name="Rectangle 3"/>
          <p:cNvSpPr>
            <a:spLocks noGrp="1" noChangeArrowheads="1"/>
          </p:cNvSpPr>
          <p:nvPr>
            <p:ph type="title"/>
          </p:nvPr>
        </p:nvSpPr>
        <p:spPr bwMode="auto">
          <a:xfrm>
            <a:off x="1149350" y="1231900"/>
            <a:ext cx="7462838" cy="2190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Rectangle 4"/>
          <p:cNvSpPr>
            <a:spLocks noGrp="1" noChangeArrowheads="1"/>
          </p:cNvSpPr>
          <p:nvPr>
            <p:ph type="body" idx="1"/>
          </p:nvPr>
        </p:nvSpPr>
        <p:spPr bwMode="auto">
          <a:xfrm>
            <a:off x="1149350" y="1957388"/>
            <a:ext cx="7462838" cy="3178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5" name="Rectangle 5"/>
          <p:cNvSpPr>
            <a:spLocks noGrp="1" noChangeArrowheads="1"/>
          </p:cNvSpPr>
          <p:nvPr>
            <p:ph type="ftr" sz="quarter" idx="3"/>
          </p:nvPr>
        </p:nvSpPr>
        <p:spPr bwMode="auto">
          <a:xfrm>
            <a:off x="1760538" y="5345113"/>
            <a:ext cx="6851650" cy="1365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sz="900">
                <a:solidFill>
                  <a:srgbClr val="4D4D4D"/>
                </a:solidFill>
              </a:defRPr>
            </a:lvl1pPr>
          </a:lstStyle>
          <a:p>
            <a:pP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Lst>
  <p:txStyles>
    <p:titleStyle>
      <a:lvl1pPr algn="l" rtl="0" eaLnBrk="0" fontAlgn="base" hangingPunct="0">
        <a:lnSpc>
          <a:spcPct val="80000"/>
        </a:lnSpc>
        <a:spcBef>
          <a:spcPct val="0"/>
        </a:spcBef>
        <a:spcAft>
          <a:spcPct val="0"/>
        </a:spcAft>
        <a:defRPr>
          <a:solidFill>
            <a:srgbClr val="4D4D4D"/>
          </a:solidFill>
          <a:latin typeface="+mj-lt"/>
          <a:ea typeface="+mj-ea"/>
          <a:cs typeface="+mj-cs"/>
        </a:defRPr>
      </a:lvl1pPr>
      <a:lvl2pPr algn="l" rtl="0" eaLnBrk="0" fontAlgn="base" hangingPunct="0">
        <a:lnSpc>
          <a:spcPct val="80000"/>
        </a:lnSpc>
        <a:spcBef>
          <a:spcPct val="0"/>
        </a:spcBef>
        <a:spcAft>
          <a:spcPct val="0"/>
        </a:spcAft>
        <a:defRPr>
          <a:solidFill>
            <a:srgbClr val="4D4D4D"/>
          </a:solidFill>
          <a:latin typeface="Arial" charset="0"/>
        </a:defRPr>
      </a:lvl2pPr>
      <a:lvl3pPr algn="l" rtl="0" eaLnBrk="0" fontAlgn="base" hangingPunct="0">
        <a:lnSpc>
          <a:spcPct val="80000"/>
        </a:lnSpc>
        <a:spcBef>
          <a:spcPct val="0"/>
        </a:spcBef>
        <a:spcAft>
          <a:spcPct val="0"/>
        </a:spcAft>
        <a:defRPr>
          <a:solidFill>
            <a:srgbClr val="4D4D4D"/>
          </a:solidFill>
          <a:latin typeface="Arial" charset="0"/>
        </a:defRPr>
      </a:lvl3pPr>
      <a:lvl4pPr algn="l" rtl="0" eaLnBrk="0" fontAlgn="base" hangingPunct="0">
        <a:lnSpc>
          <a:spcPct val="80000"/>
        </a:lnSpc>
        <a:spcBef>
          <a:spcPct val="0"/>
        </a:spcBef>
        <a:spcAft>
          <a:spcPct val="0"/>
        </a:spcAft>
        <a:defRPr>
          <a:solidFill>
            <a:srgbClr val="4D4D4D"/>
          </a:solidFill>
          <a:latin typeface="Arial" charset="0"/>
        </a:defRPr>
      </a:lvl4pPr>
      <a:lvl5pPr algn="l" rtl="0" eaLnBrk="0" fontAlgn="base" hangingPunct="0">
        <a:lnSpc>
          <a:spcPct val="80000"/>
        </a:lnSpc>
        <a:spcBef>
          <a:spcPct val="0"/>
        </a:spcBef>
        <a:spcAft>
          <a:spcPct val="0"/>
        </a:spcAft>
        <a:defRPr>
          <a:solidFill>
            <a:srgbClr val="4D4D4D"/>
          </a:solidFill>
          <a:latin typeface="Arial" charset="0"/>
        </a:defRPr>
      </a:lvl5pPr>
      <a:lvl6pPr marL="457200" algn="l" rtl="0" fontAlgn="base">
        <a:lnSpc>
          <a:spcPct val="80000"/>
        </a:lnSpc>
        <a:spcBef>
          <a:spcPct val="0"/>
        </a:spcBef>
        <a:spcAft>
          <a:spcPct val="0"/>
        </a:spcAft>
        <a:defRPr>
          <a:solidFill>
            <a:srgbClr val="4D4D4D"/>
          </a:solidFill>
          <a:latin typeface="Arial" charset="0"/>
        </a:defRPr>
      </a:lvl6pPr>
      <a:lvl7pPr marL="914400" algn="l" rtl="0" fontAlgn="base">
        <a:lnSpc>
          <a:spcPct val="80000"/>
        </a:lnSpc>
        <a:spcBef>
          <a:spcPct val="0"/>
        </a:spcBef>
        <a:spcAft>
          <a:spcPct val="0"/>
        </a:spcAft>
        <a:defRPr>
          <a:solidFill>
            <a:srgbClr val="4D4D4D"/>
          </a:solidFill>
          <a:latin typeface="Arial" charset="0"/>
        </a:defRPr>
      </a:lvl7pPr>
      <a:lvl8pPr marL="1371600" algn="l" rtl="0" fontAlgn="base">
        <a:lnSpc>
          <a:spcPct val="80000"/>
        </a:lnSpc>
        <a:spcBef>
          <a:spcPct val="0"/>
        </a:spcBef>
        <a:spcAft>
          <a:spcPct val="0"/>
        </a:spcAft>
        <a:defRPr>
          <a:solidFill>
            <a:srgbClr val="4D4D4D"/>
          </a:solidFill>
          <a:latin typeface="Arial" charset="0"/>
        </a:defRPr>
      </a:lvl8pPr>
      <a:lvl9pPr marL="1828800" algn="l" rtl="0" fontAlgn="base">
        <a:lnSpc>
          <a:spcPct val="80000"/>
        </a:lnSpc>
        <a:spcBef>
          <a:spcPct val="0"/>
        </a:spcBef>
        <a:spcAft>
          <a:spcPct val="0"/>
        </a:spcAft>
        <a:defRPr>
          <a:solidFill>
            <a:srgbClr val="4D4D4D"/>
          </a:solidFill>
          <a:latin typeface="Arial" charset="0"/>
        </a:defRPr>
      </a:lvl9pPr>
    </p:titleStyle>
    <p:bodyStyle>
      <a:lvl1pPr marL="342900" indent="-342900" algn="l" rtl="0" eaLnBrk="0" fontAlgn="base" hangingPunct="0">
        <a:spcBef>
          <a:spcPct val="20000"/>
        </a:spcBef>
        <a:spcAft>
          <a:spcPct val="0"/>
        </a:spcAft>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descr="TW2010_Horz_page10.jpg"/>
          <p:cNvPicPr>
            <a:picLocks noChangeAspect="1"/>
          </p:cNvPicPr>
          <p:nvPr userDrawn="1"/>
        </p:nvPicPr>
        <p:blipFill>
          <a:blip r:embed="rId14" cstate="print"/>
          <a:stretch>
            <a:fillRect/>
          </a:stretch>
        </p:blipFill>
        <p:spPr>
          <a:xfrm>
            <a:off x="0" y="0"/>
            <a:ext cx="9144000" cy="6858000"/>
          </a:xfrm>
          <a:prstGeom prst="rect">
            <a:avLst/>
          </a:prstGeom>
        </p:spPr>
      </p:pic>
      <p:sp>
        <p:nvSpPr>
          <p:cNvPr id="1027" name="Rectangle 3"/>
          <p:cNvSpPr>
            <a:spLocks noGrp="1" noChangeArrowheads="1"/>
          </p:cNvSpPr>
          <p:nvPr>
            <p:ph type="title"/>
          </p:nvPr>
        </p:nvSpPr>
        <p:spPr bwMode="auto">
          <a:xfrm>
            <a:off x="1149350" y="1231900"/>
            <a:ext cx="7462838" cy="2190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Rectangle 4"/>
          <p:cNvSpPr>
            <a:spLocks noGrp="1" noChangeArrowheads="1"/>
          </p:cNvSpPr>
          <p:nvPr>
            <p:ph type="body" idx="1"/>
          </p:nvPr>
        </p:nvSpPr>
        <p:spPr bwMode="auto">
          <a:xfrm>
            <a:off x="1149350" y="1957388"/>
            <a:ext cx="7462838" cy="3178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5" name="Rectangle 5"/>
          <p:cNvSpPr>
            <a:spLocks noGrp="1" noChangeArrowheads="1"/>
          </p:cNvSpPr>
          <p:nvPr>
            <p:ph type="ftr" sz="quarter" idx="3"/>
          </p:nvPr>
        </p:nvSpPr>
        <p:spPr bwMode="auto">
          <a:xfrm>
            <a:off x="1760538" y="5345113"/>
            <a:ext cx="6851650" cy="1365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sz="900">
                <a:solidFill>
                  <a:srgbClr val="4D4D4D"/>
                </a:solidFill>
              </a:defRPr>
            </a:lvl1pPr>
          </a:lstStyle>
          <a:p>
            <a:pP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 id="2147484336" r:id="rId12"/>
  </p:sldLayoutIdLst>
  <p:txStyles>
    <p:titleStyle>
      <a:lvl1pPr algn="l" rtl="0" eaLnBrk="0" fontAlgn="base" hangingPunct="0">
        <a:lnSpc>
          <a:spcPct val="80000"/>
        </a:lnSpc>
        <a:spcBef>
          <a:spcPct val="0"/>
        </a:spcBef>
        <a:spcAft>
          <a:spcPct val="0"/>
        </a:spcAft>
        <a:defRPr>
          <a:solidFill>
            <a:srgbClr val="4D4D4D"/>
          </a:solidFill>
          <a:latin typeface="+mj-lt"/>
          <a:ea typeface="+mj-ea"/>
          <a:cs typeface="+mj-cs"/>
        </a:defRPr>
      </a:lvl1pPr>
      <a:lvl2pPr algn="l" rtl="0" eaLnBrk="0" fontAlgn="base" hangingPunct="0">
        <a:lnSpc>
          <a:spcPct val="80000"/>
        </a:lnSpc>
        <a:spcBef>
          <a:spcPct val="0"/>
        </a:spcBef>
        <a:spcAft>
          <a:spcPct val="0"/>
        </a:spcAft>
        <a:defRPr>
          <a:solidFill>
            <a:srgbClr val="4D4D4D"/>
          </a:solidFill>
          <a:latin typeface="Arial" charset="0"/>
        </a:defRPr>
      </a:lvl2pPr>
      <a:lvl3pPr algn="l" rtl="0" eaLnBrk="0" fontAlgn="base" hangingPunct="0">
        <a:lnSpc>
          <a:spcPct val="80000"/>
        </a:lnSpc>
        <a:spcBef>
          <a:spcPct val="0"/>
        </a:spcBef>
        <a:spcAft>
          <a:spcPct val="0"/>
        </a:spcAft>
        <a:defRPr>
          <a:solidFill>
            <a:srgbClr val="4D4D4D"/>
          </a:solidFill>
          <a:latin typeface="Arial" charset="0"/>
        </a:defRPr>
      </a:lvl3pPr>
      <a:lvl4pPr algn="l" rtl="0" eaLnBrk="0" fontAlgn="base" hangingPunct="0">
        <a:lnSpc>
          <a:spcPct val="80000"/>
        </a:lnSpc>
        <a:spcBef>
          <a:spcPct val="0"/>
        </a:spcBef>
        <a:spcAft>
          <a:spcPct val="0"/>
        </a:spcAft>
        <a:defRPr>
          <a:solidFill>
            <a:srgbClr val="4D4D4D"/>
          </a:solidFill>
          <a:latin typeface="Arial" charset="0"/>
        </a:defRPr>
      </a:lvl4pPr>
      <a:lvl5pPr algn="l" rtl="0" eaLnBrk="0" fontAlgn="base" hangingPunct="0">
        <a:lnSpc>
          <a:spcPct val="80000"/>
        </a:lnSpc>
        <a:spcBef>
          <a:spcPct val="0"/>
        </a:spcBef>
        <a:spcAft>
          <a:spcPct val="0"/>
        </a:spcAft>
        <a:defRPr>
          <a:solidFill>
            <a:srgbClr val="4D4D4D"/>
          </a:solidFill>
          <a:latin typeface="Arial" charset="0"/>
        </a:defRPr>
      </a:lvl5pPr>
      <a:lvl6pPr marL="457200" algn="l" rtl="0" fontAlgn="base">
        <a:lnSpc>
          <a:spcPct val="80000"/>
        </a:lnSpc>
        <a:spcBef>
          <a:spcPct val="0"/>
        </a:spcBef>
        <a:spcAft>
          <a:spcPct val="0"/>
        </a:spcAft>
        <a:defRPr>
          <a:solidFill>
            <a:srgbClr val="4D4D4D"/>
          </a:solidFill>
          <a:latin typeface="Arial" charset="0"/>
        </a:defRPr>
      </a:lvl6pPr>
      <a:lvl7pPr marL="914400" algn="l" rtl="0" fontAlgn="base">
        <a:lnSpc>
          <a:spcPct val="80000"/>
        </a:lnSpc>
        <a:spcBef>
          <a:spcPct val="0"/>
        </a:spcBef>
        <a:spcAft>
          <a:spcPct val="0"/>
        </a:spcAft>
        <a:defRPr>
          <a:solidFill>
            <a:srgbClr val="4D4D4D"/>
          </a:solidFill>
          <a:latin typeface="Arial" charset="0"/>
        </a:defRPr>
      </a:lvl7pPr>
      <a:lvl8pPr marL="1371600" algn="l" rtl="0" fontAlgn="base">
        <a:lnSpc>
          <a:spcPct val="80000"/>
        </a:lnSpc>
        <a:spcBef>
          <a:spcPct val="0"/>
        </a:spcBef>
        <a:spcAft>
          <a:spcPct val="0"/>
        </a:spcAft>
        <a:defRPr>
          <a:solidFill>
            <a:srgbClr val="4D4D4D"/>
          </a:solidFill>
          <a:latin typeface="Arial" charset="0"/>
        </a:defRPr>
      </a:lvl8pPr>
      <a:lvl9pPr marL="1828800" algn="l" rtl="0" fontAlgn="base">
        <a:lnSpc>
          <a:spcPct val="80000"/>
        </a:lnSpc>
        <a:spcBef>
          <a:spcPct val="0"/>
        </a:spcBef>
        <a:spcAft>
          <a:spcPct val="0"/>
        </a:spcAft>
        <a:defRPr>
          <a:solidFill>
            <a:srgbClr val="4D4D4D"/>
          </a:solidFill>
          <a:latin typeface="Arial" charset="0"/>
        </a:defRPr>
      </a:lvl9pPr>
    </p:titleStyle>
    <p:bodyStyle>
      <a:lvl1pPr marL="342900" indent="-342900" algn="l" rtl="0" eaLnBrk="0" fontAlgn="base" hangingPunct="0">
        <a:spcBef>
          <a:spcPct val="20000"/>
        </a:spcBef>
        <a:spcAft>
          <a:spcPct val="0"/>
        </a:spcAft>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654300" y="2460625"/>
            <a:ext cx="4972050" cy="2769989"/>
          </a:xfrm>
        </p:spPr>
        <p:txBody>
          <a:bodyPr rIns="0"/>
          <a:lstStyle/>
          <a:p>
            <a:pPr>
              <a:lnSpc>
                <a:spcPct val="100000"/>
              </a:lnSpc>
            </a:pPr>
            <a:r>
              <a:rPr lang="en-US" dirty="0" smtClean="0"/>
              <a:t>The Opportunities and Challenges for Rural Hospitals in an Era of </a:t>
            </a:r>
            <a:r>
              <a:rPr lang="en-US" smtClean="0"/>
              <a:t>Health </a:t>
            </a:r>
            <a:r>
              <a:rPr lang="en-US" smtClean="0"/>
              <a:t>Reform</a:t>
            </a:r>
            <a:r>
              <a:rPr lang="en-US" b="1" i="1" dirty="0" smtClean="0"/>
              <a:t/>
            </a:r>
            <a:br>
              <a:rPr lang="en-US" b="1" i="1" dirty="0" smtClean="0"/>
            </a:br>
            <a:r>
              <a:rPr lang="en-US" dirty="0" smtClean="0"/>
              <a:t/>
            </a:r>
            <a:br>
              <a:rPr lang="en-US" dirty="0" smtClean="0"/>
            </a:br>
            <a:r>
              <a:rPr lang="en-US" dirty="0" smtClean="0"/>
              <a:t/>
            </a:r>
            <a:br>
              <a:rPr lang="en-US" dirty="0" smtClean="0"/>
            </a:br>
            <a:r>
              <a:rPr lang="en-US" dirty="0" smtClean="0"/>
              <a:t>April,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gray">
          <a:xfrm>
            <a:off x="1639230" y="5604497"/>
            <a:ext cx="5943600" cy="923330"/>
          </a:xfrm>
          <a:prstGeom prst="rect">
            <a:avLst/>
          </a:prstGeom>
          <a:noFill/>
          <a:ln w="9525" algn="ctr">
            <a:noFill/>
            <a:miter lim="800000"/>
            <a:headEnd/>
            <a:tailEnd/>
          </a:ln>
        </p:spPr>
        <p:txBody>
          <a:bodyPr wrap="square" lIns="0" tIns="0" rIns="0" bIns="0">
            <a:spAutoFit/>
          </a:bodyPr>
          <a:lstStyle/>
          <a:p>
            <a:pPr eaLnBrk="0" hangingPunct="0"/>
            <a:r>
              <a:rPr lang="en-US" sz="1000" dirty="0" smtClean="0">
                <a:solidFill>
                  <a:srgbClr val="4D4D4D"/>
                </a:solidFill>
              </a:rPr>
              <a:t>Sources:  CMS final FY2011 Inpatient PPS Payment Impact file (for all designations except CAH).  All figures exclude any urban hospitals that may have these classifications; American Hospital Association.  (2002).  </a:t>
            </a:r>
            <a:r>
              <a:rPr lang="en-US" sz="1000" i="1" dirty="0" smtClean="0">
                <a:solidFill>
                  <a:srgbClr val="4D4D4D"/>
                </a:solidFill>
              </a:rPr>
              <a:t>Challenges Facing Rural Hospitals.  </a:t>
            </a:r>
            <a:r>
              <a:rPr lang="en-US" sz="1000" dirty="0" smtClean="0">
                <a:solidFill>
                  <a:srgbClr val="4D4D4D"/>
                </a:solidFill>
              </a:rPr>
              <a:t>Washington, DC.</a:t>
            </a:r>
          </a:p>
          <a:p>
            <a:pPr eaLnBrk="0" hangingPunct="0"/>
            <a:r>
              <a:rPr lang="en-US" sz="1000" dirty="0" smtClean="0">
                <a:solidFill>
                  <a:srgbClr val="4D4D4D"/>
                </a:solidFill>
              </a:rPr>
              <a:t>Note: DSH is Disproportionate Share Hospital.</a:t>
            </a:r>
          </a:p>
          <a:p>
            <a:pPr eaLnBrk="0" hangingPunct="0"/>
            <a:r>
              <a:rPr lang="en-US" sz="1000" dirty="0" smtClean="0">
                <a:solidFill>
                  <a:srgbClr val="4D4D4D"/>
                </a:solidFill>
              </a:rPr>
              <a:t>* Includes Sole Community Hospital/Rural Referral Centers (SCH/RRC).</a:t>
            </a:r>
          </a:p>
          <a:p>
            <a:pPr eaLnBrk="0" hangingPunct="0"/>
            <a:r>
              <a:rPr lang="en-US" sz="1000" dirty="0" smtClean="0">
                <a:solidFill>
                  <a:srgbClr val="4D4D4D"/>
                </a:solidFill>
              </a:rPr>
              <a:t>** Includes Medicare-Dependent Hospital/Rural Referral Centers (MDH/RRC).</a:t>
            </a:r>
            <a:endParaRPr lang="en-US" sz="1000" dirty="0">
              <a:solidFill>
                <a:srgbClr val="4D4D4D"/>
              </a:solidFill>
            </a:endParaRPr>
          </a:p>
        </p:txBody>
      </p:sp>
      <p:sp>
        <p:nvSpPr>
          <p:cNvPr id="10" name="Rectangle 2"/>
          <p:cNvSpPr txBox="1">
            <a:spLocks noChangeArrowheads="1"/>
          </p:cNvSpPr>
          <p:nvPr/>
        </p:nvSpPr>
        <p:spPr bwMode="gray">
          <a:xfrm>
            <a:off x="557213" y="1803400"/>
            <a:ext cx="8032750" cy="393954"/>
          </a:xfrm>
          <a:prstGeom prst="rect">
            <a:avLst/>
          </a:prstGeom>
          <a:noFill/>
          <a:ln w="9525">
            <a:noFill/>
            <a:miter lim="800000"/>
            <a:headEnd/>
            <a:tailEnd/>
          </a:ln>
        </p:spPr>
        <p:txBody>
          <a:bodyPr lIns="0" tIns="0" rIns="0" bIns="0">
            <a:spAutoFit/>
          </a:bodyPr>
          <a:lstStyle/>
          <a:p>
            <a:pPr fontAlgn="auto">
              <a:lnSpc>
                <a:spcPct val="80000"/>
              </a:lnSpc>
              <a:spcBef>
                <a:spcPts val="0"/>
              </a:spcBef>
              <a:spcAft>
                <a:spcPts val="0"/>
              </a:spcAft>
              <a:defRPr/>
            </a:pPr>
            <a:r>
              <a:rPr lang="en-US" sz="1600" dirty="0" smtClean="0">
                <a:solidFill>
                  <a:srgbClr val="4D4D4D"/>
                </a:solidFill>
              </a:rPr>
              <a:t>Chart 10: Medicare </a:t>
            </a:r>
            <a:r>
              <a:rPr lang="en-US" sz="1600" dirty="0">
                <a:solidFill>
                  <a:srgbClr val="4D4D4D"/>
                </a:solidFill>
              </a:rPr>
              <a:t>Programs for Rural </a:t>
            </a:r>
            <a:r>
              <a:rPr lang="en-US" sz="1600" dirty="0" smtClean="0">
                <a:solidFill>
                  <a:srgbClr val="4D4D4D"/>
                </a:solidFill>
              </a:rPr>
              <a:t>Hospitals and Number of Hospitals, by Program Type</a:t>
            </a:r>
            <a:endParaRPr lang="en-US" sz="1600" baseline="30000" dirty="0">
              <a:solidFill>
                <a:srgbClr val="4D4D4D"/>
              </a:solidFill>
              <a:latin typeface="Arial"/>
              <a:cs typeface="+mn-cs"/>
            </a:endParaRPr>
          </a:p>
        </p:txBody>
      </p:sp>
      <p:sp>
        <p:nvSpPr>
          <p:cNvPr id="9220" name="Title 10"/>
          <p:cNvSpPr>
            <a:spLocks noGrp="1"/>
          </p:cNvSpPr>
          <p:nvPr>
            <p:ph type="title"/>
          </p:nvPr>
        </p:nvSpPr>
        <p:spPr>
          <a:xfrm>
            <a:off x="528638" y="819150"/>
            <a:ext cx="8229600" cy="344710"/>
          </a:xfrm>
        </p:spPr>
        <p:txBody>
          <a:bodyPr/>
          <a:lstStyle/>
          <a:p>
            <a:r>
              <a:rPr lang="en-US" dirty="0" smtClean="0"/>
              <a:t>Special programs aim to help rural hospitals.</a:t>
            </a:r>
          </a:p>
        </p:txBody>
      </p:sp>
      <p:cxnSp>
        <p:nvCxnSpPr>
          <p:cNvPr id="7" name="Straight Connector 6"/>
          <p:cNvCxnSpPr/>
          <p:nvPr/>
        </p:nvCxnSpPr>
        <p:spPr>
          <a:xfrm>
            <a:off x="546100" y="3971656"/>
            <a:ext cx="7864475" cy="0"/>
          </a:xfrm>
          <a:prstGeom prst="line">
            <a:avLst/>
          </a:prstGeom>
          <a:ln w="44450">
            <a:solidFill>
              <a:srgbClr val="00548B"/>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056920" y="2384425"/>
            <a:ext cx="3206750" cy="1400175"/>
            <a:chOff x="735090" y="2395538"/>
            <a:chExt cx="3206750" cy="1400175"/>
          </a:xfrm>
        </p:grpSpPr>
        <p:sp>
          <p:nvSpPr>
            <p:cNvPr id="18" name="Rectangle 17"/>
            <p:cNvSpPr/>
            <p:nvPr/>
          </p:nvSpPr>
          <p:spPr bwMode="auto">
            <a:xfrm>
              <a:off x="735090" y="2395538"/>
              <a:ext cx="3206750" cy="1400175"/>
            </a:xfrm>
            <a:prstGeom prst="rect">
              <a:avLst/>
            </a:prstGeom>
            <a:noFill/>
            <a:ln>
              <a:solidFill>
                <a:srgbClr val="0054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xtBox 29"/>
            <p:cNvSpPr txBox="1"/>
            <p:nvPr/>
          </p:nvSpPr>
          <p:spPr bwMode="auto">
            <a:xfrm>
              <a:off x="779578" y="2409825"/>
              <a:ext cx="3134499" cy="1384995"/>
            </a:xfrm>
            <a:prstGeom prst="rect">
              <a:avLst/>
            </a:prstGeom>
            <a:noFill/>
          </p:spPr>
          <p:txBody>
            <a:bodyPr wrap="square">
              <a:spAutoFit/>
            </a:bodyPr>
            <a:lstStyle/>
            <a:p>
              <a:pPr algn="ctr">
                <a:defRPr/>
              </a:pPr>
              <a:r>
                <a:rPr lang="en-US" sz="1200" b="1" dirty="0" smtClean="0">
                  <a:solidFill>
                    <a:srgbClr val="232323"/>
                  </a:solidFill>
                  <a:latin typeface="+mn-lt"/>
                </a:rPr>
                <a:t>Sole </a:t>
              </a:r>
              <a:r>
                <a:rPr lang="en-US" sz="1200" b="1" dirty="0">
                  <a:solidFill>
                    <a:srgbClr val="232323"/>
                  </a:solidFill>
                  <a:latin typeface="+mn-lt"/>
                </a:rPr>
                <a:t>Community </a:t>
              </a:r>
              <a:r>
                <a:rPr lang="en-US" sz="1200" b="1" dirty="0" smtClean="0">
                  <a:solidFill>
                    <a:srgbClr val="232323"/>
                  </a:solidFill>
                  <a:latin typeface="+mn-lt"/>
                </a:rPr>
                <a:t>Hospital (SCH)</a:t>
              </a:r>
            </a:p>
            <a:p>
              <a:pPr algn="ctr">
                <a:defRPr/>
              </a:pPr>
              <a:r>
                <a:rPr lang="en-US" sz="1200" b="1" dirty="0" smtClean="0">
                  <a:solidFill>
                    <a:srgbClr val="232323"/>
                  </a:solidFill>
                  <a:latin typeface="+mn-lt"/>
                </a:rPr>
                <a:t>N= 395*</a:t>
              </a:r>
              <a:endParaRPr lang="en-US" sz="1200" dirty="0">
                <a:solidFill>
                  <a:srgbClr val="232323"/>
                </a:solidFill>
                <a:latin typeface="+mn-lt"/>
              </a:endParaRPr>
            </a:p>
            <a:p>
              <a:pPr algn="ctr">
                <a:defRPr/>
              </a:pPr>
              <a:r>
                <a:rPr lang="en-US" sz="1200" dirty="0">
                  <a:solidFill>
                    <a:srgbClr val="232323"/>
                  </a:solidFill>
                  <a:latin typeface="+mn-lt"/>
                </a:rPr>
                <a:t>Geographically isolated hospitals are paid the greater of the current PPS </a:t>
              </a:r>
              <a:r>
                <a:rPr lang="en-US" sz="1200" dirty="0" smtClean="0">
                  <a:solidFill>
                    <a:srgbClr val="232323"/>
                  </a:solidFill>
                  <a:latin typeface="+mn-lt"/>
                </a:rPr>
                <a:t>rate </a:t>
              </a:r>
              <a:r>
                <a:rPr lang="en-US" sz="1200" dirty="0">
                  <a:solidFill>
                    <a:srgbClr val="232323"/>
                  </a:solidFill>
                  <a:latin typeface="+mn-lt"/>
                </a:rPr>
                <a:t>or a base year cost per discharge updated to the current year and may receive higher </a:t>
              </a:r>
              <a:r>
                <a:rPr lang="en-US" sz="1200" dirty="0" smtClean="0">
                  <a:solidFill>
                    <a:srgbClr val="232323"/>
                  </a:solidFill>
                  <a:latin typeface="+mn-lt"/>
                </a:rPr>
                <a:t>DSH payments</a:t>
              </a:r>
              <a:endParaRPr lang="en-US" sz="1200" dirty="0">
                <a:solidFill>
                  <a:srgbClr val="232323"/>
                </a:solidFill>
                <a:latin typeface="+mn-lt"/>
              </a:endParaRPr>
            </a:p>
          </p:txBody>
        </p:sp>
      </p:grpSp>
      <p:grpSp>
        <p:nvGrpSpPr>
          <p:cNvPr id="14" name="Group 13"/>
          <p:cNvGrpSpPr/>
          <p:nvPr/>
        </p:nvGrpSpPr>
        <p:grpSpPr>
          <a:xfrm>
            <a:off x="4860463" y="2384425"/>
            <a:ext cx="3151188" cy="1406679"/>
            <a:chOff x="4994275" y="2384425"/>
            <a:chExt cx="3151188" cy="1406679"/>
          </a:xfrm>
        </p:grpSpPr>
        <p:sp>
          <p:nvSpPr>
            <p:cNvPr id="19" name="Rectangle 18"/>
            <p:cNvSpPr/>
            <p:nvPr/>
          </p:nvSpPr>
          <p:spPr>
            <a:xfrm>
              <a:off x="4994275" y="2402042"/>
              <a:ext cx="3135313" cy="1389062"/>
            </a:xfrm>
            <a:prstGeom prst="rect">
              <a:avLst/>
            </a:prstGeom>
            <a:noFill/>
            <a:ln>
              <a:solidFill>
                <a:srgbClr val="799D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extBox 30"/>
            <p:cNvSpPr txBox="1"/>
            <p:nvPr/>
          </p:nvSpPr>
          <p:spPr>
            <a:xfrm>
              <a:off x="5010150" y="2384425"/>
              <a:ext cx="3135313" cy="1015663"/>
            </a:xfrm>
            <a:prstGeom prst="rect">
              <a:avLst/>
            </a:prstGeom>
            <a:noFill/>
          </p:spPr>
          <p:txBody>
            <a:bodyPr wrap="square">
              <a:spAutoFit/>
            </a:bodyPr>
            <a:lstStyle/>
            <a:p>
              <a:pPr algn="ctr">
                <a:defRPr/>
              </a:pPr>
              <a:r>
                <a:rPr lang="en-US" sz="1200" b="1" dirty="0" smtClean="0">
                  <a:solidFill>
                    <a:srgbClr val="232323"/>
                  </a:solidFill>
                  <a:latin typeface="+mn-lt"/>
                </a:rPr>
                <a:t>Medicare-Dependent Hospital (MDH)</a:t>
              </a:r>
              <a:endParaRPr lang="en-US" sz="1200" b="1" dirty="0">
                <a:solidFill>
                  <a:srgbClr val="232323"/>
                </a:solidFill>
                <a:latin typeface="+mn-lt"/>
              </a:endParaRPr>
            </a:p>
            <a:p>
              <a:pPr algn="ctr">
                <a:defRPr/>
              </a:pPr>
              <a:r>
                <a:rPr lang="en-US" sz="1200" b="1" dirty="0" smtClean="0">
                  <a:solidFill>
                    <a:srgbClr val="232323"/>
                  </a:solidFill>
                  <a:latin typeface="+mn-lt"/>
                </a:rPr>
                <a:t>N=195**</a:t>
              </a:r>
              <a:endParaRPr lang="en-US" sz="1200" b="1" dirty="0">
                <a:solidFill>
                  <a:srgbClr val="232323"/>
                </a:solidFill>
                <a:latin typeface="+mn-lt"/>
              </a:endParaRPr>
            </a:p>
            <a:p>
              <a:pPr algn="ctr">
                <a:defRPr/>
              </a:pPr>
              <a:r>
                <a:rPr lang="en-US" sz="1200" dirty="0">
                  <a:solidFill>
                    <a:srgbClr val="232323"/>
                  </a:solidFill>
                  <a:latin typeface="+mn-lt"/>
                </a:rPr>
                <a:t>Hospitals with </a:t>
              </a:r>
              <a:r>
                <a:rPr lang="en-US" sz="1200" dirty="0" smtClean="0">
                  <a:solidFill>
                    <a:srgbClr val="232323"/>
                  </a:solidFill>
                  <a:latin typeface="+mn-lt"/>
                </a:rPr>
                <a:t>fewer than 100 </a:t>
              </a:r>
              <a:r>
                <a:rPr lang="en-US" sz="1200" dirty="0">
                  <a:solidFill>
                    <a:srgbClr val="232323"/>
                  </a:solidFill>
                  <a:latin typeface="+mn-lt"/>
                </a:rPr>
                <a:t>beds and Medicare loads over 60% receive greater of PPS rate or updated </a:t>
              </a:r>
              <a:r>
                <a:rPr lang="en-US" sz="1200" dirty="0" smtClean="0">
                  <a:solidFill>
                    <a:srgbClr val="232323"/>
                  </a:solidFill>
                  <a:latin typeface="+mn-lt"/>
                </a:rPr>
                <a:t>base year </a:t>
              </a:r>
              <a:r>
                <a:rPr lang="en-US" sz="1200" dirty="0">
                  <a:solidFill>
                    <a:srgbClr val="232323"/>
                  </a:solidFill>
                  <a:latin typeface="+mn-lt"/>
                </a:rPr>
                <a:t>costs</a:t>
              </a:r>
            </a:p>
          </p:txBody>
        </p:sp>
      </p:grpSp>
      <p:grpSp>
        <p:nvGrpSpPr>
          <p:cNvPr id="20" name="Group 19"/>
          <p:cNvGrpSpPr/>
          <p:nvPr/>
        </p:nvGrpSpPr>
        <p:grpSpPr>
          <a:xfrm>
            <a:off x="4862637" y="4125605"/>
            <a:ext cx="3137863" cy="1402977"/>
            <a:chOff x="4974260" y="4225964"/>
            <a:chExt cx="3137863" cy="1402977"/>
          </a:xfrm>
        </p:grpSpPr>
        <p:sp>
          <p:nvSpPr>
            <p:cNvPr id="22" name="Rectangle 21"/>
            <p:cNvSpPr/>
            <p:nvPr/>
          </p:nvSpPr>
          <p:spPr bwMode="auto">
            <a:xfrm>
              <a:off x="4974260" y="4225964"/>
              <a:ext cx="3136900" cy="1390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TextBox 32"/>
            <p:cNvSpPr txBox="1"/>
            <p:nvPr/>
          </p:nvSpPr>
          <p:spPr bwMode="auto">
            <a:xfrm>
              <a:off x="4975519" y="4243946"/>
              <a:ext cx="3136604" cy="1384995"/>
            </a:xfrm>
            <a:prstGeom prst="rect">
              <a:avLst/>
            </a:prstGeom>
            <a:noFill/>
          </p:spPr>
          <p:txBody>
            <a:bodyPr wrap="square">
              <a:spAutoFit/>
            </a:bodyPr>
            <a:lstStyle/>
            <a:p>
              <a:pPr algn="ctr">
                <a:defRPr/>
              </a:pPr>
              <a:r>
                <a:rPr lang="en-US" sz="1200" b="1" dirty="0">
                  <a:solidFill>
                    <a:srgbClr val="232323"/>
                  </a:solidFill>
                  <a:latin typeface="+mn-lt"/>
                </a:rPr>
                <a:t>Critical Access Hospital (CAH</a:t>
              </a:r>
              <a:r>
                <a:rPr lang="en-US" sz="1200" b="1" dirty="0" smtClean="0">
                  <a:solidFill>
                    <a:srgbClr val="232323"/>
                  </a:solidFill>
                  <a:latin typeface="+mn-lt"/>
                </a:rPr>
                <a:t>)</a:t>
              </a:r>
            </a:p>
            <a:p>
              <a:pPr algn="ctr">
                <a:defRPr/>
              </a:pPr>
              <a:r>
                <a:rPr lang="en-US" sz="1200" b="1" dirty="0" smtClean="0">
                  <a:solidFill>
                    <a:srgbClr val="232323"/>
                  </a:solidFill>
                  <a:latin typeface="+mn-lt"/>
                </a:rPr>
                <a:t>N=</a:t>
              </a:r>
              <a:r>
                <a:rPr lang="en-US" sz="1200" b="1" dirty="0" smtClean="0">
                  <a:latin typeface="+mn-lt"/>
                </a:rPr>
                <a:t>1325</a:t>
              </a:r>
              <a:endParaRPr lang="en-US" sz="800" dirty="0">
                <a:latin typeface="+mn-lt"/>
              </a:endParaRPr>
            </a:p>
            <a:p>
              <a:pPr algn="ctr">
                <a:defRPr/>
              </a:pPr>
              <a:r>
                <a:rPr lang="en-US" sz="1200" dirty="0">
                  <a:solidFill>
                    <a:srgbClr val="232323"/>
                  </a:solidFill>
                  <a:latin typeface="+mn-lt"/>
                </a:rPr>
                <a:t>Geographically isolated hospitals with no more than </a:t>
              </a:r>
              <a:r>
                <a:rPr lang="en-US" sz="1200" dirty="0" smtClean="0">
                  <a:solidFill>
                    <a:srgbClr val="232323"/>
                  </a:solidFill>
                  <a:latin typeface="+mn-lt"/>
                </a:rPr>
                <a:t>25 inpatient beds </a:t>
              </a:r>
              <a:r>
                <a:rPr lang="en-US" sz="1200" dirty="0">
                  <a:solidFill>
                    <a:srgbClr val="232323"/>
                  </a:solidFill>
                  <a:latin typeface="+mn-lt"/>
                </a:rPr>
                <a:t>that provide </a:t>
              </a:r>
              <a:r>
                <a:rPr lang="en-US" sz="1200" dirty="0" smtClean="0">
                  <a:solidFill>
                    <a:srgbClr val="232323"/>
                  </a:solidFill>
                  <a:latin typeface="+mn-lt"/>
                </a:rPr>
                <a:t>24-hour </a:t>
              </a:r>
              <a:r>
                <a:rPr lang="en-US" sz="1200" dirty="0">
                  <a:solidFill>
                    <a:srgbClr val="232323"/>
                  </a:solidFill>
                  <a:latin typeface="+mn-lt"/>
                </a:rPr>
                <a:t>emergency care </a:t>
              </a:r>
              <a:r>
                <a:rPr lang="en-US" sz="1200" dirty="0" smtClean="0">
                  <a:solidFill>
                    <a:srgbClr val="232323"/>
                  </a:solidFill>
                  <a:latin typeface="+mn-lt"/>
                </a:rPr>
                <a:t>receive </a:t>
              </a:r>
              <a:r>
                <a:rPr lang="en-US" sz="1200" dirty="0">
                  <a:solidFill>
                    <a:srgbClr val="232323"/>
                  </a:solidFill>
                  <a:latin typeface="+mn-lt"/>
                </a:rPr>
                <a:t>cost-based reimbursement for inpatient and outpatient services</a:t>
              </a:r>
            </a:p>
          </p:txBody>
        </p:sp>
      </p:grpSp>
      <p:grpSp>
        <p:nvGrpSpPr>
          <p:cNvPr id="16" name="Group 15"/>
          <p:cNvGrpSpPr/>
          <p:nvPr/>
        </p:nvGrpSpPr>
        <p:grpSpPr>
          <a:xfrm>
            <a:off x="1034618" y="4127543"/>
            <a:ext cx="3230562" cy="1403462"/>
            <a:chOff x="700088" y="4214882"/>
            <a:chExt cx="3230562" cy="1389888"/>
          </a:xfrm>
        </p:grpSpPr>
        <p:sp>
          <p:nvSpPr>
            <p:cNvPr id="17" name="Rectangle 16"/>
            <p:cNvSpPr/>
            <p:nvPr/>
          </p:nvSpPr>
          <p:spPr>
            <a:xfrm>
              <a:off x="700088" y="4214882"/>
              <a:ext cx="3230562" cy="1389888"/>
            </a:xfrm>
            <a:prstGeom prst="rect">
              <a:avLst/>
            </a:prstGeom>
            <a:noFill/>
            <a:ln>
              <a:solidFill>
                <a:srgbClr val="A732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TextBox 33"/>
            <p:cNvSpPr txBox="1"/>
            <p:nvPr/>
          </p:nvSpPr>
          <p:spPr>
            <a:xfrm>
              <a:off x="700088" y="4248150"/>
              <a:ext cx="3230562" cy="1015663"/>
            </a:xfrm>
            <a:prstGeom prst="rect">
              <a:avLst/>
            </a:prstGeom>
            <a:noFill/>
            <a:ln>
              <a:noFill/>
            </a:ln>
          </p:spPr>
          <p:txBody>
            <a:bodyPr>
              <a:spAutoFit/>
            </a:bodyPr>
            <a:lstStyle/>
            <a:p>
              <a:pPr algn="ctr">
                <a:defRPr/>
              </a:pPr>
              <a:r>
                <a:rPr lang="en-US" sz="1200" b="1" dirty="0">
                  <a:solidFill>
                    <a:srgbClr val="232323"/>
                  </a:solidFill>
                  <a:latin typeface="+mn-lt"/>
                </a:rPr>
                <a:t>Rural Referral </a:t>
              </a:r>
              <a:r>
                <a:rPr lang="en-US" sz="1200" b="1" dirty="0" smtClean="0">
                  <a:solidFill>
                    <a:srgbClr val="232323"/>
                  </a:solidFill>
                  <a:latin typeface="+mn-lt"/>
                </a:rPr>
                <a:t>Center (RRC)</a:t>
              </a:r>
              <a:endParaRPr lang="en-US" sz="1200" b="1" dirty="0">
                <a:solidFill>
                  <a:srgbClr val="232323"/>
                </a:solidFill>
                <a:latin typeface="+mn-lt"/>
              </a:endParaRPr>
            </a:p>
            <a:p>
              <a:pPr algn="ctr">
                <a:defRPr/>
              </a:pPr>
              <a:r>
                <a:rPr lang="en-US" sz="1200" b="1" dirty="0" smtClean="0">
                  <a:solidFill>
                    <a:srgbClr val="232323"/>
                  </a:solidFill>
                  <a:latin typeface="+mn-lt"/>
                </a:rPr>
                <a:t>N=125</a:t>
              </a:r>
              <a:endParaRPr lang="en-US" sz="1200" b="1" dirty="0">
                <a:solidFill>
                  <a:srgbClr val="232323"/>
                </a:solidFill>
                <a:latin typeface="+mn-lt"/>
              </a:endParaRPr>
            </a:p>
            <a:p>
              <a:pPr algn="ctr">
                <a:defRPr/>
              </a:pPr>
              <a:r>
                <a:rPr lang="en-US" sz="1200" dirty="0">
                  <a:solidFill>
                    <a:srgbClr val="232323"/>
                  </a:solidFill>
                  <a:latin typeface="+mn-lt"/>
                </a:rPr>
                <a:t>Large rural specialty </a:t>
              </a:r>
              <a:r>
                <a:rPr lang="en-US" sz="1200" dirty="0" smtClean="0">
                  <a:solidFill>
                    <a:srgbClr val="232323"/>
                  </a:solidFill>
                  <a:latin typeface="+mn-lt"/>
                </a:rPr>
                <a:t>facilities with 275 or more beds may </a:t>
              </a:r>
              <a:r>
                <a:rPr lang="en-US" sz="1200" dirty="0">
                  <a:solidFill>
                    <a:srgbClr val="232323"/>
                  </a:solidFill>
                  <a:latin typeface="+mn-lt"/>
                </a:rPr>
                <a:t>receive higher DSH </a:t>
              </a:r>
              <a:r>
                <a:rPr lang="en-US" sz="1200" dirty="0" smtClean="0">
                  <a:solidFill>
                    <a:srgbClr val="232323"/>
                  </a:solidFill>
                  <a:latin typeface="+mn-lt"/>
                </a:rPr>
                <a:t>payments</a:t>
              </a:r>
              <a:endParaRPr lang="en-US" sz="1200" dirty="0">
                <a:solidFill>
                  <a:srgbClr val="232323"/>
                </a:solidFill>
                <a:latin typeface="+mn-lt"/>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819150"/>
            <a:ext cx="8229600" cy="689420"/>
          </a:xfrm>
        </p:spPr>
        <p:txBody>
          <a:bodyPr/>
          <a:lstStyle/>
          <a:p>
            <a:r>
              <a:rPr lang="en-US" dirty="0" smtClean="0"/>
              <a:t>Critical access hospitals serve patients in the vast majority of states. </a:t>
            </a:r>
            <a:endParaRPr lang="en-US" dirty="0"/>
          </a:p>
        </p:txBody>
      </p:sp>
      <p:pic>
        <p:nvPicPr>
          <p:cNvPr id="41986" name="Picture 2" descr="http://www.raconline.org/maps/mapfiles/cah.png"/>
          <p:cNvPicPr>
            <a:picLocks noChangeAspect="1" noChangeArrowheads="1"/>
          </p:cNvPicPr>
          <p:nvPr/>
        </p:nvPicPr>
        <p:blipFill>
          <a:blip r:embed="rId2" cstate="print"/>
          <a:stretch>
            <a:fillRect/>
          </a:stretch>
        </p:blipFill>
        <p:spPr bwMode="auto">
          <a:xfrm>
            <a:off x="1970030" y="2254102"/>
            <a:ext cx="5180140" cy="3636335"/>
          </a:xfrm>
          <a:prstGeom prst="rect">
            <a:avLst/>
          </a:prstGeom>
          <a:noFill/>
        </p:spPr>
      </p:pic>
      <p:sp>
        <p:nvSpPr>
          <p:cNvPr id="5" name="Rectangle 2"/>
          <p:cNvSpPr txBox="1">
            <a:spLocks noChangeArrowheads="1"/>
          </p:cNvSpPr>
          <p:nvPr/>
        </p:nvSpPr>
        <p:spPr bwMode="gray">
          <a:xfrm>
            <a:off x="567845" y="1867219"/>
            <a:ext cx="8032750" cy="196850"/>
          </a:xfrm>
          <a:prstGeom prst="rect">
            <a:avLst/>
          </a:prstGeom>
          <a:noFill/>
          <a:ln w="9525">
            <a:noFill/>
            <a:miter lim="800000"/>
            <a:headEnd/>
            <a:tailEnd/>
          </a:ln>
        </p:spPr>
        <p:txBody>
          <a:bodyPr lIns="0" tIns="0" rIns="0" bIns="0">
            <a:spAutoFit/>
          </a:bodyPr>
          <a:lstStyle/>
          <a:p>
            <a:pPr fontAlgn="auto">
              <a:lnSpc>
                <a:spcPct val="80000"/>
              </a:lnSpc>
              <a:spcBef>
                <a:spcPts val="0"/>
              </a:spcBef>
              <a:spcAft>
                <a:spcPts val="0"/>
              </a:spcAft>
              <a:defRPr/>
            </a:pPr>
            <a:r>
              <a:rPr lang="en-US" sz="1600" dirty="0">
                <a:solidFill>
                  <a:srgbClr val="4D4D4D"/>
                </a:solidFill>
                <a:latin typeface="Arial"/>
              </a:rPr>
              <a:t>Chart </a:t>
            </a:r>
            <a:r>
              <a:rPr lang="en-US" sz="1600" dirty="0" smtClean="0">
                <a:solidFill>
                  <a:srgbClr val="4D4D4D"/>
                </a:solidFill>
                <a:latin typeface="Arial"/>
              </a:rPr>
              <a:t>11: </a:t>
            </a:r>
            <a:r>
              <a:rPr lang="en-US" sz="1600" dirty="0">
                <a:solidFill>
                  <a:srgbClr val="4D4D4D"/>
                </a:solidFill>
                <a:latin typeface="Arial"/>
              </a:rPr>
              <a:t>Location of Critical Access Hospitals Nationwide, 2009</a:t>
            </a:r>
            <a:endParaRPr lang="en-US" sz="1600" baseline="30000" dirty="0">
              <a:solidFill>
                <a:srgbClr val="4D4D4D"/>
              </a:solidFill>
              <a:latin typeface="Arial"/>
            </a:endParaRPr>
          </a:p>
        </p:txBody>
      </p:sp>
      <p:sp>
        <p:nvSpPr>
          <p:cNvPr id="7" name="Text Box 4"/>
          <p:cNvSpPr txBox="1">
            <a:spLocks noChangeArrowheads="1"/>
          </p:cNvSpPr>
          <p:nvPr/>
        </p:nvSpPr>
        <p:spPr bwMode="gray">
          <a:xfrm>
            <a:off x="1878013" y="6089650"/>
            <a:ext cx="5194300" cy="461665"/>
          </a:xfrm>
          <a:prstGeom prst="rect">
            <a:avLst/>
          </a:prstGeom>
          <a:noFill/>
          <a:ln w="9525" algn="ctr">
            <a:noFill/>
            <a:miter lim="800000"/>
            <a:headEnd/>
            <a:tailEnd/>
          </a:ln>
        </p:spPr>
        <p:txBody>
          <a:bodyPr lIns="0" tIns="0" rIns="0" bIns="0">
            <a:spAutoFit/>
          </a:bodyPr>
          <a:lstStyle/>
          <a:p>
            <a:pPr eaLnBrk="0" hangingPunct="0">
              <a:defRPr/>
            </a:pPr>
            <a:r>
              <a:rPr lang="en-US" sz="1000" kern="0" dirty="0" smtClean="0">
                <a:solidFill>
                  <a:srgbClr val="4D4D4D"/>
                </a:solidFill>
              </a:rPr>
              <a:t>Source: Department of Health and Human Services (2009).  Critical Access Hospitals.  Rural Assistance Center.   Baltimore, MD:  Centers for Medicare &amp; Medicaid Services.  Access at http://www.raconline.org/maps/#map_cah.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xfrm>
            <a:off x="468313" y="1341237"/>
            <a:ext cx="8121650" cy="861774"/>
          </a:xfrm>
          <a:noFill/>
          <a:ln/>
        </p:spPr>
        <p:txBody>
          <a:bodyPr lIns="91440" tIns="45720" rIns="91440" bIns="45720"/>
          <a:lstStyle/>
          <a:p>
            <a:pPr>
              <a:lnSpc>
                <a:spcPct val="100000"/>
              </a:lnSpc>
            </a:pPr>
            <a:r>
              <a:rPr lang="en-US" sz="1800" dirty="0" smtClean="0">
                <a:solidFill>
                  <a:srgbClr val="4D4D4D"/>
                </a:solidFill>
              </a:rPr>
              <a:t/>
            </a:r>
            <a:br>
              <a:rPr lang="en-US" sz="1800" dirty="0" smtClean="0">
                <a:solidFill>
                  <a:srgbClr val="4D4D4D"/>
                </a:solidFill>
              </a:rPr>
            </a:br>
            <a:r>
              <a:rPr lang="en-US" sz="1600" dirty="0" smtClean="0">
                <a:solidFill>
                  <a:srgbClr val="4D4D4D"/>
                </a:solidFill>
                <a:latin typeface="+mn-lt"/>
              </a:rPr>
              <a:t>Chart 12: </a:t>
            </a:r>
            <a:r>
              <a:rPr lang="en-US" sz="1600" dirty="0" smtClean="0">
                <a:solidFill>
                  <a:srgbClr val="4D4D4D"/>
                </a:solidFill>
              </a:rPr>
              <a:t>Percent of Hospitals Reporting They Can Meet Each Meaningful Use Core Objective and Have Certified EHR Technology </a:t>
            </a:r>
            <a:endParaRPr lang="en-US" sz="1600" dirty="0">
              <a:solidFill>
                <a:srgbClr val="4D4D4D"/>
              </a:solidFill>
              <a:latin typeface="+mn-lt"/>
            </a:endParaRPr>
          </a:p>
        </p:txBody>
      </p:sp>
      <p:sp>
        <p:nvSpPr>
          <p:cNvPr id="618511" name="Rectangle 15"/>
          <p:cNvSpPr>
            <a:spLocks noChangeArrowheads="1"/>
          </p:cNvSpPr>
          <p:nvPr/>
        </p:nvSpPr>
        <p:spPr bwMode="auto">
          <a:xfrm>
            <a:off x="372513" y="871679"/>
            <a:ext cx="8229600" cy="590931"/>
          </a:xfrm>
          <a:prstGeom prst="rect">
            <a:avLst/>
          </a:prstGeom>
          <a:noFill/>
          <a:ln w="9525">
            <a:noFill/>
            <a:miter lim="800000"/>
            <a:headEnd/>
            <a:tailEnd/>
          </a:ln>
          <a:effectLst/>
        </p:spPr>
        <p:txBody>
          <a:bodyPr wrap="square" lIns="0" tIns="0" rIns="0" bIns="0">
            <a:spAutoFit/>
          </a:bodyPr>
          <a:lstStyle/>
          <a:p>
            <a:pPr>
              <a:lnSpc>
                <a:spcPct val="80000"/>
              </a:lnSpc>
            </a:pPr>
            <a:r>
              <a:rPr lang="en-US" dirty="0" smtClean="0">
                <a:solidFill>
                  <a:srgbClr val="2B608E"/>
                </a:solidFill>
              </a:rPr>
              <a:t>Rural hospitals are making progress in meeting meaningful use objectives but lag urban providers for many functions.</a:t>
            </a:r>
            <a:endParaRPr lang="en-US" dirty="0">
              <a:solidFill>
                <a:srgbClr val="2B608E"/>
              </a:solidFill>
            </a:endParaRPr>
          </a:p>
        </p:txBody>
      </p:sp>
      <p:graphicFrame>
        <p:nvGraphicFramePr>
          <p:cNvPr id="7" name="Chart 6"/>
          <p:cNvGraphicFramePr/>
          <p:nvPr/>
        </p:nvGraphicFramePr>
        <p:xfrm>
          <a:off x="218941" y="2189407"/>
          <a:ext cx="8590208" cy="37084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1751233" y="5909831"/>
            <a:ext cx="7092056" cy="6091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US" sz="1000" dirty="0">
                <a:solidFill>
                  <a:srgbClr val="4D4D4D"/>
                </a:solidFill>
                <a:latin typeface="+mn-lt"/>
                <a:ea typeface="+mn-ea"/>
                <a:cs typeface="+mn-cs"/>
              </a:rPr>
              <a:t>Source</a:t>
            </a:r>
            <a:r>
              <a:rPr lang="en-US" sz="1000" dirty="0" smtClean="0">
                <a:solidFill>
                  <a:srgbClr val="4D4D4D"/>
                </a:solidFill>
                <a:latin typeface="+mn-lt"/>
                <a:ea typeface="+mn-ea"/>
                <a:cs typeface="+mn-cs"/>
              </a:rPr>
              <a:t>: AHA analysis </a:t>
            </a:r>
            <a:r>
              <a:rPr lang="en-US" sz="1000" dirty="0">
                <a:solidFill>
                  <a:srgbClr val="4D4D4D"/>
                </a:solidFill>
                <a:latin typeface="+mn-lt"/>
                <a:ea typeface="+mn-ea"/>
                <a:cs typeface="+mn-cs"/>
              </a:rPr>
              <a:t>of survey data</a:t>
            </a:r>
            <a:r>
              <a:rPr lang="en-US" sz="1000" baseline="0" dirty="0">
                <a:solidFill>
                  <a:srgbClr val="4D4D4D"/>
                </a:solidFill>
                <a:latin typeface="+mn-lt"/>
                <a:ea typeface="+mn-ea"/>
                <a:cs typeface="+mn-cs"/>
              </a:rPr>
              <a:t> from </a:t>
            </a:r>
            <a:r>
              <a:rPr lang="en-US" sz="1000" baseline="0" dirty="0" smtClean="0">
                <a:solidFill>
                  <a:srgbClr val="4D4D4D"/>
                </a:solidFill>
                <a:latin typeface="+mn-lt"/>
                <a:ea typeface="+mn-ea"/>
                <a:cs typeface="+mn-cs"/>
              </a:rPr>
              <a:t>1,297 </a:t>
            </a:r>
            <a:r>
              <a:rPr lang="en-US" sz="1000" baseline="0" dirty="0">
                <a:solidFill>
                  <a:srgbClr val="4D4D4D"/>
                </a:solidFill>
                <a:latin typeface="+mn-lt"/>
                <a:ea typeface="+mn-ea"/>
                <a:cs typeface="+mn-cs"/>
              </a:rPr>
              <a:t>non-federal, short-term acute care hospitals collected in January </a:t>
            </a:r>
            <a:r>
              <a:rPr lang="en-US" sz="1000" baseline="0" dirty="0" smtClean="0">
                <a:solidFill>
                  <a:srgbClr val="4D4D4D"/>
                </a:solidFill>
                <a:latin typeface="+mn-lt"/>
                <a:ea typeface="+mn-ea"/>
                <a:cs typeface="+mn-cs"/>
              </a:rPr>
              <a:t>2011</a:t>
            </a:r>
            <a:r>
              <a:rPr lang="en-US" sz="1000" baseline="0" dirty="0" smtClean="0">
                <a:latin typeface="+mn-lt"/>
                <a:ea typeface="+mn-ea"/>
                <a:cs typeface="+mn-cs"/>
              </a:rPr>
              <a:t>.  </a:t>
            </a:r>
            <a:endParaRPr lang="en-US"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gray">
          <a:xfrm>
            <a:off x="557213" y="618350"/>
            <a:ext cx="8229600" cy="1034129"/>
          </a:xfrm>
        </p:spPr>
        <p:txBody>
          <a:bodyPr/>
          <a:lstStyle/>
          <a:p>
            <a:pPr eaLnBrk="1" hangingPunct="1"/>
            <a:r>
              <a:rPr lang="en-US" dirty="0" smtClean="0"/>
              <a:t>New eligibility rules will increase Medicaid enrollment by more than 30 percent in many rural states.</a:t>
            </a:r>
            <a:endParaRPr lang="en-US" dirty="0" smtClean="0">
              <a:solidFill>
                <a:srgbClr val="AB0F29"/>
              </a:solidFill>
            </a:endParaRPr>
          </a:p>
        </p:txBody>
      </p:sp>
      <p:sp>
        <p:nvSpPr>
          <p:cNvPr id="20483" name="Text Box 3"/>
          <p:cNvSpPr txBox="1">
            <a:spLocks noChangeArrowheads="1"/>
          </p:cNvSpPr>
          <p:nvPr/>
        </p:nvSpPr>
        <p:spPr bwMode="gray">
          <a:xfrm>
            <a:off x="1913860" y="5620893"/>
            <a:ext cx="5784112" cy="1077218"/>
          </a:xfrm>
          <a:prstGeom prst="rect">
            <a:avLst/>
          </a:prstGeom>
          <a:noFill/>
          <a:ln w="9525">
            <a:noFill/>
            <a:miter lim="800000"/>
            <a:headEnd/>
            <a:tailEnd/>
          </a:ln>
        </p:spPr>
        <p:txBody>
          <a:bodyPr wrap="square" lIns="0" tIns="0" rIns="0" bIns="0">
            <a:spAutoFit/>
          </a:bodyPr>
          <a:lstStyle/>
          <a:p>
            <a:pPr eaLnBrk="0" hangingPunct="0">
              <a:spcAft>
                <a:spcPts val="0"/>
              </a:spcAft>
            </a:pPr>
            <a:r>
              <a:rPr lang="en-US" sz="1000" dirty="0">
                <a:solidFill>
                  <a:srgbClr val="4D4D4D"/>
                </a:solidFill>
              </a:rPr>
              <a:t>Source: </a:t>
            </a:r>
            <a:r>
              <a:rPr lang="en-US" sz="1000" dirty="0" err="1" smtClean="0">
                <a:solidFill>
                  <a:srgbClr val="4D4D4D"/>
                </a:solidFill>
              </a:rPr>
              <a:t>Holahan</a:t>
            </a:r>
            <a:r>
              <a:rPr lang="en-US" sz="1000" dirty="0" smtClean="0">
                <a:solidFill>
                  <a:srgbClr val="4D4D4D"/>
                </a:solidFill>
              </a:rPr>
              <a:t>, J., and </a:t>
            </a:r>
            <a:r>
              <a:rPr lang="en-US" sz="1000" dirty="0" err="1" smtClean="0">
                <a:solidFill>
                  <a:srgbClr val="4D4D4D"/>
                </a:solidFill>
              </a:rPr>
              <a:t>Headen</a:t>
            </a:r>
            <a:r>
              <a:rPr lang="en-US" sz="1000" dirty="0" smtClean="0">
                <a:solidFill>
                  <a:srgbClr val="4D4D4D"/>
                </a:solidFill>
              </a:rPr>
              <a:t>, I. (2010).  </a:t>
            </a:r>
            <a:r>
              <a:rPr lang="en-US" sz="1000" i="1" dirty="0" smtClean="0">
                <a:solidFill>
                  <a:srgbClr val="4D4D4D"/>
                </a:solidFill>
              </a:rPr>
              <a:t>Medicaid Coverage and Spending in Health Reform: National and State-by-State Results for Adults at or below 133% FPL</a:t>
            </a:r>
            <a:r>
              <a:rPr lang="en-US" sz="1000" dirty="0" smtClean="0">
                <a:solidFill>
                  <a:srgbClr val="4D4D4D"/>
                </a:solidFill>
              </a:rPr>
              <a:t>. Kaiser Commission on Medicaid and the Uninsured.  Access at http://www.kff.org/healthreform/8076.cfm.</a:t>
            </a:r>
          </a:p>
          <a:p>
            <a:pPr eaLnBrk="0" hangingPunct="0">
              <a:spcAft>
                <a:spcPts val="0"/>
              </a:spcAft>
            </a:pPr>
            <a:r>
              <a:rPr lang="en-US" sz="1000" dirty="0" smtClean="0">
                <a:solidFill>
                  <a:srgbClr val="4D4D4D"/>
                </a:solidFill>
              </a:rPr>
              <a:t>Note: The estimates assume a 57% participation rate.  The estimates include newly enrolled 1115 waiver eligible population.  The estimates do not take into account the effects of states shifting individuals with incomes &gt;133% FPL from Medicaid to the exchange, the effects of reform for children, or changes in Medicaid between 2010 and 2014.  </a:t>
            </a:r>
          </a:p>
        </p:txBody>
      </p:sp>
      <p:sp>
        <p:nvSpPr>
          <p:cNvPr id="20484" name="Text Box 5"/>
          <p:cNvSpPr txBox="1">
            <a:spLocks noChangeArrowheads="1"/>
          </p:cNvSpPr>
          <p:nvPr/>
        </p:nvSpPr>
        <p:spPr bwMode="gray">
          <a:xfrm>
            <a:off x="6597650" y="4770438"/>
            <a:ext cx="1658938" cy="328975"/>
          </a:xfrm>
          <a:prstGeom prst="rect">
            <a:avLst/>
          </a:prstGeom>
          <a:noFill/>
          <a:ln w="9525">
            <a:noFill/>
            <a:miter lim="800000"/>
            <a:headEnd/>
            <a:tailEnd/>
          </a:ln>
        </p:spPr>
        <p:txBody>
          <a:bodyPr lIns="126466" tIns="63233" rIns="126466" bIns="63233">
            <a:spAutoFit/>
          </a:bodyPr>
          <a:lstStyle/>
          <a:p>
            <a:pPr eaLnBrk="0" hangingPunct="0">
              <a:lnSpc>
                <a:spcPct val="120000"/>
              </a:lnSpc>
            </a:pPr>
            <a:r>
              <a:rPr lang="en-US" sz="1200" dirty="0" smtClean="0">
                <a:solidFill>
                  <a:srgbClr val="232323"/>
                </a:solidFill>
                <a:ea typeface="Osaka"/>
                <a:cs typeface="Osaka"/>
              </a:rPr>
              <a:t>30.1% to 40%</a:t>
            </a:r>
            <a:endParaRPr lang="en-US" sz="1200" dirty="0">
              <a:solidFill>
                <a:srgbClr val="232323"/>
              </a:solidFill>
              <a:ea typeface="Osaka"/>
              <a:cs typeface="Osaka"/>
            </a:endParaRPr>
          </a:p>
        </p:txBody>
      </p:sp>
      <p:sp>
        <p:nvSpPr>
          <p:cNvPr id="20485" name="Text Box 6"/>
          <p:cNvSpPr txBox="1">
            <a:spLocks noChangeArrowheads="1"/>
          </p:cNvSpPr>
          <p:nvPr/>
        </p:nvSpPr>
        <p:spPr bwMode="gray">
          <a:xfrm>
            <a:off x="6597650" y="4564063"/>
            <a:ext cx="1674480" cy="328975"/>
          </a:xfrm>
          <a:prstGeom prst="rect">
            <a:avLst/>
          </a:prstGeom>
          <a:noFill/>
          <a:ln w="9525">
            <a:noFill/>
            <a:miter lim="800000"/>
            <a:headEnd/>
            <a:tailEnd/>
          </a:ln>
        </p:spPr>
        <p:txBody>
          <a:bodyPr wrap="square" lIns="126466" tIns="63233" rIns="126466" bIns="63233">
            <a:spAutoFit/>
          </a:bodyPr>
          <a:lstStyle/>
          <a:p>
            <a:pPr eaLnBrk="0" hangingPunct="0">
              <a:lnSpc>
                <a:spcPct val="120000"/>
              </a:lnSpc>
            </a:pPr>
            <a:r>
              <a:rPr lang="en-US" sz="1200" dirty="0" smtClean="0">
                <a:solidFill>
                  <a:srgbClr val="232323"/>
                </a:solidFill>
                <a:ea typeface="Osaka"/>
                <a:cs typeface="Osaka"/>
              </a:rPr>
              <a:t>20.1% to 30%</a:t>
            </a:r>
            <a:endParaRPr lang="en-US" sz="1200" dirty="0">
              <a:solidFill>
                <a:srgbClr val="232323"/>
              </a:solidFill>
              <a:ea typeface="Osaka"/>
              <a:cs typeface="Osaka"/>
            </a:endParaRPr>
          </a:p>
        </p:txBody>
      </p:sp>
      <p:sp>
        <p:nvSpPr>
          <p:cNvPr id="20486" name="Text Box 7"/>
          <p:cNvSpPr txBox="1">
            <a:spLocks noChangeArrowheads="1"/>
          </p:cNvSpPr>
          <p:nvPr/>
        </p:nvSpPr>
        <p:spPr bwMode="gray">
          <a:xfrm>
            <a:off x="6596063" y="4364038"/>
            <a:ext cx="1654802" cy="304114"/>
          </a:xfrm>
          <a:prstGeom prst="rect">
            <a:avLst/>
          </a:prstGeom>
          <a:noFill/>
          <a:ln w="9525">
            <a:noFill/>
            <a:miter lim="800000"/>
            <a:headEnd/>
            <a:tailEnd/>
          </a:ln>
        </p:spPr>
        <p:txBody>
          <a:bodyPr wrap="square" lIns="101847" tIns="50923" rIns="101847" bIns="50923">
            <a:spAutoFit/>
          </a:bodyPr>
          <a:lstStyle/>
          <a:p>
            <a:pPr eaLnBrk="0" hangingPunct="0">
              <a:lnSpc>
                <a:spcPct val="120000"/>
              </a:lnSpc>
            </a:pPr>
            <a:r>
              <a:rPr lang="en-US" sz="1200" dirty="0" smtClean="0">
                <a:solidFill>
                  <a:srgbClr val="232323"/>
                </a:solidFill>
                <a:ea typeface="Osaka"/>
                <a:cs typeface="Osaka"/>
              </a:rPr>
              <a:t>≤ 20% </a:t>
            </a:r>
            <a:endParaRPr lang="en-US" sz="1200" dirty="0">
              <a:solidFill>
                <a:srgbClr val="232323"/>
              </a:solidFill>
              <a:ea typeface="Osaka"/>
              <a:cs typeface="Osaka"/>
            </a:endParaRPr>
          </a:p>
        </p:txBody>
      </p:sp>
      <p:sp>
        <p:nvSpPr>
          <p:cNvPr id="20487" name="Text Box 8"/>
          <p:cNvSpPr txBox="1">
            <a:spLocks noChangeArrowheads="1"/>
          </p:cNvSpPr>
          <p:nvPr/>
        </p:nvSpPr>
        <p:spPr bwMode="gray">
          <a:xfrm>
            <a:off x="6600825" y="4991100"/>
            <a:ext cx="1660673" cy="304114"/>
          </a:xfrm>
          <a:prstGeom prst="rect">
            <a:avLst/>
          </a:prstGeom>
          <a:noFill/>
          <a:ln w="9525">
            <a:noFill/>
            <a:miter lim="800000"/>
            <a:headEnd/>
            <a:tailEnd/>
          </a:ln>
        </p:spPr>
        <p:txBody>
          <a:bodyPr wrap="square" lIns="101847" tIns="50923" rIns="101847" bIns="50923">
            <a:spAutoFit/>
          </a:bodyPr>
          <a:lstStyle/>
          <a:p>
            <a:pPr eaLnBrk="0" hangingPunct="0">
              <a:lnSpc>
                <a:spcPct val="120000"/>
              </a:lnSpc>
            </a:pPr>
            <a:r>
              <a:rPr lang="en-US" sz="1200" dirty="0" smtClean="0">
                <a:solidFill>
                  <a:srgbClr val="232323"/>
                </a:solidFill>
                <a:ea typeface="Osaka"/>
                <a:cs typeface="Osaka"/>
              </a:rPr>
              <a:t>≥ 40.1%</a:t>
            </a:r>
            <a:endParaRPr lang="en-US" sz="1200" dirty="0">
              <a:solidFill>
                <a:srgbClr val="232323"/>
              </a:solidFill>
              <a:ea typeface="Osaka"/>
              <a:cs typeface="Osaka"/>
            </a:endParaRPr>
          </a:p>
        </p:txBody>
      </p:sp>
      <p:sp>
        <p:nvSpPr>
          <p:cNvPr id="20489" name="Rectangle 10"/>
          <p:cNvSpPr>
            <a:spLocks noChangeArrowheads="1"/>
          </p:cNvSpPr>
          <p:nvPr/>
        </p:nvSpPr>
        <p:spPr bwMode="gray">
          <a:xfrm>
            <a:off x="6451600" y="4654550"/>
            <a:ext cx="149225" cy="149225"/>
          </a:xfrm>
          <a:prstGeom prst="rect">
            <a:avLst/>
          </a:prstGeom>
          <a:solidFill>
            <a:srgbClr val="799D34"/>
          </a:solidFill>
          <a:ln w="9525" algn="ctr">
            <a:noFill/>
            <a:miter lim="800000"/>
            <a:headEnd/>
            <a:tailEnd/>
          </a:ln>
        </p:spPr>
        <p:txBody>
          <a:bodyPr/>
          <a:lstStyle/>
          <a:p>
            <a:endParaRPr lang="en-US">
              <a:solidFill>
                <a:srgbClr val="232323"/>
              </a:solidFill>
            </a:endParaRPr>
          </a:p>
        </p:txBody>
      </p:sp>
      <p:sp>
        <p:nvSpPr>
          <p:cNvPr id="20490" name="Rectangle 11"/>
          <p:cNvSpPr>
            <a:spLocks noChangeArrowheads="1"/>
          </p:cNvSpPr>
          <p:nvPr/>
        </p:nvSpPr>
        <p:spPr bwMode="gray">
          <a:xfrm>
            <a:off x="6451600" y="4870450"/>
            <a:ext cx="149225" cy="147638"/>
          </a:xfrm>
          <a:prstGeom prst="rect">
            <a:avLst/>
          </a:prstGeom>
          <a:solidFill>
            <a:srgbClr val="00548B"/>
          </a:solidFill>
          <a:ln w="9525">
            <a:noFill/>
            <a:miter lim="800000"/>
            <a:headEnd/>
            <a:tailEnd/>
          </a:ln>
        </p:spPr>
        <p:txBody>
          <a:bodyPr lIns="101847" tIns="50923" rIns="101847" bIns="50923">
            <a:spAutoFit/>
          </a:bodyPr>
          <a:lstStyle/>
          <a:p>
            <a:endParaRPr lang="en-US">
              <a:solidFill>
                <a:srgbClr val="232323"/>
              </a:solidFill>
            </a:endParaRPr>
          </a:p>
        </p:txBody>
      </p:sp>
      <p:sp>
        <p:nvSpPr>
          <p:cNvPr id="20491" name="Rectangle 12"/>
          <p:cNvSpPr>
            <a:spLocks noChangeArrowheads="1"/>
          </p:cNvSpPr>
          <p:nvPr/>
        </p:nvSpPr>
        <p:spPr bwMode="gray">
          <a:xfrm>
            <a:off x="6451600" y="5075238"/>
            <a:ext cx="149225" cy="149225"/>
          </a:xfrm>
          <a:prstGeom prst="rect">
            <a:avLst/>
          </a:prstGeom>
          <a:solidFill>
            <a:srgbClr val="A73226"/>
          </a:solidFill>
          <a:ln w="9525">
            <a:noFill/>
            <a:miter lim="800000"/>
            <a:headEnd/>
            <a:tailEnd/>
          </a:ln>
        </p:spPr>
        <p:txBody>
          <a:bodyPr lIns="101847" tIns="50923" rIns="101847" bIns="50923">
            <a:spAutoFit/>
          </a:bodyPr>
          <a:lstStyle/>
          <a:p>
            <a:endParaRPr lang="en-US">
              <a:solidFill>
                <a:srgbClr val="232323"/>
              </a:solidFill>
            </a:endParaRPr>
          </a:p>
        </p:txBody>
      </p:sp>
      <p:sp>
        <p:nvSpPr>
          <p:cNvPr id="20493" name="Rectangle 14"/>
          <p:cNvSpPr>
            <a:spLocks noChangeArrowheads="1"/>
          </p:cNvSpPr>
          <p:nvPr/>
        </p:nvSpPr>
        <p:spPr bwMode="gray">
          <a:xfrm>
            <a:off x="6443663" y="4418013"/>
            <a:ext cx="150812" cy="149225"/>
          </a:xfrm>
          <a:prstGeom prst="rect">
            <a:avLst/>
          </a:prstGeom>
          <a:solidFill>
            <a:srgbClr val="FFC000"/>
          </a:solidFill>
          <a:ln w="9525">
            <a:noFill/>
            <a:miter lim="800000"/>
            <a:headEnd/>
            <a:tailEnd/>
          </a:ln>
        </p:spPr>
        <p:txBody>
          <a:bodyPr lIns="101847" tIns="50923" rIns="101847" bIns="50923">
            <a:spAutoFit/>
          </a:bodyPr>
          <a:lstStyle/>
          <a:p>
            <a:endParaRPr lang="en-US">
              <a:solidFill>
                <a:srgbClr val="232323"/>
              </a:solidFill>
            </a:endParaRPr>
          </a:p>
        </p:txBody>
      </p:sp>
      <p:sp>
        <p:nvSpPr>
          <p:cNvPr id="20494" name="Freeform 15"/>
          <p:cNvSpPr>
            <a:spLocks/>
          </p:cNvSpPr>
          <p:nvPr/>
        </p:nvSpPr>
        <p:spPr bwMode="gray">
          <a:xfrm>
            <a:off x="1595438" y="4562475"/>
            <a:ext cx="1487487" cy="1138238"/>
          </a:xfrm>
          <a:custGeom>
            <a:avLst/>
            <a:gdLst>
              <a:gd name="T0" fmla="*/ 2147483647 w 518"/>
              <a:gd name="T1" fmla="*/ 2147483647 h 397"/>
              <a:gd name="T2" fmla="*/ 2147483647 w 518"/>
              <a:gd name="T3" fmla="*/ 0 h 397"/>
              <a:gd name="T4" fmla="*/ 2147483647 w 518"/>
              <a:gd name="T5" fmla="*/ 2147483647 h 397"/>
              <a:gd name="T6" fmla="*/ 2147483647 w 518"/>
              <a:gd name="T7" fmla="*/ 2147483647 h 397"/>
              <a:gd name="T8" fmla="*/ 2147483647 w 518"/>
              <a:gd name="T9" fmla="*/ 2147483647 h 397"/>
              <a:gd name="T10" fmla="*/ 2147483647 w 518"/>
              <a:gd name="T11" fmla="*/ 2147483647 h 397"/>
              <a:gd name="T12" fmla="*/ 2147483647 w 518"/>
              <a:gd name="T13" fmla="*/ 2147483647 h 397"/>
              <a:gd name="T14" fmla="*/ 2147483647 w 518"/>
              <a:gd name="T15" fmla="*/ 2147483647 h 397"/>
              <a:gd name="T16" fmla="*/ 2147483647 w 518"/>
              <a:gd name="T17" fmla="*/ 2147483647 h 397"/>
              <a:gd name="T18" fmla="*/ 2147483647 w 518"/>
              <a:gd name="T19" fmla="*/ 2147483647 h 397"/>
              <a:gd name="T20" fmla="*/ 2147483647 w 518"/>
              <a:gd name="T21" fmla="*/ 2147483647 h 397"/>
              <a:gd name="T22" fmla="*/ 2147483647 w 518"/>
              <a:gd name="T23" fmla="*/ 2147483647 h 397"/>
              <a:gd name="T24" fmla="*/ 2147483647 w 518"/>
              <a:gd name="T25" fmla="*/ 2147483647 h 397"/>
              <a:gd name="T26" fmla="*/ 2147483647 w 518"/>
              <a:gd name="T27" fmla="*/ 2147483647 h 397"/>
              <a:gd name="T28" fmla="*/ 2147483647 w 518"/>
              <a:gd name="T29" fmla="*/ 2147483647 h 397"/>
              <a:gd name="T30" fmla="*/ 2147483647 w 518"/>
              <a:gd name="T31" fmla="*/ 2147483647 h 397"/>
              <a:gd name="T32" fmla="*/ 2147483647 w 518"/>
              <a:gd name="T33" fmla="*/ 2147483647 h 397"/>
              <a:gd name="T34" fmla="*/ 2147483647 w 518"/>
              <a:gd name="T35" fmla="*/ 2147483647 h 397"/>
              <a:gd name="T36" fmla="*/ 2147483647 w 518"/>
              <a:gd name="T37" fmla="*/ 2147483647 h 397"/>
              <a:gd name="T38" fmla="*/ 2147483647 w 518"/>
              <a:gd name="T39" fmla="*/ 2147483647 h 397"/>
              <a:gd name="T40" fmla="*/ 2147483647 w 518"/>
              <a:gd name="T41" fmla="*/ 2147483647 h 397"/>
              <a:gd name="T42" fmla="*/ 2147483647 w 518"/>
              <a:gd name="T43" fmla="*/ 2147483647 h 397"/>
              <a:gd name="T44" fmla="*/ 0 w 518"/>
              <a:gd name="T45" fmla="*/ 2147483647 h 397"/>
              <a:gd name="T46" fmla="*/ 2147483647 w 518"/>
              <a:gd name="T47" fmla="*/ 2147483647 h 397"/>
              <a:gd name="T48" fmla="*/ 2147483647 w 518"/>
              <a:gd name="T49" fmla="*/ 2147483647 h 397"/>
              <a:gd name="T50" fmla="*/ 2147483647 w 518"/>
              <a:gd name="T51" fmla="*/ 2147483647 h 397"/>
              <a:gd name="T52" fmla="*/ 2147483647 w 518"/>
              <a:gd name="T53" fmla="*/ 2147483647 h 397"/>
              <a:gd name="T54" fmla="*/ 2147483647 w 518"/>
              <a:gd name="T55" fmla="*/ 2147483647 h 397"/>
              <a:gd name="T56" fmla="*/ 2147483647 w 518"/>
              <a:gd name="T57" fmla="*/ 2147483647 h 397"/>
              <a:gd name="T58" fmla="*/ 2147483647 w 518"/>
              <a:gd name="T59" fmla="*/ 2147483647 h 397"/>
              <a:gd name="T60" fmla="*/ 2147483647 w 518"/>
              <a:gd name="T61" fmla="*/ 2147483647 h 397"/>
              <a:gd name="T62" fmla="*/ 2147483647 w 518"/>
              <a:gd name="T63" fmla="*/ 2147483647 h 397"/>
              <a:gd name="T64" fmla="*/ 2147483647 w 518"/>
              <a:gd name="T65" fmla="*/ 2147483647 h 397"/>
              <a:gd name="T66" fmla="*/ 2147483647 w 518"/>
              <a:gd name="T67" fmla="*/ 2147483647 h 397"/>
              <a:gd name="T68" fmla="*/ 2147483647 w 518"/>
              <a:gd name="T69" fmla="*/ 2147483647 h 397"/>
              <a:gd name="T70" fmla="*/ 2147483647 w 518"/>
              <a:gd name="T71" fmla="*/ 2147483647 h 397"/>
              <a:gd name="T72" fmla="*/ 2147483647 w 518"/>
              <a:gd name="T73" fmla="*/ 2147483647 h 397"/>
              <a:gd name="T74" fmla="*/ 2147483647 w 518"/>
              <a:gd name="T75" fmla="*/ 2147483647 h 397"/>
              <a:gd name="T76" fmla="*/ 2147483647 w 518"/>
              <a:gd name="T77" fmla="*/ 2147483647 h 397"/>
              <a:gd name="T78" fmla="*/ 2147483647 w 518"/>
              <a:gd name="T79" fmla="*/ 2147483647 h 397"/>
              <a:gd name="T80" fmla="*/ 2147483647 w 518"/>
              <a:gd name="T81" fmla="*/ 2147483647 h 397"/>
              <a:gd name="T82" fmla="*/ 2147483647 w 518"/>
              <a:gd name="T83" fmla="*/ 2147483647 h 3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8"/>
              <a:gd name="T127" fmla="*/ 0 h 397"/>
              <a:gd name="T128" fmla="*/ 518 w 518"/>
              <a:gd name="T129" fmla="*/ 397 h 3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8" h="397">
                <a:moveTo>
                  <a:pt x="85" y="61"/>
                </a:moveTo>
                <a:lnTo>
                  <a:pt x="189" y="0"/>
                </a:lnTo>
                <a:lnTo>
                  <a:pt x="238" y="12"/>
                </a:lnTo>
                <a:lnTo>
                  <a:pt x="262" y="31"/>
                </a:lnTo>
                <a:lnTo>
                  <a:pt x="360" y="37"/>
                </a:lnTo>
                <a:lnTo>
                  <a:pt x="366" y="232"/>
                </a:lnTo>
                <a:lnTo>
                  <a:pt x="396" y="238"/>
                </a:lnTo>
                <a:lnTo>
                  <a:pt x="408" y="262"/>
                </a:lnTo>
                <a:lnTo>
                  <a:pt x="433" y="256"/>
                </a:lnTo>
                <a:lnTo>
                  <a:pt x="482" y="305"/>
                </a:lnTo>
                <a:lnTo>
                  <a:pt x="518" y="329"/>
                </a:lnTo>
                <a:lnTo>
                  <a:pt x="518" y="354"/>
                </a:lnTo>
                <a:lnTo>
                  <a:pt x="469" y="354"/>
                </a:lnTo>
                <a:lnTo>
                  <a:pt x="445" y="293"/>
                </a:lnTo>
                <a:lnTo>
                  <a:pt x="286" y="226"/>
                </a:lnTo>
                <a:lnTo>
                  <a:pt x="286" y="244"/>
                </a:lnTo>
                <a:lnTo>
                  <a:pt x="250" y="275"/>
                </a:lnTo>
                <a:lnTo>
                  <a:pt x="244" y="262"/>
                </a:lnTo>
                <a:lnTo>
                  <a:pt x="238" y="262"/>
                </a:lnTo>
                <a:lnTo>
                  <a:pt x="207" y="317"/>
                </a:lnTo>
                <a:lnTo>
                  <a:pt x="116" y="372"/>
                </a:lnTo>
                <a:lnTo>
                  <a:pt x="30" y="397"/>
                </a:lnTo>
                <a:lnTo>
                  <a:pt x="0" y="390"/>
                </a:lnTo>
                <a:lnTo>
                  <a:pt x="103" y="348"/>
                </a:lnTo>
                <a:lnTo>
                  <a:pt x="116" y="348"/>
                </a:lnTo>
                <a:lnTo>
                  <a:pt x="152" y="311"/>
                </a:lnTo>
                <a:lnTo>
                  <a:pt x="171" y="311"/>
                </a:lnTo>
                <a:lnTo>
                  <a:pt x="195" y="281"/>
                </a:lnTo>
                <a:lnTo>
                  <a:pt x="189" y="275"/>
                </a:lnTo>
                <a:lnTo>
                  <a:pt x="134" y="275"/>
                </a:lnTo>
                <a:lnTo>
                  <a:pt x="97" y="207"/>
                </a:lnTo>
                <a:lnTo>
                  <a:pt x="116" y="177"/>
                </a:lnTo>
                <a:lnTo>
                  <a:pt x="152" y="171"/>
                </a:lnTo>
                <a:lnTo>
                  <a:pt x="140" y="140"/>
                </a:lnTo>
                <a:lnTo>
                  <a:pt x="103" y="153"/>
                </a:lnTo>
                <a:lnTo>
                  <a:pt x="79" y="116"/>
                </a:lnTo>
                <a:lnTo>
                  <a:pt x="110" y="104"/>
                </a:lnTo>
                <a:lnTo>
                  <a:pt x="134" y="116"/>
                </a:lnTo>
                <a:lnTo>
                  <a:pt x="146" y="110"/>
                </a:lnTo>
                <a:lnTo>
                  <a:pt x="122" y="79"/>
                </a:lnTo>
                <a:lnTo>
                  <a:pt x="85" y="73"/>
                </a:lnTo>
                <a:lnTo>
                  <a:pt x="85" y="61"/>
                </a:lnTo>
                <a:close/>
              </a:path>
            </a:pathLst>
          </a:custGeom>
          <a:solidFill>
            <a:srgbClr val="00548B"/>
          </a:solidFill>
          <a:ln w="9525" cap="flat" cmpd="sng">
            <a:solidFill>
              <a:srgbClr val="777777"/>
            </a:solidFill>
            <a:prstDash val="solid"/>
            <a:round/>
            <a:headEnd type="none" w="med" len="med"/>
            <a:tailEnd type="none" w="med" len="med"/>
          </a:ln>
        </p:spPr>
        <p:txBody>
          <a:bodyPr/>
          <a:lstStyle/>
          <a:p>
            <a:endParaRPr lang="en-US"/>
          </a:p>
        </p:txBody>
      </p:sp>
      <p:sp>
        <p:nvSpPr>
          <p:cNvPr id="20495" name="Freeform 16"/>
          <p:cNvSpPr>
            <a:spLocks/>
          </p:cNvSpPr>
          <p:nvPr/>
        </p:nvSpPr>
        <p:spPr bwMode="gray">
          <a:xfrm>
            <a:off x="2803525" y="2921000"/>
            <a:ext cx="682625" cy="576263"/>
          </a:xfrm>
          <a:custGeom>
            <a:avLst/>
            <a:gdLst>
              <a:gd name="T0" fmla="*/ 2147483647 w 238"/>
              <a:gd name="T1" fmla="*/ 0 h 201"/>
              <a:gd name="T2" fmla="*/ 2147483647 w 238"/>
              <a:gd name="T3" fmla="*/ 2147483647 h 201"/>
              <a:gd name="T4" fmla="*/ 0 w 238"/>
              <a:gd name="T5" fmla="*/ 2147483647 h 201"/>
              <a:gd name="T6" fmla="*/ 2147483647 w 238"/>
              <a:gd name="T7" fmla="*/ 2147483647 h 201"/>
              <a:gd name="T8" fmla="*/ 2147483647 w 238"/>
              <a:gd name="T9" fmla="*/ 2147483647 h 201"/>
              <a:gd name="T10" fmla="*/ 2147483647 w 238"/>
              <a:gd name="T11" fmla="*/ 2147483647 h 201"/>
              <a:gd name="T12" fmla="*/ 2147483647 w 238"/>
              <a:gd name="T13" fmla="*/ 0 h 201"/>
              <a:gd name="T14" fmla="*/ 0 60000 65536"/>
              <a:gd name="T15" fmla="*/ 0 60000 65536"/>
              <a:gd name="T16" fmla="*/ 0 60000 65536"/>
              <a:gd name="T17" fmla="*/ 0 60000 65536"/>
              <a:gd name="T18" fmla="*/ 0 60000 65536"/>
              <a:gd name="T19" fmla="*/ 0 60000 65536"/>
              <a:gd name="T20" fmla="*/ 0 60000 65536"/>
              <a:gd name="T21" fmla="*/ 0 w 238"/>
              <a:gd name="T22" fmla="*/ 0 h 201"/>
              <a:gd name="T23" fmla="*/ 238 w 238"/>
              <a:gd name="T24" fmla="*/ 201 h 2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 h="201">
                <a:moveTo>
                  <a:pt x="24" y="0"/>
                </a:moveTo>
                <a:lnTo>
                  <a:pt x="12" y="73"/>
                </a:lnTo>
                <a:lnTo>
                  <a:pt x="0" y="183"/>
                </a:lnTo>
                <a:lnTo>
                  <a:pt x="67" y="189"/>
                </a:lnTo>
                <a:lnTo>
                  <a:pt x="232" y="201"/>
                </a:lnTo>
                <a:lnTo>
                  <a:pt x="238" y="24"/>
                </a:lnTo>
                <a:lnTo>
                  <a:pt x="24" y="0"/>
                </a:lnTo>
                <a:close/>
              </a:path>
            </a:pathLst>
          </a:custGeom>
          <a:solidFill>
            <a:srgbClr val="00548B"/>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496" name="Freeform 17"/>
          <p:cNvSpPr>
            <a:spLocks/>
          </p:cNvSpPr>
          <p:nvPr/>
        </p:nvSpPr>
        <p:spPr bwMode="gray">
          <a:xfrm>
            <a:off x="2293938" y="3894138"/>
            <a:ext cx="644525" cy="739775"/>
          </a:xfrm>
          <a:custGeom>
            <a:avLst/>
            <a:gdLst>
              <a:gd name="T0" fmla="*/ 2147483647 w 225"/>
              <a:gd name="T1" fmla="*/ 0 h 257"/>
              <a:gd name="T2" fmla="*/ 2147483647 w 225"/>
              <a:gd name="T3" fmla="*/ 2147483647 h 257"/>
              <a:gd name="T4" fmla="*/ 2147483647 w 225"/>
              <a:gd name="T5" fmla="*/ 2147483647 h 257"/>
              <a:gd name="T6" fmla="*/ 2147483647 w 225"/>
              <a:gd name="T7" fmla="*/ 2147483647 h 257"/>
              <a:gd name="T8" fmla="*/ 2147483647 w 225"/>
              <a:gd name="T9" fmla="*/ 2147483647 h 257"/>
              <a:gd name="T10" fmla="*/ 2147483647 w 225"/>
              <a:gd name="T11" fmla="*/ 2147483647 h 257"/>
              <a:gd name="T12" fmla="*/ 2147483647 w 225"/>
              <a:gd name="T13" fmla="*/ 2147483647 h 257"/>
              <a:gd name="T14" fmla="*/ 2147483647 w 225"/>
              <a:gd name="T15" fmla="*/ 2147483647 h 257"/>
              <a:gd name="T16" fmla="*/ 2147483647 w 225"/>
              <a:gd name="T17" fmla="*/ 2147483647 h 257"/>
              <a:gd name="T18" fmla="*/ 2147483647 w 225"/>
              <a:gd name="T19" fmla="*/ 2147483647 h 257"/>
              <a:gd name="T20" fmla="*/ 0 w 225"/>
              <a:gd name="T21" fmla="*/ 2147483647 h 257"/>
              <a:gd name="T22" fmla="*/ 0 w 225"/>
              <a:gd name="T23" fmla="*/ 2147483647 h 257"/>
              <a:gd name="T24" fmla="*/ 2147483647 w 225"/>
              <a:gd name="T25" fmla="*/ 2147483647 h 257"/>
              <a:gd name="T26" fmla="*/ 2147483647 w 225"/>
              <a:gd name="T27" fmla="*/ 2147483647 h 257"/>
              <a:gd name="T28" fmla="*/ 2147483647 w 225"/>
              <a:gd name="T29" fmla="*/ 2147483647 h 257"/>
              <a:gd name="T30" fmla="*/ 2147483647 w 225"/>
              <a:gd name="T31" fmla="*/ 0 h 2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257"/>
              <a:gd name="T50" fmla="*/ 225 w 225"/>
              <a:gd name="T51" fmla="*/ 257 h 2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257">
                <a:moveTo>
                  <a:pt x="55" y="0"/>
                </a:moveTo>
                <a:lnTo>
                  <a:pt x="55" y="37"/>
                </a:lnTo>
                <a:lnTo>
                  <a:pt x="30" y="31"/>
                </a:lnTo>
                <a:lnTo>
                  <a:pt x="30" y="74"/>
                </a:lnTo>
                <a:lnTo>
                  <a:pt x="24" y="86"/>
                </a:lnTo>
                <a:lnTo>
                  <a:pt x="36" y="110"/>
                </a:lnTo>
                <a:lnTo>
                  <a:pt x="24" y="122"/>
                </a:lnTo>
                <a:lnTo>
                  <a:pt x="18" y="141"/>
                </a:lnTo>
                <a:lnTo>
                  <a:pt x="6" y="159"/>
                </a:lnTo>
                <a:lnTo>
                  <a:pt x="12" y="171"/>
                </a:lnTo>
                <a:lnTo>
                  <a:pt x="0" y="171"/>
                </a:lnTo>
                <a:lnTo>
                  <a:pt x="0" y="189"/>
                </a:lnTo>
                <a:lnTo>
                  <a:pt x="128" y="257"/>
                </a:lnTo>
                <a:lnTo>
                  <a:pt x="201" y="257"/>
                </a:lnTo>
                <a:lnTo>
                  <a:pt x="225" y="25"/>
                </a:lnTo>
                <a:lnTo>
                  <a:pt x="55" y="0"/>
                </a:lnTo>
                <a:close/>
              </a:path>
            </a:pathLst>
          </a:custGeom>
          <a:solidFill>
            <a:srgbClr val="FFC000"/>
          </a:solidFill>
          <a:ln w="9525" cap="flat" cmpd="sng">
            <a:solidFill>
              <a:srgbClr val="777777"/>
            </a:solidFill>
            <a:prstDash val="solid"/>
            <a:round/>
            <a:headEnd type="none" w="med" len="med"/>
            <a:tailEnd type="none" w="med" len="med"/>
          </a:ln>
        </p:spPr>
        <p:txBody>
          <a:bodyPr/>
          <a:lstStyle/>
          <a:p>
            <a:endParaRPr lang="en-US"/>
          </a:p>
        </p:txBody>
      </p:sp>
      <p:sp>
        <p:nvSpPr>
          <p:cNvPr id="20497" name="Freeform 18"/>
          <p:cNvSpPr>
            <a:spLocks/>
          </p:cNvSpPr>
          <p:nvPr/>
        </p:nvSpPr>
        <p:spPr bwMode="gray">
          <a:xfrm>
            <a:off x="2855913" y="3951288"/>
            <a:ext cx="700087" cy="700087"/>
          </a:xfrm>
          <a:custGeom>
            <a:avLst/>
            <a:gdLst>
              <a:gd name="T0" fmla="*/ 2147483647 w 244"/>
              <a:gd name="T1" fmla="*/ 0 h 244"/>
              <a:gd name="T2" fmla="*/ 2147483647 w 244"/>
              <a:gd name="T3" fmla="*/ 2147483647 h 244"/>
              <a:gd name="T4" fmla="*/ 2147483647 w 244"/>
              <a:gd name="T5" fmla="*/ 2147483647 h 244"/>
              <a:gd name="T6" fmla="*/ 2147483647 w 244"/>
              <a:gd name="T7" fmla="*/ 2147483647 h 244"/>
              <a:gd name="T8" fmla="*/ 2147483647 w 244"/>
              <a:gd name="T9" fmla="*/ 2147483647 h 244"/>
              <a:gd name="T10" fmla="*/ 2147483647 w 244"/>
              <a:gd name="T11" fmla="*/ 2147483647 h 244"/>
              <a:gd name="T12" fmla="*/ 2147483647 w 244"/>
              <a:gd name="T13" fmla="*/ 2147483647 h 244"/>
              <a:gd name="T14" fmla="*/ 2147483647 w 244"/>
              <a:gd name="T15" fmla="*/ 2147483647 h 244"/>
              <a:gd name="T16" fmla="*/ 0 w 244"/>
              <a:gd name="T17" fmla="*/ 2147483647 h 244"/>
              <a:gd name="T18" fmla="*/ 2147483647 w 244"/>
              <a:gd name="T19" fmla="*/ 2147483647 h 244"/>
              <a:gd name="T20" fmla="*/ 2147483647 w 244"/>
              <a:gd name="T21" fmla="*/ 0 h 2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4"/>
              <a:gd name="T34" fmla="*/ 0 h 244"/>
              <a:gd name="T35" fmla="*/ 244 w 244"/>
              <a:gd name="T36" fmla="*/ 244 h 2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4" h="244">
                <a:moveTo>
                  <a:pt x="30" y="0"/>
                </a:moveTo>
                <a:lnTo>
                  <a:pt x="244" y="12"/>
                </a:lnTo>
                <a:lnTo>
                  <a:pt x="232" y="225"/>
                </a:lnTo>
                <a:lnTo>
                  <a:pt x="165" y="219"/>
                </a:lnTo>
                <a:lnTo>
                  <a:pt x="98" y="219"/>
                </a:lnTo>
                <a:lnTo>
                  <a:pt x="98" y="225"/>
                </a:lnTo>
                <a:lnTo>
                  <a:pt x="49" y="225"/>
                </a:lnTo>
                <a:lnTo>
                  <a:pt x="43" y="244"/>
                </a:lnTo>
                <a:lnTo>
                  <a:pt x="0" y="238"/>
                </a:lnTo>
                <a:lnTo>
                  <a:pt x="24" y="55"/>
                </a:lnTo>
                <a:lnTo>
                  <a:pt x="30" y="0"/>
                </a:lnTo>
                <a:close/>
              </a:path>
            </a:pathLst>
          </a:custGeom>
          <a:solidFill>
            <a:srgbClr val="FFC000"/>
          </a:solidFill>
          <a:ln w="9525" cap="flat" cmpd="sng">
            <a:solidFill>
              <a:srgbClr val="777777"/>
            </a:solidFill>
            <a:prstDash val="solid"/>
            <a:round/>
            <a:headEnd type="none" w="med" len="med"/>
            <a:tailEnd type="none" w="med" len="med"/>
          </a:ln>
        </p:spPr>
        <p:txBody>
          <a:bodyPr/>
          <a:lstStyle/>
          <a:p>
            <a:endParaRPr lang="en-US"/>
          </a:p>
        </p:txBody>
      </p:sp>
      <p:sp>
        <p:nvSpPr>
          <p:cNvPr id="20498" name="Freeform 19"/>
          <p:cNvSpPr>
            <a:spLocks/>
          </p:cNvSpPr>
          <p:nvPr/>
        </p:nvSpPr>
        <p:spPr bwMode="gray">
          <a:xfrm>
            <a:off x="4167188" y="3146425"/>
            <a:ext cx="595312" cy="382588"/>
          </a:xfrm>
          <a:custGeom>
            <a:avLst/>
            <a:gdLst>
              <a:gd name="T0" fmla="*/ 2147483647 w 207"/>
              <a:gd name="T1" fmla="*/ 2147483647 h 134"/>
              <a:gd name="T2" fmla="*/ 0 w 207"/>
              <a:gd name="T3" fmla="*/ 2147483647 h 134"/>
              <a:gd name="T4" fmla="*/ 2147483647 w 207"/>
              <a:gd name="T5" fmla="*/ 2147483647 h 134"/>
              <a:gd name="T6" fmla="*/ 2147483647 w 207"/>
              <a:gd name="T7" fmla="*/ 2147483647 h 134"/>
              <a:gd name="T8" fmla="*/ 2147483647 w 207"/>
              <a:gd name="T9" fmla="*/ 2147483647 h 134"/>
              <a:gd name="T10" fmla="*/ 2147483647 w 207"/>
              <a:gd name="T11" fmla="*/ 2147483647 h 134"/>
              <a:gd name="T12" fmla="*/ 2147483647 w 207"/>
              <a:gd name="T13" fmla="*/ 2147483647 h 134"/>
              <a:gd name="T14" fmla="*/ 2147483647 w 207"/>
              <a:gd name="T15" fmla="*/ 2147483647 h 134"/>
              <a:gd name="T16" fmla="*/ 2147483647 w 207"/>
              <a:gd name="T17" fmla="*/ 2147483647 h 134"/>
              <a:gd name="T18" fmla="*/ 2147483647 w 207"/>
              <a:gd name="T19" fmla="*/ 2147483647 h 134"/>
              <a:gd name="T20" fmla="*/ 2147483647 w 207"/>
              <a:gd name="T21" fmla="*/ 2147483647 h 134"/>
              <a:gd name="T22" fmla="*/ 2147483647 w 207"/>
              <a:gd name="T23" fmla="*/ 2147483647 h 134"/>
              <a:gd name="T24" fmla="*/ 2147483647 w 207"/>
              <a:gd name="T25" fmla="*/ 2147483647 h 134"/>
              <a:gd name="T26" fmla="*/ 2147483647 w 207"/>
              <a:gd name="T27" fmla="*/ 2147483647 h 134"/>
              <a:gd name="T28" fmla="*/ 2147483647 w 207"/>
              <a:gd name="T29" fmla="*/ 0 h 134"/>
              <a:gd name="T30" fmla="*/ 2147483647 w 207"/>
              <a:gd name="T31" fmla="*/ 0 h 134"/>
              <a:gd name="T32" fmla="*/ 2147483647 w 207"/>
              <a:gd name="T33" fmla="*/ 2147483647 h 134"/>
              <a:gd name="T34" fmla="*/ 2147483647 w 207"/>
              <a:gd name="T35" fmla="*/ 2147483647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
              <a:gd name="T55" fmla="*/ 0 h 134"/>
              <a:gd name="T56" fmla="*/ 207 w 207"/>
              <a:gd name="T57" fmla="*/ 134 h 1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7" h="134">
                <a:moveTo>
                  <a:pt x="6" y="6"/>
                </a:moveTo>
                <a:lnTo>
                  <a:pt x="0" y="31"/>
                </a:lnTo>
                <a:lnTo>
                  <a:pt x="6" y="55"/>
                </a:lnTo>
                <a:lnTo>
                  <a:pt x="24" y="110"/>
                </a:lnTo>
                <a:lnTo>
                  <a:pt x="36" y="134"/>
                </a:lnTo>
                <a:lnTo>
                  <a:pt x="158" y="128"/>
                </a:lnTo>
                <a:lnTo>
                  <a:pt x="176" y="134"/>
                </a:lnTo>
                <a:lnTo>
                  <a:pt x="189" y="110"/>
                </a:lnTo>
                <a:lnTo>
                  <a:pt x="183" y="92"/>
                </a:lnTo>
                <a:lnTo>
                  <a:pt x="201" y="86"/>
                </a:lnTo>
                <a:lnTo>
                  <a:pt x="207" y="55"/>
                </a:lnTo>
                <a:lnTo>
                  <a:pt x="195" y="43"/>
                </a:lnTo>
                <a:lnTo>
                  <a:pt x="170" y="31"/>
                </a:lnTo>
                <a:lnTo>
                  <a:pt x="176" y="12"/>
                </a:lnTo>
                <a:lnTo>
                  <a:pt x="170" y="0"/>
                </a:lnTo>
                <a:lnTo>
                  <a:pt x="122" y="0"/>
                </a:lnTo>
                <a:lnTo>
                  <a:pt x="79" y="6"/>
                </a:lnTo>
                <a:lnTo>
                  <a:pt x="6" y="6"/>
                </a:lnTo>
                <a:close/>
              </a:path>
            </a:pathLst>
          </a:custGeom>
          <a:solidFill>
            <a:srgbClr val="799D34"/>
          </a:solidFill>
          <a:ln w="9525">
            <a:solidFill>
              <a:srgbClr val="777777"/>
            </a:solidFill>
            <a:prstDash val="solid"/>
            <a:round/>
            <a:headEnd/>
            <a:tailEnd/>
          </a:ln>
        </p:spPr>
        <p:txBody>
          <a:bodyPr/>
          <a:lstStyle/>
          <a:p>
            <a:endParaRPr lang="en-US"/>
          </a:p>
        </p:txBody>
      </p:sp>
      <p:sp>
        <p:nvSpPr>
          <p:cNvPr id="20499" name="Freeform 20"/>
          <p:cNvSpPr>
            <a:spLocks/>
          </p:cNvSpPr>
          <p:nvPr/>
        </p:nvSpPr>
        <p:spPr bwMode="gray">
          <a:xfrm>
            <a:off x="2489200" y="2379663"/>
            <a:ext cx="1012825" cy="625475"/>
          </a:xfrm>
          <a:custGeom>
            <a:avLst/>
            <a:gdLst>
              <a:gd name="T0" fmla="*/ 2147483647 w 354"/>
              <a:gd name="T1" fmla="*/ 0 h 219"/>
              <a:gd name="T2" fmla="*/ 2147483647 w 354"/>
              <a:gd name="T3" fmla="*/ 2147483647 h 219"/>
              <a:gd name="T4" fmla="*/ 2147483647 w 354"/>
              <a:gd name="T5" fmla="*/ 2147483647 h 219"/>
              <a:gd name="T6" fmla="*/ 2147483647 w 354"/>
              <a:gd name="T7" fmla="*/ 2147483647 h 219"/>
              <a:gd name="T8" fmla="*/ 2147483647 w 354"/>
              <a:gd name="T9" fmla="*/ 2147483647 h 219"/>
              <a:gd name="T10" fmla="*/ 2147483647 w 354"/>
              <a:gd name="T11" fmla="*/ 2147483647 h 219"/>
              <a:gd name="T12" fmla="*/ 2147483647 w 354"/>
              <a:gd name="T13" fmla="*/ 2147483647 h 219"/>
              <a:gd name="T14" fmla="*/ 2147483647 w 354"/>
              <a:gd name="T15" fmla="*/ 2147483647 h 219"/>
              <a:gd name="T16" fmla="*/ 2147483647 w 354"/>
              <a:gd name="T17" fmla="*/ 2147483647 h 219"/>
              <a:gd name="T18" fmla="*/ 2147483647 w 354"/>
              <a:gd name="T19" fmla="*/ 2147483647 h 219"/>
              <a:gd name="T20" fmla="*/ 2147483647 w 354"/>
              <a:gd name="T21" fmla="*/ 2147483647 h 219"/>
              <a:gd name="T22" fmla="*/ 2147483647 w 354"/>
              <a:gd name="T23" fmla="*/ 2147483647 h 219"/>
              <a:gd name="T24" fmla="*/ 2147483647 w 354"/>
              <a:gd name="T25" fmla="*/ 2147483647 h 219"/>
              <a:gd name="T26" fmla="*/ 2147483647 w 354"/>
              <a:gd name="T27" fmla="*/ 2147483647 h 219"/>
              <a:gd name="T28" fmla="*/ 2147483647 w 354"/>
              <a:gd name="T29" fmla="*/ 2147483647 h 219"/>
              <a:gd name="T30" fmla="*/ 2147483647 w 354"/>
              <a:gd name="T31" fmla="*/ 2147483647 h 219"/>
              <a:gd name="T32" fmla="*/ 2147483647 w 354"/>
              <a:gd name="T33" fmla="*/ 2147483647 h 219"/>
              <a:gd name="T34" fmla="*/ 0 w 354"/>
              <a:gd name="T35" fmla="*/ 2147483647 h 219"/>
              <a:gd name="T36" fmla="*/ 2147483647 w 354"/>
              <a:gd name="T37" fmla="*/ 0 h 2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4"/>
              <a:gd name="T58" fmla="*/ 0 h 219"/>
              <a:gd name="T59" fmla="*/ 354 w 354"/>
              <a:gd name="T60" fmla="*/ 219 h 2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4" h="219">
                <a:moveTo>
                  <a:pt x="6" y="0"/>
                </a:moveTo>
                <a:lnTo>
                  <a:pt x="73" y="6"/>
                </a:lnTo>
                <a:lnTo>
                  <a:pt x="116" y="12"/>
                </a:lnTo>
                <a:lnTo>
                  <a:pt x="171" y="18"/>
                </a:lnTo>
                <a:lnTo>
                  <a:pt x="219" y="24"/>
                </a:lnTo>
                <a:lnTo>
                  <a:pt x="311" y="30"/>
                </a:lnTo>
                <a:lnTo>
                  <a:pt x="354" y="30"/>
                </a:lnTo>
                <a:lnTo>
                  <a:pt x="348" y="213"/>
                </a:lnTo>
                <a:lnTo>
                  <a:pt x="134" y="195"/>
                </a:lnTo>
                <a:lnTo>
                  <a:pt x="128" y="219"/>
                </a:lnTo>
                <a:lnTo>
                  <a:pt x="122" y="207"/>
                </a:lnTo>
                <a:lnTo>
                  <a:pt x="104" y="207"/>
                </a:lnTo>
                <a:lnTo>
                  <a:pt x="73" y="213"/>
                </a:lnTo>
                <a:lnTo>
                  <a:pt x="67" y="183"/>
                </a:lnTo>
                <a:lnTo>
                  <a:pt x="36" y="158"/>
                </a:lnTo>
                <a:lnTo>
                  <a:pt x="36" y="134"/>
                </a:lnTo>
                <a:lnTo>
                  <a:pt x="43" y="116"/>
                </a:lnTo>
                <a:lnTo>
                  <a:pt x="0" y="55"/>
                </a:lnTo>
                <a:lnTo>
                  <a:pt x="6" y="0"/>
                </a:lnTo>
                <a:close/>
              </a:path>
            </a:pathLst>
          </a:custGeom>
          <a:solidFill>
            <a:srgbClr val="A73226"/>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00" name="Freeform 21"/>
          <p:cNvSpPr>
            <a:spLocks/>
          </p:cNvSpPr>
          <p:nvPr/>
        </p:nvSpPr>
        <p:spPr bwMode="gray">
          <a:xfrm>
            <a:off x="2938463" y="3460750"/>
            <a:ext cx="720725" cy="523875"/>
          </a:xfrm>
          <a:custGeom>
            <a:avLst/>
            <a:gdLst>
              <a:gd name="T0" fmla="*/ 2147483647 w 251"/>
              <a:gd name="T1" fmla="*/ 0 h 183"/>
              <a:gd name="T2" fmla="*/ 2147483647 w 251"/>
              <a:gd name="T3" fmla="*/ 2147483647 h 183"/>
              <a:gd name="T4" fmla="*/ 0 w 251"/>
              <a:gd name="T5" fmla="*/ 2147483647 h 183"/>
              <a:gd name="T6" fmla="*/ 2147483647 w 251"/>
              <a:gd name="T7" fmla="*/ 2147483647 h 183"/>
              <a:gd name="T8" fmla="*/ 2147483647 w 251"/>
              <a:gd name="T9" fmla="*/ 2147483647 h 183"/>
              <a:gd name="T10" fmla="*/ 2147483647 w 251"/>
              <a:gd name="T11" fmla="*/ 2147483647 h 183"/>
              <a:gd name="T12" fmla="*/ 2147483647 w 251"/>
              <a:gd name="T13" fmla="*/ 2147483647 h 183"/>
              <a:gd name="T14" fmla="*/ 2147483647 w 251"/>
              <a:gd name="T15" fmla="*/ 2147483647 h 183"/>
              <a:gd name="T16" fmla="*/ 2147483647 w 251"/>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1"/>
              <a:gd name="T28" fmla="*/ 0 h 183"/>
              <a:gd name="T29" fmla="*/ 251 w 251"/>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1" h="183">
                <a:moveTo>
                  <a:pt x="19" y="0"/>
                </a:moveTo>
                <a:lnTo>
                  <a:pt x="7" y="110"/>
                </a:lnTo>
                <a:lnTo>
                  <a:pt x="0" y="177"/>
                </a:lnTo>
                <a:lnTo>
                  <a:pt x="122" y="183"/>
                </a:lnTo>
                <a:lnTo>
                  <a:pt x="245" y="183"/>
                </a:lnTo>
                <a:lnTo>
                  <a:pt x="251" y="98"/>
                </a:lnTo>
                <a:lnTo>
                  <a:pt x="251" y="12"/>
                </a:lnTo>
                <a:lnTo>
                  <a:pt x="184" y="12"/>
                </a:lnTo>
                <a:lnTo>
                  <a:pt x="19" y="0"/>
                </a:lnTo>
                <a:close/>
              </a:path>
            </a:pathLst>
          </a:custGeom>
          <a:solidFill>
            <a:srgbClr val="A73226"/>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01" name="Freeform 22"/>
          <p:cNvSpPr>
            <a:spLocks/>
          </p:cNvSpPr>
          <p:nvPr/>
        </p:nvSpPr>
        <p:spPr bwMode="gray">
          <a:xfrm>
            <a:off x="5337175" y="4108450"/>
            <a:ext cx="541338" cy="558800"/>
          </a:xfrm>
          <a:custGeom>
            <a:avLst/>
            <a:gdLst>
              <a:gd name="T0" fmla="*/ 0 w 189"/>
              <a:gd name="T1" fmla="*/ 2147483647 h 195"/>
              <a:gd name="T2" fmla="*/ 0 w 189"/>
              <a:gd name="T3" fmla="*/ 2147483647 h 195"/>
              <a:gd name="T4" fmla="*/ 2147483647 w 189"/>
              <a:gd name="T5" fmla="*/ 0 h 195"/>
              <a:gd name="T6" fmla="*/ 2147483647 w 189"/>
              <a:gd name="T7" fmla="*/ 0 h 195"/>
              <a:gd name="T8" fmla="*/ 2147483647 w 189"/>
              <a:gd name="T9" fmla="*/ 2147483647 h 195"/>
              <a:gd name="T10" fmla="*/ 2147483647 w 189"/>
              <a:gd name="T11" fmla="*/ 2147483647 h 195"/>
              <a:gd name="T12" fmla="*/ 2147483647 w 189"/>
              <a:gd name="T13" fmla="*/ 2147483647 h 195"/>
              <a:gd name="T14" fmla="*/ 2147483647 w 189"/>
              <a:gd name="T15" fmla="*/ 2147483647 h 195"/>
              <a:gd name="T16" fmla="*/ 2147483647 w 189"/>
              <a:gd name="T17" fmla="*/ 2147483647 h 195"/>
              <a:gd name="T18" fmla="*/ 2147483647 w 189"/>
              <a:gd name="T19" fmla="*/ 2147483647 h 195"/>
              <a:gd name="T20" fmla="*/ 2147483647 w 189"/>
              <a:gd name="T21" fmla="*/ 2147483647 h 195"/>
              <a:gd name="T22" fmla="*/ 2147483647 w 189"/>
              <a:gd name="T23" fmla="*/ 2147483647 h 195"/>
              <a:gd name="T24" fmla="*/ 2147483647 w 189"/>
              <a:gd name="T25" fmla="*/ 2147483647 h 195"/>
              <a:gd name="T26" fmla="*/ 2147483647 w 189"/>
              <a:gd name="T27" fmla="*/ 2147483647 h 195"/>
              <a:gd name="T28" fmla="*/ 2147483647 w 189"/>
              <a:gd name="T29" fmla="*/ 2147483647 h 195"/>
              <a:gd name="T30" fmla="*/ 2147483647 w 189"/>
              <a:gd name="T31" fmla="*/ 2147483647 h 195"/>
              <a:gd name="T32" fmla="*/ 2147483647 w 189"/>
              <a:gd name="T33" fmla="*/ 2147483647 h 195"/>
              <a:gd name="T34" fmla="*/ 2147483647 w 189"/>
              <a:gd name="T35" fmla="*/ 2147483647 h 195"/>
              <a:gd name="T36" fmla="*/ 0 w 189"/>
              <a:gd name="T37" fmla="*/ 2147483647 h 1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9"/>
              <a:gd name="T58" fmla="*/ 0 h 195"/>
              <a:gd name="T59" fmla="*/ 189 w 189"/>
              <a:gd name="T60" fmla="*/ 195 h 1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9" h="195">
                <a:moveTo>
                  <a:pt x="0" y="12"/>
                </a:moveTo>
                <a:lnTo>
                  <a:pt x="0" y="12"/>
                </a:lnTo>
                <a:lnTo>
                  <a:pt x="43" y="0"/>
                </a:lnTo>
                <a:lnTo>
                  <a:pt x="86" y="0"/>
                </a:lnTo>
                <a:lnTo>
                  <a:pt x="80" y="6"/>
                </a:lnTo>
                <a:lnTo>
                  <a:pt x="92" y="6"/>
                </a:lnTo>
                <a:lnTo>
                  <a:pt x="159" y="67"/>
                </a:lnTo>
                <a:lnTo>
                  <a:pt x="183" y="109"/>
                </a:lnTo>
                <a:lnTo>
                  <a:pt x="189" y="134"/>
                </a:lnTo>
                <a:lnTo>
                  <a:pt x="183" y="140"/>
                </a:lnTo>
                <a:lnTo>
                  <a:pt x="183" y="170"/>
                </a:lnTo>
                <a:lnTo>
                  <a:pt x="165" y="170"/>
                </a:lnTo>
                <a:lnTo>
                  <a:pt x="165" y="195"/>
                </a:lnTo>
                <a:lnTo>
                  <a:pt x="153" y="183"/>
                </a:lnTo>
                <a:lnTo>
                  <a:pt x="55" y="195"/>
                </a:lnTo>
                <a:lnTo>
                  <a:pt x="31" y="152"/>
                </a:lnTo>
                <a:lnTo>
                  <a:pt x="49" y="122"/>
                </a:lnTo>
                <a:lnTo>
                  <a:pt x="25" y="109"/>
                </a:lnTo>
                <a:lnTo>
                  <a:pt x="0" y="12"/>
                </a:lnTo>
                <a:close/>
              </a:path>
            </a:pathLst>
          </a:custGeom>
          <a:solidFill>
            <a:srgbClr val="A73226"/>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02" name="Freeform 23"/>
          <p:cNvSpPr>
            <a:spLocks/>
          </p:cNvSpPr>
          <p:nvPr/>
        </p:nvSpPr>
        <p:spPr bwMode="gray">
          <a:xfrm>
            <a:off x="6161088" y="3355975"/>
            <a:ext cx="120650" cy="157163"/>
          </a:xfrm>
          <a:custGeom>
            <a:avLst/>
            <a:gdLst>
              <a:gd name="T0" fmla="*/ 0 w 43"/>
              <a:gd name="T1" fmla="*/ 2147483647 h 55"/>
              <a:gd name="T2" fmla="*/ 2147483647 w 43"/>
              <a:gd name="T3" fmla="*/ 0 h 55"/>
              <a:gd name="T4" fmla="*/ 2147483647 w 43"/>
              <a:gd name="T5" fmla="*/ 2147483647 h 55"/>
              <a:gd name="T6" fmla="*/ 2147483647 w 43"/>
              <a:gd name="T7" fmla="*/ 2147483647 h 55"/>
              <a:gd name="T8" fmla="*/ 2147483647 w 43"/>
              <a:gd name="T9" fmla="*/ 2147483647 h 55"/>
              <a:gd name="T10" fmla="*/ 2147483647 w 43"/>
              <a:gd name="T11" fmla="*/ 2147483647 h 55"/>
              <a:gd name="T12" fmla="*/ 2147483647 w 43"/>
              <a:gd name="T13" fmla="*/ 2147483647 h 55"/>
              <a:gd name="T14" fmla="*/ 0 w 43"/>
              <a:gd name="T15" fmla="*/ 2147483647 h 55"/>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55"/>
              <a:gd name="T26" fmla="*/ 43 w 43"/>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55">
                <a:moveTo>
                  <a:pt x="0" y="6"/>
                </a:moveTo>
                <a:lnTo>
                  <a:pt x="6" y="0"/>
                </a:lnTo>
                <a:lnTo>
                  <a:pt x="24" y="13"/>
                </a:lnTo>
                <a:lnTo>
                  <a:pt x="24" y="25"/>
                </a:lnTo>
                <a:lnTo>
                  <a:pt x="43" y="31"/>
                </a:lnTo>
                <a:lnTo>
                  <a:pt x="43" y="49"/>
                </a:lnTo>
                <a:lnTo>
                  <a:pt x="18" y="55"/>
                </a:lnTo>
                <a:lnTo>
                  <a:pt x="0" y="6"/>
                </a:lnTo>
                <a:close/>
              </a:path>
            </a:pathLst>
          </a:custGeom>
          <a:solidFill>
            <a:srgbClr val="FFC000"/>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grpSp>
        <p:nvGrpSpPr>
          <p:cNvPr id="2" name="Group 24"/>
          <p:cNvGrpSpPr>
            <a:grpSpLocks/>
          </p:cNvGrpSpPr>
          <p:nvPr/>
        </p:nvGrpSpPr>
        <p:grpSpPr bwMode="gray">
          <a:xfrm>
            <a:off x="2801938" y="4842280"/>
            <a:ext cx="715962" cy="523875"/>
            <a:chOff x="2365" y="2804"/>
            <a:chExt cx="451" cy="330"/>
          </a:xfrm>
          <a:solidFill>
            <a:srgbClr val="799D34"/>
          </a:solidFill>
        </p:grpSpPr>
        <p:sp>
          <p:nvSpPr>
            <p:cNvPr id="8264" name="Freeform 25"/>
            <p:cNvSpPr>
              <a:spLocks/>
            </p:cNvSpPr>
            <p:nvPr/>
          </p:nvSpPr>
          <p:spPr bwMode="gray">
            <a:xfrm>
              <a:off x="2365" y="2850"/>
              <a:ext cx="32" cy="42"/>
            </a:xfrm>
            <a:custGeom>
              <a:avLst/>
              <a:gdLst>
                <a:gd name="T0" fmla="*/ 0 w 18"/>
                <a:gd name="T1" fmla="*/ 42 h 24"/>
                <a:gd name="T2" fmla="*/ 0 w 18"/>
                <a:gd name="T3" fmla="*/ 32 h 24"/>
                <a:gd name="T4" fmla="*/ 21 w 18"/>
                <a:gd name="T5" fmla="*/ 0 h 24"/>
                <a:gd name="T6" fmla="*/ 32 w 18"/>
                <a:gd name="T7" fmla="*/ 11 h 24"/>
                <a:gd name="T8" fmla="*/ 21 w 18"/>
                <a:gd name="T9" fmla="*/ 42 h 24"/>
                <a:gd name="T10" fmla="*/ 0 w 18"/>
                <a:gd name="T11" fmla="*/ 42 h 24"/>
                <a:gd name="T12" fmla="*/ 0 60000 65536"/>
                <a:gd name="T13" fmla="*/ 0 60000 65536"/>
                <a:gd name="T14" fmla="*/ 0 60000 65536"/>
                <a:gd name="T15" fmla="*/ 0 60000 65536"/>
                <a:gd name="T16" fmla="*/ 0 60000 65536"/>
                <a:gd name="T17" fmla="*/ 0 60000 65536"/>
                <a:gd name="T18" fmla="*/ 0 w 18"/>
                <a:gd name="T19" fmla="*/ 0 h 24"/>
                <a:gd name="T20" fmla="*/ 18 w 1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8" h="24">
                  <a:moveTo>
                    <a:pt x="0" y="24"/>
                  </a:moveTo>
                  <a:lnTo>
                    <a:pt x="0" y="18"/>
                  </a:lnTo>
                  <a:lnTo>
                    <a:pt x="12" y="0"/>
                  </a:lnTo>
                  <a:lnTo>
                    <a:pt x="18" y="6"/>
                  </a:lnTo>
                  <a:lnTo>
                    <a:pt x="12" y="24"/>
                  </a:lnTo>
                  <a:lnTo>
                    <a:pt x="0" y="24"/>
                  </a:lnTo>
                  <a:close/>
                </a:path>
              </a:pathLst>
            </a:custGeom>
            <a:grpFill/>
            <a:ln w="9525" cap="flat" cmpd="sng">
              <a:solidFill>
                <a:srgbClr val="777777"/>
              </a:solidFill>
              <a:prstDash val="solid"/>
              <a:round/>
              <a:headEnd type="none" w="med" len="med"/>
              <a:tailEnd type="none" w="med" len="med"/>
            </a:ln>
          </p:spPr>
          <p:txBody>
            <a:bodyPr/>
            <a:lstStyle/>
            <a:p>
              <a:pPr>
                <a:defRPr/>
              </a:pPr>
              <a:endParaRPr lang="en-US">
                <a:solidFill>
                  <a:srgbClr val="232323"/>
                </a:solidFill>
                <a:latin typeface="Arial" charset="0"/>
              </a:endParaRPr>
            </a:p>
          </p:txBody>
        </p:sp>
        <p:sp>
          <p:nvSpPr>
            <p:cNvPr id="8265" name="Freeform 26"/>
            <p:cNvSpPr>
              <a:spLocks/>
            </p:cNvSpPr>
            <p:nvPr/>
          </p:nvSpPr>
          <p:spPr bwMode="gray">
            <a:xfrm>
              <a:off x="2420" y="2804"/>
              <a:ext cx="66" cy="67"/>
            </a:xfrm>
            <a:custGeom>
              <a:avLst/>
              <a:gdLst>
                <a:gd name="T0" fmla="*/ 11 w 37"/>
                <a:gd name="T1" fmla="*/ 11 h 36"/>
                <a:gd name="T2" fmla="*/ 0 w 37"/>
                <a:gd name="T3" fmla="*/ 45 h 36"/>
                <a:gd name="T4" fmla="*/ 21 w 37"/>
                <a:gd name="T5" fmla="*/ 56 h 36"/>
                <a:gd name="T6" fmla="*/ 55 w 37"/>
                <a:gd name="T7" fmla="*/ 67 h 36"/>
                <a:gd name="T8" fmla="*/ 66 w 37"/>
                <a:gd name="T9" fmla="*/ 45 h 36"/>
                <a:gd name="T10" fmla="*/ 55 w 37"/>
                <a:gd name="T11" fmla="*/ 0 h 36"/>
                <a:gd name="T12" fmla="*/ 11 w 37"/>
                <a:gd name="T13" fmla="*/ 11 h 36"/>
                <a:gd name="T14" fmla="*/ 0 60000 65536"/>
                <a:gd name="T15" fmla="*/ 0 60000 65536"/>
                <a:gd name="T16" fmla="*/ 0 60000 65536"/>
                <a:gd name="T17" fmla="*/ 0 60000 65536"/>
                <a:gd name="T18" fmla="*/ 0 60000 65536"/>
                <a:gd name="T19" fmla="*/ 0 60000 65536"/>
                <a:gd name="T20" fmla="*/ 0 60000 65536"/>
                <a:gd name="T21" fmla="*/ 0 w 37"/>
                <a:gd name="T22" fmla="*/ 0 h 36"/>
                <a:gd name="T23" fmla="*/ 37 w 3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6">
                  <a:moveTo>
                    <a:pt x="6" y="6"/>
                  </a:moveTo>
                  <a:lnTo>
                    <a:pt x="0" y="24"/>
                  </a:lnTo>
                  <a:lnTo>
                    <a:pt x="12" y="30"/>
                  </a:lnTo>
                  <a:lnTo>
                    <a:pt x="31" y="36"/>
                  </a:lnTo>
                  <a:lnTo>
                    <a:pt x="37" y="24"/>
                  </a:lnTo>
                  <a:lnTo>
                    <a:pt x="31" y="0"/>
                  </a:lnTo>
                  <a:lnTo>
                    <a:pt x="6" y="6"/>
                  </a:lnTo>
                  <a:close/>
                </a:path>
              </a:pathLst>
            </a:custGeom>
            <a:grpFill/>
            <a:ln w="9525" cap="flat" cmpd="sng">
              <a:solidFill>
                <a:srgbClr val="777777"/>
              </a:solidFill>
              <a:prstDash val="solid"/>
              <a:round/>
              <a:headEnd type="none" w="med" len="med"/>
              <a:tailEnd type="none" w="med" len="med"/>
            </a:ln>
          </p:spPr>
          <p:txBody>
            <a:bodyPr/>
            <a:lstStyle/>
            <a:p>
              <a:pPr>
                <a:defRPr/>
              </a:pPr>
              <a:endParaRPr lang="en-US">
                <a:solidFill>
                  <a:srgbClr val="232323"/>
                </a:solidFill>
                <a:latin typeface="Arial" charset="0"/>
              </a:endParaRPr>
            </a:p>
          </p:txBody>
        </p:sp>
        <p:sp>
          <p:nvSpPr>
            <p:cNvPr id="8266" name="Freeform 27"/>
            <p:cNvSpPr>
              <a:spLocks/>
            </p:cNvSpPr>
            <p:nvPr/>
          </p:nvSpPr>
          <p:spPr bwMode="gray">
            <a:xfrm>
              <a:off x="2475" y="2850"/>
              <a:ext cx="101" cy="65"/>
            </a:xfrm>
            <a:custGeom>
              <a:avLst/>
              <a:gdLst>
                <a:gd name="T0" fmla="*/ 0 w 55"/>
                <a:gd name="T1" fmla="*/ 21 h 37"/>
                <a:gd name="T2" fmla="*/ 66 w 55"/>
                <a:gd name="T3" fmla="*/ 0 h 37"/>
                <a:gd name="T4" fmla="*/ 77 w 55"/>
                <a:gd name="T5" fmla="*/ 32 h 37"/>
                <a:gd name="T6" fmla="*/ 101 w 55"/>
                <a:gd name="T7" fmla="*/ 32 h 37"/>
                <a:gd name="T8" fmla="*/ 101 w 55"/>
                <a:gd name="T9" fmla="*/ 54 h 37"/>
                <a:gd name="T10" fmla="*/ 66 w 55"/>
                <a:gd name="T11" fmla="*/ 65 h 37"/>
                <a:gd name="T12" fmla="*/ 44 w 55"/>
                <a:gd name="T13" fmla="*/ 65 h 37"/>
                <a:gd name="T14" fmla="*/ 0 w 55"/>
                <a:gd name="T15" fmla="*/ 21 h 37"/>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37"/>
                <a:gd name="T26" fmla="*/ 55 w 55"/>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37">
                  <a:moveTo>
                    <a:pt x="0" y="12"/>
                  </a:moveTo>
                  <a:lnTo>
                    <a:pt x="36" y="0"/>
                  </a:lnTo>
                  <a:lnTo>
                    <a:pt x="42" y="18"/>
                  </a:lnTo>
                  <a:lnTo>
                    <a:pt x="55" y="18"/>
                  </a:lnTo>
                  <a:lnTo>
                    <a:pt x="55" y="31"/>
                  </a:lnTo>
                  <a:lnTo>
                    <a:pt x="36" y="37"/>
                  </a:lnTo>
                  <a:lnTo>
                    <a:pt x="24" y="37"/>
                  </a:lnTo>
                  <a:lnTo>
                    <a:pt x="0" y="12"/>
                  </a:lnTo>
                  <a:close/>
                </a:path>
              </a:pathLst>
            </a:custGeom>
            <a:grpFill/>
            <a:ln w="9525" cap="flat" cmpd="sng">
              <a:solidFill>
                <a:srgbClr val="777777"/>
              </a:solidFill>
              <a:prstDash val="solid"/>
              <a:round/>
              <a:headEnd type="none" w="med" len="med"/>
              <a:tailEnd type="none" w="med" len="med"/>
            </a:ln>
          </p:spPr>
          <p:txBody>
            <a:bodyPr/>
            <a:lstStyle/>
            <a:p>
              <a:pPr>
                <a:defRPr/>
              </a:pPr>
              <a:endParaRPr lang="en-US">
                <a:solidFill>
                  <a:srgbClr val="232323"/>
                </a:solidFill>
                <a:latin typeface="Arial" charset="0"/>
              </a:endParaRPr>
            </a:p>
          </p:txBody>
        </p:sp>
        <p:sp>
          <p:nvSpPr>
            <p:cNvPr id="8267" name="Freeform 28"/>
            <p:cNvSpPr>
              <a:spLocks/>
            </p:cNvSpPr>
            <p:nvPr/>
          </p:nvSpPr>
          <p:spPr bwMode="gray">
            <a:xfrm>
              <a:off x="2576" y="2903"/>
              <a:ext cx="76" cy="35"/>
            </a:xfrm>
            <a:custGeom>
              <a:avLst/>
              <a:gdLst>
                <a:gd name="T0" fmla="*/ 11 w 42"/>
                <a:gd name="T1" fmla="*/ 0 h 18"/>
                <a:gd name="T2" fmla="*/ 0 w 42"/>
                <a:gd name="T3" fmla="*/ 35 h 18"/>
                <a:gd name="T4" fmla="*/ 22 w 42"/>
                <a:gd name="T5" fmla="*/ 35 h 18"/>
                <a:gd name="T6" fmla="*/ 33 w 42"/>
                <a:gd name="T7" fmla="*/ 23 h 18"/>
                <a:gd name="T8" fmla="*/ 65 w 42"/>
                <a:gd name="T9" fmla="*/ 23 h 18"/>
                <a:gd name="T10" fmla="*/ 76 w 42"/>
                <a:gd name="T11" fmla="*/ 12 h 18"/>
                <a:gd name="T12" fmla="*/ 65 w 42"/>
                <a:gd name="T13" fmla="*/ 12 h 18"/>
                <a:gd name="T14" fmla="*/ 54 w 42"/>
                <a:gd name="T15" fmla="*/ 0 h 18"/>
                <a:gd name="T16" fmla="*/ 11 w 42"/>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8"/>
                <a:gd name="T29" fmla="*/ 42 w 4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8">
                  <a:moveTo>
                    <a:pt x="6" y="0"/>
                  </a:moveTo>
                  <a:lnTo>
                    <a:pt x="0" y="18"/>
                  </a:lnTo>
                  <a:lnTo>
                    <a:pt x="12" y="18"/>
                  </a:lnTo>
                  <a:lnTo>
                    <a:pt x="18" y="12"/>
                  </a:lnTo>
                  <a:lnTo>
                    <a:pt x="36" y="12"/>
                  </a:lnTo>
                  <a:lnTo>
                    <a:pt x="42" y="6"/>
                  </a:lnTo>
                  <a:lnTo>
                    <a:pt x="36" y="6"/>
                  </a:lnTo>
                  <a:lnTo>
                    <a:pt x="30" y="0"/>
                  </a:lnTo>
                  <a:lnTo>
                    <a:pt x="6" y="0"/>
                  </a:lnTo>
                  <a:close/>
                </a:path>
              </a:pathLst>
            </a:custGeom>
            <a:grpFill/>
            <a:ln w="9525" cap="flat" cmpd="sng">
              <a:solidFill>
                <a:srgbClr val="777777"/>
              </a:solidFill>
              <a:prstDash val="solid"/>
              <a:round/>
              <a:headEnd type="none" w="med" len="med"/>
              <a:tailEnd type="none" w="med" len="med"/>
            </a:ln>
          </p:spPr>
          <p:txBody>
            <a:bodyPr/>
            <a:lstStyle/>
            <a:p>
              <a:pPr>
                <a:defRPr/>
              </a:pPr>
              <a:endParaRPr lang="en-US">
                <a:solidFill>
                  <a:srgbClr val="232323"/>
                </a:solidFill>
                <a:latin typeface="Arial" charset="0"/>
              </a:endParaRPr>
            </a:p>
          </p:txBody>
        </p:sp>
        <p:sp>
          <p:nvSpPr>
            <p:cNvPr id="8268" name="Freeform 29"/>
            <p:cNvSpPr>
              <a:spLocks/>
            </p:cNvSpPr>
            <p:nvPr/>
          </p:nvSpPr>
          <p:spPr bwMode="gray">
            <a:xfrm>
              <a:off x="2595" y="2947"/>
              <a:ext cx="34" cy="33"/>
            </a:xfrm>
            <a:custGeom>
              <a:avLst/>
              <a:gdLst>
                <a:gd name="T0" fmla="*/ 34 w 18"/>
                <a:gd name="T1" fmla="*/ 0 h 18"/>
                <a:gd name="T2" fmla="*/ 0 w 18"/>
                <a:gd name="T3" fmla="*/ 0 h 18"/>
                <a:gd name="T4" fmla="*/ 11 w 18"/>
                <a:gd name="T5" fmla="*/ 33 h 18"/>
                <a:gd name="T6" fmla="*/ 34 w 18"/>
                <a:gd name="T7" fmla="*/ 22 h 18"/>
                <a:gd name="T8" fmla="*/ 34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0"/>
                  </a:moveTo>
                  <a:lnTo>
                    <a:pt x="0" y="0"/>
                  </a:lnTo>
                  <a:lnTo>
                    <a:pt x="6" y="18"/>
                  </a:lnTo>
                  <a:lnTo>
                    <a:pt x="18" y="12"/>
                  </a:lnTo>
                  <a:lnTo>
                    <a:pt x="18" y="0"/>
                  </a:lnTo>
                  <a:close/>
                </a:path>
              </a:pathLst>
            </a:custGeom>
            <a:grpFill/>
            <a:ln w="9525" cap="flat" cmpd="sng">
              <a:solidFill>
                <a:srgbClr val="777777"/>
              </a:solidFill>
              <a:prstDash val="solid"/>
              <a:round/>
              <a:headEnd type="none" w="med" len="med"/>
              <a:tailEnd type="none" w="med" len="med"/>
            </a:ln>
          </p:spPr>
          <p:txBody>
            <a:bodyPr/>
            <a:lstStyle/>
            <a:p>
              <a:pPr>
                <a:defRPr/>
              </a:pPr>
              <a:endParaRPr lang="en-US">
                <a:solidFill>
                  <a:srgbClr val="232323"/>
                </a:solidFill>
                <a:latin typeface="Arial" charset="0"/>
              </a:endParaRPr>
            </a:p>
          </p:txBody>
        </p:sp>
        <p:sp>
          <p:nvSpPr>
            <p:cNvPr id="8269" name="Freeform 30"/>
            <p:cNvSpPr>
              <a:spLocks/>
            </p:cNvSpPr>
            <p:nvPr/>
          </p:nvSpPr>
          <p:spPr bwMode="gray">
            <a:xfrm>
              <a:off x="2641" y="2980"/>
              <a:ext cx="21" cy="21"/>
            </a:xfrm>
            <a:custGeom>
              <a:avLst/>
              <a:gdLst>
                <a:gd name="T0" fmla="*/ 0 w 12"/>
                <a:gd name="T1" fmla="*/ 11 h 12"/>
                <a:gd name="T2" fmla="*/ 21 w 12"/>
                <a:gd name="T3" fmla="*/ 0 h 12"/>
                <a:gd name="T4" fmla="*/ 21 w 12"/>
                <a:gd name="T5" fmla="*/ 21 h 12"/>
                <a:gd name="T6" fmla="*/ 0 w 12"/>
                <a:gd name="T7" fmla="*/ 21 h 12"/>
                <a:gd name="T8" fmla="*/ 0 w 12"/>
                <a:gd name="T9" fmla="*/ 11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6"/>
                  </a:moveTo>
                  <a:lnTo>
                    <a:pt x="12" y="0"/>
                  </a:lnTo>
                  <a:lnTo>
                    <a:pt x="12" y="12"/>
                  </a:lnTo>
                  <a:lnTo>
                    <a:pt x="0" y="12"/>
                  </a:lnTo>
                  <a:lnTo>
                    <a:pt x="0" y="6"/>
                  </a:lnTo>
                  <a:close/>
                </a:path>
              </a:pathLst>
            </a:custGeom>
            <a:grpFill/>
            <a:ln w="9525">
              <a:solidFill>
                <a:srgbClr val="777777"/>
              </a:solidFill>
              <a:prstDash val="solid"/>
              <a:round/>
              <a:headEnd/>
              <a:tailEnd/>
            </a:ln>
          </p:spPr>
          <p:txBody>
            <a:bodyPr/>
            <a:lstStyle/>
            <a:p>
              <a:pPr>
                <a:defRPr/>
              </a:pPr>
              <a:endParaRPr lang="en-US">
                <a:solidFill>
                  <a:srgbClr val="232323"/>
                </a:solidFill>
                <a:latin typeface="Arial" charset="0"/>
              </a:endParaRPr>
            </a:p>
          </p:txBody>
        </p:sp>
        <p:sp>
          <p:nvSpPr>
            <p:cNvPr id="8270" name="Freeform 31"/>
            <p:cNvSpPr>
              <a:spLocks/>
            </p:cNvSpPr>
            <p:nvPr/>
          </p:nvSpPr>
          <p:spPr bwMode="gray">
            <a:xfrm>
              <a:off x="2696" y="2990"/>
              <a:ext cx="120" cy="144"/>
            </a:xfrm>
            <a:custGeom>
              <a:avLst/>
              <a:gdLst>
                <a:gd name="T0" fmla="*/ 21 w 67"/>
                <a:gd name="T1" fmla="*/ 0 h 80"/>
                <a:gd name="T2" fmla="*/ 0 w 67"/>
                <a:gd name="T3" fmla="*/ 56 h 80"/>
                <a:gd name="T4" fmla="*/ 11 w 67"/>
                <a:gd name="T5" fmla="*/ 77 h 80"/>
                <a:gd name="T6" fmla="*/ 11 w 67"/>
                <a:gd name="T7" fmla="*/ 133 h 80"/>
                <a:gd name="T8" fmla="*/ 43 w 67"/>
                <a:gd name="T9" fmla="*/ 144 h 80"/>
                <a:gd name="T10" fmla="*/ 54 w 67"/>
                <a:gd name="T11" fmla="*/ 121 h 80"/>
                <a:gd name="T12" fmla="*/ 99 w 67"/>
                <a:gd name="T13" fmla="*/ 110 h 80"/>
                <a:gd name="T14" fmla="*/ 120 w 67"/>
                <a:gd name="T15" fmla="*/ 77 h 80"/>
                <a:gd name="T16" fmla="*/ 99 w 67"/>
                <a:gd name="T17" fmla="*/ 34 h 80"/>
                <a:gd name="T18" fmla="*/ 21 w 67"/>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80"/>
                <a:gd name="T32" fmla="*/ 67 w 67"/>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80">
                  <a:moveTo>
                    <a:pt x="12" y="0"/>
                  </a:moveTo>
                  <a:lnTo>
                    <a:pt x="0" y="31"/>
                  </a:lnTo>
                  <a:lnTo>
                    <a:pt x="6" y="43"/>
                  </a:lnTo>
                  <a:lnTo>
                    <a:pt x="6" y="74"/>
                  </a:lnTo>
                  <a:lnTo>
                    <a:pt x="24" y="80"/>
                  </a:lnTo>
                  <a:lnTo>
                    <a:pt x="30" y="67"/>
                  </a:lnTo>
                  <a:lnTo>
                    <a:pt x="55" y="61"/>
                  </a:lnTo>
                  <a:lnTo>
                    <a:pt x="67" y="43"/>
                  </a:lnTo>
                  <a:lnTo>
                    <a:pt x="55" y="19"/>
                  </a:lnTo>
                  <a:lnTo>
                    <a:pt x="12" y="0"/>
                  </a:lnTo>
                  <a:close/>
                </a:path>
              </a:pathLst>
            </a:custGeom>
            <a:grpFill/>
            <a:ln w="9525" cap="flat" cmpd="sng">
              <a:solidFill>
                <a:srgbClr val="777777"/>
              </a:solidFill>
              <a:prstDash val="solid"/>
              <a:round/>
              <a:headEnd type="none" w="med" len="med"/>
              <a:tailEnd type="none" w="med" len="med"/>
            </a:ln>
          </p:spPr>
          <p:txBody>
            <a:bodyPr/>
            <a:lstStyle/>
            <a:p>
              <a:pPr>
                <a:defRPr/>
              </a:pPr>
              <a:endParaRPr lang="en-US">
                <a:solidFill>
                  <a:srgbClr val="232323"/>
                </a:solidFill>
                <a:latin typeface="Arial" charset="0"/>
              </a:endParaRPr>
            </a:p>
          </p:txBody>
        </p:sp>
        <p:sp>
          <p:nvSpPr>
            <p:cNvPr id="8271" name="Freeform 32"/>
            <p:cNvSpPr>
              <a:spLocks/>
            </p:cNvSpPr>
            <p:nvPr/>
          </p:nvSpPr>
          <p:spPr bwMode="gray">
            <a:xfrm>
              <a:off x="2641" y="2926"/>
              <a:ext cx="77" cy="54"/>
            </a:xfrm>
            <a:custGeom>
              <a:avLst/>
              <a:gdLst>
                <a:gd name="T0" fmla="*/ 21 w 43"/>
                <a:gd name="T1" fmla="*/ 0 h 30"/>
                <a:gd name="T2" fmla="*/ 0 w 43"/>
                <a:gd name="T3" fmla="*/ 11 h 30"/>
                <a:gd name="T4" fmla="*/ 11 w 43"/>
                <a:gd name="T5" fmla="*/ 22 h 30"/>
                <a:gd name="T6" fmla="*/ 21 w 43"/>
                <a:gd name="T7" fmla="*/ 32 h 30"/>
                <a:gd name="T8" fmla="*/ 32 w 43"/>
                <a:gd name="T9" fmla="*/ 54 h 30"/>
                <a:gd name="T10" fmla="*/ 77 w 43"/>
                <a:gd name="T11" fmla="*/ 43 h 30"/>
                <a:gd name="T12" fmla="*/ 77 w 43"/>
                <a:gd name="T13" fmla="*/ 22 h 30"/>
                <a:gd name="T14" fmla="*/ 45 w 43"/>
                <a:gd name="T15" fmla="*/ 0 h 30"/>
                <a:gd name="T16" fmla="*/ 21 w 4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30"/>
                <a:gd name="T29" fmla="*/ 43 w 43"/>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30">
                  <a:moveTo>
                    <a:pt x="12" y="0"/>
                  </a:moveTo>
                  <a:lnTo>
                    <a:pt x="0" y="6"/>
                  </a:lnTo>
                  <a:lnTo>
                    <a:pt x="6" y="12"/>
                  </a:lnTo>
                  <a:lnTo>
                    <a:pt x="12" y="18"/>
                  </a:lnTo>
                  <a:lnTo>
                    <a:pt x="18" y="30"/>
                  </a:lnTo>
                  <a:lnTo>
                    <a:pt x="43" y="24"/>
                  </a:lnTo>
                  <a:lnTo>
                    <a:pt x="43" y="12"/>
                  </a:lnTo>
                  <a:lnTo>
                    <a:pt x="25" y="0"/>
                  </a:lnTo>
                  <a:lnTo>
                    <a:pt x="12" y="0"/>
                  </a:lnTo>
                  <a:close/>
                </a:path>
              </a:pathLst>
            </a:custGeom>
            <a:grpFill/>
            <a:ln w="9525" cap="flat" cmpd="sng">
              <a:solidFill>
                <a:srgbClr val="777777"/>
              </a:solidFill>
              <a:prstDash val="solid"/>
              <a:round/>
              <a:headEnd type="none" w="med" len="med"/>
              <a:tailEnd type="none" w="med" len="med"/>
            </a:ln>
          </p:spPr>
          <p:txBody>
            <a:bodyPr/>
            <a:lstStyle/>
            <a:p>
              <a:pPr>
                <a:defRPr/>
              </a:pPr>
              <a:endParaRPr lang="en-US">
                <a:solidFill>
                  <a:srgbClr val="232323"/>
                </a:solidFill>
                <a:latin typeface="Arial" charset="0"/>
              </a:endParaRPr>
            </a:p>
          </p:txBody>
        </p:sp>
      </p:grpSp>
      <p:sp>
        <p:nvSpPr>
          <p:cNvPr id="20504" name="Freeform 33"/>
          <p:cNvSpPr>
            <a:spLocks/>
          </p:cNvSpPr>
          <p:nvPr/>
        </p:nvSpPr>
        <p:spPr bwMode="gray">
          <a:xfrm>
            <a:off x="1773238" y="2252663"/>
            <a:ext cx="644525" cy="474662"/>
          </a:xfrm>
          <a:custGeom>
            <a:avLst/>
            <a:gdLst>
              <a:gd name="T0" fmla="*/ 2147483647 w 225"/>
              <a:gd name="T1" fmla="*/ 0 h 165"/>
              <a:gd name="T2" fmla="*/ 2147483647 w 225"/>
              <a:gd name="T3" fmla="*/ 2147483647 h 165"/>
              <a:gd name="T4" fmla="*/ 2147483647 w 225"/>
              <a:gd name="T5" fmla="*/ 2147483647 h 165"/>
              <a:gd name="T6" fmla="*/ 2147483647 w 225"/>
              <a:gd name="T7" fmla="*/ 2147483647 h 165"/>
              <a:gd name="T8" fmla="*/ 2147483647 w 225"/>
              <a:gd name="T9" fmla="*/ 2147483647 h 165"/>
              <a:gd name="T10" fmla="*/ 2147483647 w 225"/>
              <a:gd name="T11" fmla="*/ 2147483647 h 165"/>
              <a:gd name="T12" fmla="*/ 2147483647 w 225"/>
              <a:gd name="T13" fmla="*/ 2147483647 h 165"/>
              <a:gd name="T14" fmla="*/ 2147483647 w 225"/>
              <a:gd name="T15" fmla="*/ 2147483647 h 165"/>
              <a:gd name="T16" fmla="*/ 2147483647 w 225"/>
              <a:gd name="T17" fmla="*/ 2147483647 h 165"/>
              <a:gd name="T18" fmla="*/ 2147483647 w 225"/>
              <a:gd name="T19" fmla="*/ 2147483647 h 165"/>
              <a:gd name="T20" fmla="*/ 2147483647 w 225"/>
              <a:gd name="T21" fmla="*/ 2147483647 h 165"/>
              <a:gd name="T22" fmla="*/ 2147483647 w 225"/>
              <a:gd name="T23" fmla="*/ 2147483647 h 165"/>
              <a:gd name="T24" fmla="*/ 2147483647 w 225"/>
              <a:gd name="T25" fmla="*/ 2147483647 h 165"/>
              <a:gd name="T26" fmla="*/ 2147483647 w 225"/>
              <a:gd name="T27" fmla="*/ 2147483647 h 165"/>
              <a:gd name="T28" fmla="*/ 2147483647 w 225"/>
              <a:gd name="T29" fmla="*/ 2147483647 h 165"/>
              <a:gd name="T30" fmla="*/ 2147483647 w 225"/>
              <a:gd name="T31" fmla="*/ 2147483647 h 165"/>
              <a:gd name="T32" fmla="*/ 2147483647 w 225"/>
              <a:gd name="T33" fmla="*/ 2147483647 h 165"/>
              <a:gd name="T34" fmla="*/ 2147483647 w 225"/>
              <a:gd name="T35" fmla="*/ 2147483647 h 165"/>
              <a:gd name="T36" fmla="*/ 2147483647 w 225"/>
              <a:gd name="T37" fmla="*/ 2147483647 h 165"/>
              <a:gd name="T38" fmla="*/ 2147483647 w 225"/>
              <a:gd name="T39" fmla="*/ 2147483647 h 165"/>
              <a:gd name="T40" fmla="*/ 0 w 225"/>
              <a:gd name="T41" fmla="*/ 2147483647 h 165"/>
              <a:gd name="T42" fmla="*/ 2147483647 w 225"/>
              <a:gd name="T43" fmla="*/ 2147483647 h 165"/>
              <a:gd name="T44" fmla="*/ 2147483647 w 225"/>
              <a:gd name="T45" fmla="*/ 2147483647 h 165"/>
              <a:gd name="T46" fmla="*/ 2147483647 w 225"/>
              <a:gd name="T47" fmla="*/ 2147483647 h 165"/>
              <a:gd name="T48" fmla="*/ 2147483647 w 225"/>
              <a:gd name="T49" fmla="*/ 2147483647 h 165"/>
              <a:gd name="T50" fmla="*/ 2147483647 w 225"/>
              <a:gd name="T51" fmla="*/ 2147483647 h 165"/>
              <a:gd name="T52" fmla="*/ 2147483647 w 225"/>
              <a:gd name="T53" fmla="*/ 2147483647 h 165"/>
              <a:gd name="T54" fmla="*/ 2147483647 w 225"/>
              <a:gd name="T55" fmla="*/ 2147483647 h 165"/>
              <a:gd name="T56" fmla="*/ 2147483647 w 225"/>
              <a:gd name="T57" fmla="*/ 2147483647 h 165"/>
              <a:gd name="T58" fmla="*/ 2147483647 w 225"/>
              <a:gd name="T59" fmla="*/ 2147483647 h 165"/>
              <a:gd name="T60" fmla="*/ 2147483647 w 225"/>
              <a:gd name="T61" fmla="*/ 2147483647 h 165"/>
              <a:gd name="T62" fmla="*/ 2147483647 w 225"/>
              <a:gd name="T63" fmla="*/ 2147483647 h 165"/>
              <a:gd name="T64" fmla="*/ 2147483647 w 225"/>
              <a:gd name="T65" fmla="*/ 2147483647 h 165"/>
              <a:gd name="T66" fmla="*/ 2147483647 w 225"/>
              <a:gd name="T67" fmla="*/ 2147483647 h 165"/>
              <a:gd name="T68" fmla="*/ 2147483647 w 225"/>
              <a:gd name="T69" fmla="*/ 2147483647 h 165"/>
              <a:gd name="T70" fmla="*/ 2147483647 w 225"/>
              <a:gd name="T71" fmla="*/ 2147483647 h 165"/>
              <a:gd name="T72" fmla="*/ 2147483647 w 225"/>
              <a:gd name="T73" fmla="*/ 2147483647 h 165"/>
              <a:gd name="T74" fmla="*/ 2147483647 w 225"/>
              <a:gd name="T75" fmla="*/ 0 h 1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5"/>
              <a:gd name="T115" fmla="*/ 0 h 165"/>
              <a:gd name="T116" fmla="*/ 225 w 225"/>
              <a:gd name="T117" fmla="*/ 165 h 1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5" h="165">
                <a:moveTo>
                  <a:pt x="55" y="0"/>
                </a:moveTo>
                <a:lnTo>
                  <a:pt x="103" y="12"/>
                </a:lnTo>
                <a:lnTo>
                  <a:pt x="140" y="25"/>
                </a:lnTo>
                <a:lnTo>
                  <a:pt x="158" y="25"/>
                </a:lnTo>
                <a:lnTo>
                  <a:pt x="177" y="31"/>
                </a:lnTo>
                <a:lnTo>
                  <a:pt x="195" y="31"/>
                </a:lnTo>
                <a:lnTo>
                  <a:pt x="225" y="37"/>
                </a:lnTo>
                <a:lnTo>
                  <a:pt x="207" y="165"/>
                </a:lnTo>
                <a:lnTo>
                  <a:pt x="122" y="147"/>
                </a:lnTo>
                <a:lnTo>
                  <a:pt x="110" y="159"/>
                </a:lnTo>
                <a:lnTo>
                  <a:pt x="91" y="147"/>
                </a:lnTo>
                <a:lnTo>
                  <a:pt x="79" y="159"/>
                </a:lnTo>
                <a:lnTo>
                  <a:pt x="67" y="147"/>
                </a:lnTo>
                <a:lnTo>
                  <a:pt x="30" y="147"/>
                </a:lnTo>
                <a:lnTo>
                  <a:pt x="36" y="122"/>
                </a:lnTo>
                <a:lnTo>
                  <a:pt x="6" y="122"/>
                </a:lnTo>
                <a:lnTo>
                  <a:pt x="6" y="110"/>
                </a:lnTo>
                <a:lnTo>
                  <a:pt x="12" y="98"/>
                </a:lnTo>
                <a:lnTo>
                  <a:pt x="6" y="86"/>
                </a:lnTo>
                <a:lnTo>
                  <a:pt x="6" y="55"/>
                </a:lnTo>
                <a:lnTo>
                  <a:pt x="0" y="25"/>
                </a:lnTo>
                <a:lnTo>
                  <a:pt x="6" y="18"/>
                </a:lnTo>
                <a:lnTo>
                  <a:pt x="12" y="25"/>
                </a:lnTo>
                <a:lnTo>
                  <a:pt x="24" y="37"/>
                </a:lnTo>
                <a:lnTo>
                  <a:pt x="49" y="37"/>
                </a:lnTo>
                <a:lnTo>
                  <a:pt x="55" y="49"/>
                </a:lnTo>
                <a:lnTo>
                  <a:pt x="42" y="49"/>
                </a:lnTo>
                <a:lnTo>
                  <a:pt x="42" y="61"/>
                </a:lnTo>
                <a:lnTo>
                  <a:pt x="49" y="61"/>
                </a:lnTo>
                <a:lnTo>
                  <a:pt x="55" y="73"/>
                </a:lnTo>
                <a:lnTo>
                  <a:pt x="36" y="79"/>
                </a:lnTo>
                <a:lnTo>
                  <a:pt x="36" y="86"/>
                </a:lnTo>
                <a:lnTo>
                  <a:pt x="55" y="86"/>
                </a:lnTo>
                <a:lnTo>
                  <a:pt x="55" y="67"/>
                </a:lnTo>
                <a:lnTo>
                  <a:pt x="67" y="61"/>
                </a:lnTo>
                <a:lnTo>
                  <a:pt x="55" y="31"/>
                </a:lnTo>
                <a:lnTo>
                  <a:pt x="61" y="25"/>
                </a:lnTo>
                <a:lnTo>
                  <a:pt x="55" y="0"/>
                </a:lnTo>
                <a:close/>
              </a:path>
            </a:pathLst>
          </a:custGeom>
          <a:solidFill>
            <a:srgbClr val="799D34"/>
          </a:solidFill>
          <a:ln w="9525" cap="flat" cmpd="sng">
            <a:solidFill>
              <a:srgbClr val="777777"/>
            </a:solidFill>
            <a:prstDash val="solid"/>
            <a:round/>
            <a:headEnd type="none" w="med" len="med"/>
            <a:tailEnd type="none" w="med" len="med"/>
          </a:ln>
        </p:spPr>
        <p:txBody>
          <a:bodyPr/>
          <a:lstStyle/>
          <a:p>
            <a:endParaRPr lang="en-US"/>
          </a:p>
        </p:txBody>
      </p:sp>
      <p:sp>
        <p:nvSpPr>
          <p:cNvPr id="20505" name="Freeform 34"/>
          <p:cNvSpPr>
            <a:spLocks/>
          </p:cNvSpPr>
          <p:nvPr/>
        </p:nvSpPr>
        <p:spPr bwMode="gray">
          <a:xfrm>
            <a:off x="1612900" y="2600325"/>
            <a:ext cx="822325" cy="620713"/>
          </a:xfrm>
          <a:custGeom>
            <a:avLst/>
            <a:gdLst>
              <a:gd name="T0" fmla="*/ 2147483647 w 287"/>
              <a:gd name="T1" fmla="*/ 0 h 214"/>
              <a:gd name="T2" fmla="*/ 2147483647 w 287"/>
              <a:gd name="T3" fmla="*/ 2147483647 h 214"/>
              <a:gd name="T4" fmla="*/ 2147483647 w 287"/>
              <a:gd name="T5" fmla="*/ 2147483647 h 214"/>
              <a:gd name="T6" fmla="*/ 2147483647 w 287"/>
              <a:gd name="T7" fmla="*/ 2147483647 h 214"/>
              <a:gd name="T8" fmla="*/ 2147483647 w 287"/>
              <a:gd name="T9" fmla="*/ 2147483647 h 214"/>
              <a:gd name="T10" fmla="*/ 2147483647 w 287"/>
              <a:gd name="T11" fmla="*/ 2147483647 h 214"/>
              <a:gd name="T12" fmla="*/ 2147483647 w 287"/>
              <a:gd name="T13" fmla="*/ 2147483647 h 214"/>
              <a:gd name="T14" fmla="*/ 2147483647 w 287"/>
              <a:gd name="T15" fmla="*/ 2147483647 h 214"/>
              <a:gd name="T16" fmla="*/ 2147483647 w 287"/>
              <a:gd name="T17" fmla="*/ 2147483647 h 214"/>
              <a:gd name="T18" fmla="*/ 0 w 287"/>
              <a:gd name="T19" fmla="*/ 2147483647 h 214"/>
              <a:gd name="T20" fmla="*/ 0 w 287"/>
              <a:gd name="T21" fmla="*/ 2147483647 h 214"/>
              <a:gd name="T22" fmla="*/ 2147483647 w 287"/>
              <a:gd name="T23" fmla="*/ 2147483647 h 214"/>
              <a:gd name="T24" fmla="*/ 2147483647 w 287"/>
              <a:gd name="T25" fmla="*/ 2147483647 h 214"/>
              <a:gd name="T26" fmla="*/ 2147483647 w 287"/>
              <a:gd name="T27" fmla="*/ 2147483647 h 214"/>
              <a:gd name="T28" fmla="*/ 2147483647 w 287"/>
              <a:gd name="T29" fmla="*/ 2147483647 h 214"/>
              <a:gd name="T30" fmla="*/ 2147483647 w 287"/>
              <a:gd name="T31" fmla="*/ 2147483647 h 214"/>
              <a:gd name="T32" fmla="*/ 2147483647 w 287"/>
              <a:gd name="T33" fmla="*/ 2147483647 h 214"/>
              <a:gd name="T34" fmla="*/ 2147483647 w 287"/>
              <a:gd name="T35" fmla="*/ 2147483647 h 214"/>
              <a:gd name="T36" fmla="*/ 2147483647 w 287"/>
              <a:gd name="T37" fmla="*/ 2147483647 h 214"/>
              <a:gd name="T38" fmla="*/ 2147483647 w 287"/>
              <a:gd name="T39" fmla="*/ 2147483647 h 214"/>
              <a:gd name="T40" fmla="*/ 2147483647 w 287"/>
              <a:gd name="T41" fmla="*/ 2147483647 h 214"/>
              <a:gd name="T42" fmla="*/ 2147483647 w 287"/>
              <a:gd name="T43" fmla="*/ 2147483647 h 214"/>
              <a:gd name="T44" fmla="*/ 2147483647 w 287"/>
              <a:gd name="T45" fmla="*/ 2147483647 h 214"/>
              <a:gd name="T46" fmla="*/ 2147483647 w 287"/>
              <a:gd name="T47" fmla="*/ 2147483647 h 214"/>
              <a:gd name="T48" fmla="*/ 2147483647 w 287"/>
              <a:gd name="T49" fmla="*/ 2147483647 h 214"/>
              <a:gd name="T50" fmla="*/ 2147483647 w 287"/>
              <a:gd name="T51" fmla="*/ 0 h 214"/>
              <a:gd name="T52" fmla="*/ 2147483647 w 287"/>
              <a:gd name="T53" fmla="*/ 0 h 2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7"/>
              <a:gd name="T82" fmla="*/ 0 h 214"/>
              <a:gd name="T83" fmla="*/ 287 w 287"/>
              <a:gd name="T84" fmla="*/ 214 h 2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7" h="214">
                <a:moveTo>
                  <a:pt x="61" y="0"/>
                </a:moveTo>
                <a:lnTo>
                  <a:pt x="55" y="6"/>
                </a:lnTo>
                <a:lnTo>
                  <a:pt x="49" y="25"/>
                </a:lnTo>
                <a:lnTo>
                  <a:pt x="43" y="37"/>
                </a:lnTo>
                <a:lnTo>
                  <a:pt x="43" y="49"/>
                </a:lnTo>
                <a:lnTo>
                  <a:pt x="36" y="67"/>
                </a:lnTo>
                <a:lnTo>
                  <a:pt x="30" y="79"/>
                </a:lnTo>
                <a:lnTo>
                  <a:pt x="24" y="92"/>
                </a:lnTo>
                <a:lnTo>
                  <a:pt x="12" y="110"/>
                </a:lnTo>
                <a:lnTo>
                  <a:pt x="0" y="128"/>
                </a:lnTo>
                <a:lnTo>
                  <a:pt x="0" y="165"/>
                </a:lnTo>
                <a:lnTo>
                  <a:pt x="158" y="201"/>
                </a:lnTo>
                <a:lnTo>
                  <a:pt x="232" y="214"/>
                </a:lnTo>
                <a:lnTo>
                  <a:pt x="250" y="140"/>
                </a:lnTo>
                <a:lnTo>
                  <a:pt x="256" y="134"/>
                </a:lnTo>
                <a:lnTo>
                  <a:pt x="250" y="116"/>
                </a:lnTo>
                <a:lnTo>
                  <a:pt x="256" y="98"/>
                </a:lnTo>
                <a:lnTo>
                  <a:pt x="287" y="73"/>
                </a:lnTo>
                <a:lnTo>
                  <a:pt x="262" y="43"/>
                </a:lnTo>
                <a:lnTo>
                  <a:pt x="177" y="25"/>
                </a:lnTo>
                <a:lnTo>
                  <a:pt x="165" y="37"/>
                </a:lnTo>
                <a:lnTo>
                  <a:pt x="146" y="18"/>
                </a:lnTo>
                <a:lnTo>
                  <a:pt x="134" y="37"/>
                </a:lnTo>
                <a:lnTo>
                  <a:pt x="122" y="18"/>
                </a:lnTo>
                <a:lnTo>
                  <a:pt x="85" y="25"/>
                </a:lnTo>
                <a:lnTo>
                  <a:pt x="91" y="0"/>
                </a:lnTo>
                <a:lnTo>
                  <a:pt x="61" y="0"/>
                </a:lnTo>
                <a:close/>
              </a:path>
            </a:pathLst>
          </a:custGeom>
          <a:solidFill>
            <a:srgbClr val="A73226"/>
          </a:solidFill>
          <a:ln w="9525" cap="flat" cmpd="sng">
            <a:solidFill>
              <a:srgbClr val="777777"/>
            </a:solidFill>
            <a:prstDash val="solid"/>
            <a:round/>
            <a:headEnd type="none" w="med" len="med"/>
            <a:tailEnd type="none" w="med" len="med"/>
          </a:ln>
        </p:spPr>
        <p:txBody>
          <a:bodyPr/>
          <a:lstStyle/>
          <a:p>
            <a:endParaRPr lang="en-US"/>
          </a:p>
        </p:txBody>
      </p:sp>
      <p:sp>
        <p:nvSpPr>
          <p:cNvPr id="20506" name="Freeform 35"/>
          <p:cNvSpPr>
            <a:spLocks/>
          </p:cNvSpPr>
          <p:nvPr/>
        </p:nvSpPr>
        <p:spPr bwMode="gray">
          <a:xfrm>
            <a:off x="2451100" y="3268663"/>
            <a:ext cx="542925" cy="700087"/>
          </a:xfrm>
          <a:custGeom>
            <a:avLst/>
            <a:gdLst>
              <a:gd name="T0" fmla="*/ 2147483647 w 189"/>
              <a:gd name="T1" fmla="*/ 0 h 244"/>
              <a:gd name="T2" fmla="*/ 2147483647 w 189"/>
              <a:gd name="T3" fmla="*/ 2147483647 h 244"/>
              <a:gd name="T4" fmla="*/ 2147483647 w 189"/>
              <a:gd name="T5" fmla="*/ 2147483647 h 244"/>
              <a:gd name="T6" fmla="*/ 2147483647 w 189"/>
              <a:gd name="T7" fmla="*/ 2147483647 h 244"/>
              <a:gd name="T8" fmla="*/ 2147483647 w 189"/>
              <a:gd name="T9" fmla="*/ 2147483647 h 244"/>
              <a:gd name="T10" fmla="*/ 0 w 189"/>
              <a:gd name="T11" fmla="*/ 2147483647 h 244"/>
              <a:gd name="T12" fmla="*/ 2147483647 w 189"/>
              <a:gd name="T13" fmla="*/ 2147483647 h 244"/>
              <a:gd name="T14" fmla="*/ 2147483647 w 189"/>
              <a:gd name="T15" fmla="*/ 0 h 244"/>
              <a:gd name="T16" fmla="*/ 0 60000 65536"/>
              <a:gd name="T17" fmla="*/ 0 60000 65536"/>
              <a:gd name="T18" fmla="*/ 0 60000 65536"/>
              <a:gd name="T19" fmla="*/ 0 60000 65536"/>
              <a:gd name="T20" fmla="*/ 0 60000 65536"/>
              <a:gd name="T21" fmla="*/ 0 60000 65536"/>
              <a:gd name="T22" fmla="*/ 0 60000 65536"/>
              <a:gd name="T23" fmla="*/ 0 60000 65536"/>
              <a:gd name="T24" fmla="*/ 0 w 189"/>
              <a:gd name="T25" fmla="*/ 0 h 244"/>
              <a:gd name="T26" fmla="*/ 189 w 189"/>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9" h="244">
                <a:moveTo>
                  <a:pt x="36" y="0"/>
                </a:moveTo>
                <a:lnTo>
                  <a:pt x="128" y="12"/>
                </a:lnTo>
                <a:lnTo>
                  <a:pt x="122" y="61"/>
                </a:lnTo>
                <a:lnTo>
                  <a:pt x="189" y="67"/>
                </a:lnTo>
                <a:lnTo>
                  <a:pt x="170" y="244"/>
                </a:lnTo>
                <a:lnTo>
                  <a:pt x="0" y="225"/>
                </a:lnTo>
                <a:lnTo>
                  <a:pt x="18" y="110"/>
                </a:lnTo>
                <a:lnTo>
                  <a:pt x="36" y="0"/>
                </a:lnTo>
                <a:close/>
              </a:path>
            </a:pathLst>
          </a:custGeom>
          <a:solidFill>
            <a:srgbClr val="A73226"/>
          </a:solidFill>
          <a:ln w="9525" cap="flat" cmpd="sng">
            <a:solidFill>
              <a:srgbClr val="777777"/>
            </a:solidFill>
            <a:prstDash val="solid"/>
            <a:round/>
            <a:headEnd type="none" w="med" len="med"/>
            <a:tailEnd type="none" w="med" len="med"/>
          </a:ln>
        </p:spPr>
        <p:txBody>
          <a:bodyPr/>
          <a:lstStyle/>
          <a:p>
            <a:endParaRPr lang="en-US"/>
          </a:p>
        </p:txBody>
      </p:sp>
      <p:sp>
        <p:nvSpPr>
          <p:cNvPr id="20507" name="Freeform 36"/>
          <p:cNvSpPr>
            <a:spLocks/>
          </p:cNvSpPr>
          <p:nvPr/>
        </p:nvSpPr>
        <p:spPr bwMode="gray">
          <a:xfrm>
            <a:off x="4829175" y="3878263"/>
            <a:ext cx="855663" cy="314325"/>
          </a:xfrm>
          <a:custGeom>
            <a:avLst/>
            <a:gdLst>
              <a:gd name="T0" fmla="*/ 2147483647 w 299"/>
              <a:gd name="T1" fmla="*/ 2147483647 h 110"/>
              <a:gd name="T2" fmla="*/ 2147483647 w 299"/>
              <a:gd name="T3" fmla="*/ 2147483647 h 110"/>
              <a:gd name="T4" fmla="*/ 2147483647 w 299"/>
              <a:gd name="T5" fmla="*/ 2147483647 h 110"/>
              <a:gd name="T6" fmla="*/ 2147483647 w 299"/>
              <a:gd name="T7" fmla="*/ 2147483647 h 110"/>
              <a:gd name="T8" fmla="*/ 0 w 299"/>
              <a:gd name="T9" fmla="*/ 2147483647 h 110"/>
              <a:gd name="T10" fmla="*/ 2147483647 w 299"/>
              <a:gd name="T11" fmla="*/ 2147483647 h 110"/>
              <a:gd name="T12" fmla="*/ 2147483647 w 299"/>
              <a:gd name="T13" fmla="*/ 2147483647 h 110"/>
              <a:gd name="T14" fmla="*/ 2147483647 w 299"/>
              <a:gd name="T15" fmla="*/ 2147483647 h 110"/>
              <a:gd name="T16" fmla="*/ 2147483647 w 299"/>
              <a:gd name="T17" fmla="*/ 2147483647 h 110"/>
              <a:gd name="T18" fmla="*/ 2147483647 w 299"/>
              <a:gd name="T19" fmla="*/ 2147483647 h 110"/>
              <a:gd name="T20" fmla="*/ 2147483647 w 299"/>
              <a:gd name="T21" fmla="*/ 2147483647 h 110"/>
              <a:gd name="T22" fmla="*/ 2147483647 w 299"/>
              <a:gd name="T23" fmla="*/ 0 h 110"/>
              <a:gd name="T24" fmla="*/ 2147483647 w 299"/>
              <a:gd name="T25" fmla="*/ 2147483647 h 110"/>
              <a:gd name="T26" fmla="*/ 2147483647 w 299"/>
              <a:gd name="T27" fmla="*/ 2147483647 h 110"/>
              <a:gd name="T28" fmla="*/ 2147483647 w 299"/>
              <a:gd name="T29" fmla="*/ 2147483647 h 110"/>
              <a:gd name="T30" fmla="*/ 2147483647 w 299"/>
              <a:gd name="T31" fmla="*/ 2147483647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9"/>
              <a:gd name="T49" fmla="*/ 0 h 110"/>
              <a:gd name="T50" fmla="*/ 299 w 299"/>
              <a:gd name="T51" fmla="*/ 110 h 1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9" h="110">
                <a:moveTo>
                  <a:pt x="19" y="49"/>
                </a:moveTo>
                <a:lnTo>
                  <a:pt x="19" y="49"/>
                </a:lnTo>
                <a:lnTo>
                  <a:pt x="13" y="61"/>
                </a:lnTo>
                <a:lnTo>
                  <a:pt x="19" y="73"/>
                </a:lnTo>
                <a:lnTo>
                  <a:pt x="0" y="86"/>
                </a:lnTo>
                <a:lnTo>
                  <a:pt x="6" y="110"/>
                </a:lnTo>
                <a:lnTo>
                  <a:pt x="86" y="98"/>
                </a:lnTo>
                <a:lnTo>
                  <a:pt x="177" y="92"/>
                </a:lnTo>
                <a:lnTo>
                  <a:pt x="220" y="80"/>
                </a:lnTo>
                <a:lnTo>
                  <a:pt x="232" y="55"/>
                </a:lnTo>
                <a:lnTo>
                  <a:pt x="250" y="55"/>
                </a:lnTo>
                <a:lnTo>
                  <a:pt x="299" y="0"/>
                </a:lnTo>
                <a:lnTo>
                  <a:pt x="232" y="12"/>
                </a:lnTo>
                <a:lnTo>
                  <a:pt x="80" y="37"/>
                </a:lnTo>
                <a:lnTo>
                  <a:pt x="80" y="43"/>
                </a:lnTo>
                <a:lnTo>
                  <a:pt x="19" y="49"/>
                </a:lnTo>
                <a:close/>
              </a:path>
            </a:pathLst>
          </a:custGeom>
          <a:solidFill>
            <a:srgbClr val="799D34"/>
          </a:solidFill>
          <a:ln w="9525" cap="flat" cmpd="sng">
            <a:solidFill>
              <a:srgbClr val="777777"/>
            </a:solidFill>
            <a:prstDash val="solid"/>
            <a:round/>
            <a:headEnd type="none" w="med" len="med"/>
            <a:tailEnd type="none" w="med" len="med"/>
          </a:ln>
        </p:spPr>
        <p:txBody>
          <a:bodyPr/>
          <a:lstStyle/>
          <a:p>
            <a:endParaRPr lang="en-US"/>
          </a:p>
        </p:txBody>
      </p:sp>
      <p:sp>
        <p:nvSpPr>
          <p:cNvPr id="20508" name="Freeform 37"/>
          <p:cNvSpPr>
            <a:spLocks/>
          </p:cNvSpPr>
          <p:nvPr/>
        </p:nvSpPr>
        <p:spPr bwMode="gray">
          <a:xfrm>
            <a:off x="6318250" y="3078163"/>
            <a:ext cx="190500" cy="100012"/>
          </a:xfrm>
          <a:custGeom>
            <a:avLst/>
            <a:gdLst>
              <a:gd name="T0" fmla="*/ 0 w 67"/>
              <a:gd name="T1" fmla="*/ 2147483647 h 36"/>
              <a:gd name="T2" fmla="*/ 2147483647 w 67"/>
              <a:gd name="T3" fmla="*/ 2147483647 h 36"/>
              <a:gd name="T4" fmla="*/ 2147483647 w 67"/>
              <a:gd name="T5" fmla="*/ 0 h 36"/>
              <a:gd name="T6" fmla="*/ 2147483647 w 67"/>
              <a:gd name="T7" fmla="*/ 0 h 36"/>
              <a:gd name="T8" fmla="*/ 2147483647 w 67"/>
              <a:gd name="T9" fmla="*/ 0 h 36"/>
              <a:gd name="T10" fmla="*/ 2147483647 w 67"/>
              <a:gd name="T11" fmla="*/ 2147483647 h 36"/>
              <a:gd name="T12" fmla="*/ 2147483647 w 67"/>
              <a:gd name="T13" fmla="*/ 2147483647 h 36"/>
              <a:gd name="T14" fmla="*/ 0 w 67"/>
              <a:gd name="T15" fmla="*/ 2147483647 h 36"/>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36"/>
              <a:gd name="T26" fmla="*/ 67 w 67"/>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36">
                <a:moveTo>
                  <a:pt x="0" y="30"/>
                </a:moveTo>
                <a:lnTo>
                  <a:pt x="24" y="12"/>
                </a:lnTo>
                <a:lnTo>
                  <a:pt x="55" y="0"/>
                </a:lnTo>
                <a:lnTo>
                  <a:pt x="67" y="0"/>
                </a:lnTo>
                <a:lnTo>
                  <a:pt x="43" y="18"/>
                </a:lnTo>
                <a:lnTo>
                  <a:pt x="6" y="36"/>
                </a:lnTo>
                <a:lnTo>
                  <a:pt x="0" y="30"/>
                </a:lnTo>
                <a:close/>
              </a:path>
            </a:pathLst>
          </a:custGeom>
          <a:solidFill>
            <a:srgbClr val="00B0F0"/>
          </a:solidFill>
          <a:ln w="9525" cap="flat" cmpd="sng">
            <a:solidFill>
              <a:srgbClr val="777777"/>
            </a:solidFill>
            <a:prstDash val="solid"/>
            <a:round/>
            <a:headEnd type="none" w="med" len="med"/>
            <a:tailEnd type="none" w="med" len="med"/>
          </a:ln>
        </p:spPr>
        <p:txBody>
          <a:bodyPr/>
          <a:lstStyle/>
          <a:p>
            <a:endParaRPr lang="en-US"/>
          </a:p>
        </p:txBody>
      </p:sp>
      <p:sp>
        <p:nvSpPr>
          <p:cNvPr id="20509" name="Freeform 38"/>
          <p:cNvSpPr>
            <a:spLocks/>
          </p:cNvSpPr>
          <p:nvPr/>
        </p:nvSpPr>
        <p:spPr bwMode="gray">
          <a:xfrm>
            <a:off x="4464050" y="4440238"/>
            <a:ext cx="612775" cy="487362"/>
          </a:xfrm>
          <a:custGeom>
            <a:avLst/>
            <a:gdLst>
              <a:gd name="T0" fmla="*/ 0 w 214"/>
              <a:gd name="T1" fmla="*/ 2147483647 h 171"/>
              <a:gd name="T2" fmla="*/ 2147483647 w 214"/>
              <a:gd name="T3" fmla="*/ 0 h 171"/>
              <a:gd name="T4" fmla="*/ 2147483647 w 214"/>
              <a:gd name="T5" fmla="*/ 2147483647 h 171"/>
              <a:gd name="T6" fmla="*/ 2147483647 w 214"/>
              <a:gd name="T7" fmla="*/ 2147483647 h 171"/>
              <a:gd name="T8" fmla="*/ 2147483647 w 214"/>
              <a:gd name="T9" fmla="*/ 2147483647 h 171"/>
              <a:gd name="T10" fmla="*/ 2147483647 w 214"/>
              <a:gd name="T11" fmla="*/ 2147483647 h 171"/>
              <a:gd name="T12" fmla="*/ 2147483647 w 214"/>
              <a:gd name="T13" fmla="*/ 2147483647 h 171"/>
              <a:gd name="T14" fmla="*/ 2147483647 w 214"/>
              <a:gd name="T15" fmla="*/ 2147483647 h 171"/>
              <a:gd name="T16" fmla="*/ 2147483647 w 214"/>
              <a:gd name="T17" fmla="*/ 2147483647 h 171"/>
              <a:gd name="T18" fmla="*/ 2147483647 w 214"/>
              <a:gd name="T19" fmla="*/ 2147483647 h 171"/>
              <a:gd name="T20" fmla="*/ 2147483647 w 214"/>
              <a:gd name="T21" fmla="*/ 2147483647 h 171"/>
              <a:gd name="T22" fmla="*/ 2147483647 w 214"/>
              <a:gd name="T23" fmla="*/ 2147483647 h 171"/>
              <a:gd name="T24" fmla="*/ 2147483647 w 214"/>
              <a:gd name="T25" fmla="*/ 2147483647 h 171"/>
              <a:gd name="T26" fmla="*/ 2147483647 w 214"/>
              <a:gd name="T27" fmla="*/ 2147483647 h 171"/>
              <a:gd name="T28" fmla="*/ 2147483647 w 214"/>
              <a:gd name="T29" fmla="*/ 2147483647 h 171"/>
              <a:gd name="T30" fmla="*/ 2147483647 w 214"/>
              <a:gd name="T31" fmla="*/ 2147483647 h 171"/>
              <a:gd name="T32" fmla="*/ 2147483647 w 214"/>
              <a:gd name="T33" fmla="*/ 2147483647 h 171"/>
              <a:gd name="T34" fmla="*/ 2147483647 w 214"/>
              <a:gd name="T35" fmla="*/ 2147483647 h 171"/>
              <a:gd name="T36" fmla="*/ 2147483647 w 214"/>
              <a:gd name="T37" fmla="*/ 2147483647 h 171"/>
              <a:gd name="T38" fmla="*/ 2147483647 w 214"/>
              <a:gd name="T39" fmla="*/ 2147483647 h 171"/>
              <a:gd name="T40" fmla="*/ 2147483647 w 214"/>
              <a:gd name="T41" fmla="*/ 2147483647 h 171"/>
              <a:gd name="T42" fmla="*/ 2147483647 w 214"/>
              <a:gd name="T43" fmla="*/ 2147483647 h 171"/>
              <a:gd name="T44" fmla="*/ 2147483647 w 214"/>
              <a:gd name="T45" fmla="*/ 2147483647 h 171"/>
              <a:gd name="T46" fmla="*/ 2147483647 w 214"/>
              <a:gd name="T47" fmla="*/ 2147483647 h 171"/>
              <a:gd name="T48" fmla="*/ 2147483647 w 214"/>
              <a:gd name="T49" fmla="*/ 2147483647 h 171"/>
              <a:gd name="T50" fmla="*/ 2147483647 w 214"/>
              <a:gd name="T51" fmla="*/ 2147483647 h 171"/>
              <a:gd name="T52" fmla="*/ 2147483647 w 214"/>
              <a:gd name="T53" fmla="*/ 2147483647 h 171"/>
              <a:gd name="T54" fmla="*/ 2147483647 w 214"/>
              <a:gd name="T55" fmla="*/ 2147483647 h 171"/>
              <a:gd name="T56" fmla="*/ 2147483647 w 214"/>
              <a:gd name="T57" fmla="*/ 2147483647 h 171"/>
              <a:gd name="T58" fmla="*/ 2147483647 w 214"/>
              <a:gd name="T59" fmla="*/ 2147483647 h 171"/>
              <a:gd name="T60" fmla="*/ 2147483647 w 214"/>
              <a:gd name="T61" fmla="*/ 2147483647 h 171"/>
              <a:gd name="T62" fmla="*/ 2147483647 w 214"/>
              <a:gd name="T63" fmla="*/ 2147483647 h 171"/>
              <a:gd name="T64" fmla="*/ 2147483647 w 214"/>
              <a:gd name="T65" fmla="*/ 2147483647 h 171"/>
              <a:gd name="T66" fmla="*/ 0 w 214"/>
              <a:gd name="T67" fmla="*/ 2147483647 h 171"/>
              <a:gd name="T68" fmla="*/ 0 w 214"/>
              <a:gd name="T69" fmla="*/ 2147483647 h 1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4"/>
              <a:gd name="T106" fmla="*/ 0 h 171"/>
              <a:gd name="T107" fmla="*/ 214 w 214"/>
              <a:gd name="T108" fmla="*/ 171 h 1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4" h="171">
                <a:moveTo>
                  <a:pt x="0" y="7"/>
                </a:moveTo>
                <a:lnTo>
                  <a:pt x="104" y="0"/>
                </a:lnTo>
                <a:lnTo>
                  <a:pt x="122" y="37"/>
                </a:lnTo>
                <a:lnTo>
                  <a:pt x="110" y="80"/>
                </a:lnTo>
                <a:lnTo>
                  <a:pt x="104" y="98"/>
                </a:lnTo>
                <a:lnTo>
                  <a:pt x="171" y="86"/>
                </a:lnTo>
                <a:lnTo>
                  <a:pt x="177" y="116"/>
                </a:lnTo>
                <a:lnTo>
                  <a:pt x="159" y="110"/>
                </a:lnTo>
                <a:lnTo>
                  <a:pt x="147" y="122"/>
                </a:lnTo>
                <a:lnTo>
                  <a:pt x="159" y="129"/>
                </a:lnTo>
                <a:lnTo>
                  <a:pt x="177" y="122"/>
                </a:lnTo>
                <a:lnTo>
                  <a:pt x="177" y="135"/>
                </a:lnTo>
                <a:lnTo>
                  <a:pt x="189" y="122"/>
                </a:lnTo>
                <a:lnTo>
                  <a:pt x="195" y="122"/>
                </a:lnTo>
                <a:lnTo>
                  <a:pt x="189" y="147"/>
                </a:lnTo>
                <a:lnTo>
                  <a:pt x="208" y="147"/>
                </a:lnTo>
                <a:lnTo>
                  <a:pt x="214" y="159"/>
                </a:lnTo>
                <a:lnTo>
                  <a:pt x="202" y="165"/>
                </a:lnTo>
                <a:lnTo>
                  <a:pt x="189" y="159"/>
                </a:lnTo>
                <a:lnTo>
                  <a:pt x="171" y="153"/>
                </a:lnTo>
                <a:lnTo>
                  <a:pt x="177" y="165"/>
                </a:lnTo>
                <a:lnTo>
                  <a:pt x="165" y="171"/>
                </a:lnTo>
                <a:lnTo>
                  <a:pt x="159" y="153"/>
                </a:lnTo>
                <a:lnTo>
                  <a:pt x="153" y="165"/>
                </a:lnTo>
                <a:lnTo>
                  <a:pt x="122" y="165"/>
                </a:lnTo>
                <a:lnTo>
                  <a:pt x="122" y="153"/>
                </a:lnTo>
                <a:lnTo>
                  <a:pt x="110" y="147"/>
                </a:lnTo>
                <a:lnTo>
                  <a:pt x="86" y="147"/>
                </a:lnTo>
                <a:lnTo>
                  <a:pt x="110" y="153"/>
                </a:lnTo>
                <a:lnTo>
                  <a:pt x="80" y="159"/>
                </a:lnTo>
                <a:lnTo>
                  <a:pt x="37" y="153"/>
                </a:lnTo>
                <a:lnTo>
                  <a:pt x="25" y="153"/>
                </a:lnTo>
                <a:lnTo>
                  <a:pt x="31" y="98"/>
                </a:lnTo>
                <a:lnTo>
                  <a:pt x="0" y="55"/>
                </a:lnTo>
                <a:lnTo>
                  <a:pt x="0" y="7"/>
                </a:lnTo>
                <a:close/>
              </a:path>
            </a:pathLst>
          </a:custGeom>
          <a:solidFill>
            <a:srgbClr val="00548B"/>
          </a:solidFill>
          <a:ln w="9525">
            <a:solidFill>
              <a:srgbClr val="777777"/>
            </a:solidFill>
            <a:prstDash val="solid"/>
            <a:round/>
            <a:headEnd/>
            <a:tailEnd/>
          </a:ln>
        </p:spPr>
        <p:txBody>
          <a:bodyPr/>
          <a:lstStyle/>
          <a:p>
            <a:endParaRPr lang="en-US"/>
          </a:p>
        </p:txBody>
      </p:sp>
      <p:sp>
        <p:nvSpPr>
          <p:cNvPr id="20510" name="Freeform 39"/>
          <p:cNvSpPr>
            <a:spLocks/>
          </p:cNvSpPr>
          <p:nvPr/>
        </p:nvSpPr>
        <p:spPr bwMode="gray">
          <a:xfrm>
            <a:off x="3136900" y="4054475"/>
            <a:ext cx="1414463" cy="1311275"/>
          </a:xfrm>
          <a:custGeom>
            <a:avLst/>
            <a:gdLst>
              <a:gd name="T0" fmla="*/ 2147483647 w 494"/>
              <a:gd name="T1" fmla="*/ 0 h 458"/>
              <a:gd name="T2" fmla="*/ 2147483647 w 494"/>
              <a:gd name="T3" fmla="*/ 2147483647 h 458"/>
              <a:gd name="T4" fmla="*/ 2147483647 w 494"/>
              <a:gd name="T5" fmla="*/ 2147483647 h 458"/>
              <a:gd name="T6" fmla="*/ 2147483647 w 494"/>
              <a:gd name="T7" fmla="*/ 2147483647 h 458"/>
              <a:gd name="T8" fmla="*/ 2147483647 w 494"/>
              <a:gd name="T9" fmla="*/ 2147483647 h 458"/>
              <a:gd name="T10" fmla="*/ 2147483647 w 494"/>
              <a:gd name="T11" fmla="*/ 2147483647 h 458"/>
              <a:gd name="T12" fmla="*/ 2147483647 w 494"/>
              <a:gd name="T13" fmla="*/ 2147483647 h 458"/>
              <a:gd name="T14" fmla="*/ 2147483647 w 494"/>
              <a:gd name="T15" fmla="*/ 2147483647 h 458"/>
              <a:gd name="T16" fmla="*/ 2147483647 w 494"/>
              <a:gd name="T17" fmla="*/ 2147483647 h 458"/>
              <a:gd name="T18" fmla="*/ 2147483647 w 494"/>
              <a:gd name="T19" fmla="*/ 2147483647 h 458"/>
              <a:gd name="T20" fmla="*/ 2147483647 w 494"/>
              <a:gd name="T21" fmla="*/ 2147483647 h 458"/>
              <a:gd name="T22" fmla="*/ 2147483647 w 494"/>
              <a:gd name="T23" fmla="*/ 2147483647 h 458"/>
              <a:gd name="T24" fmla="*/ 2147483647 w 494"/>
              <a:gd name="T25" fmla="*/ 2147483647 h 458"/>
              <a:gd name="T26" fmla="*/ 2147483647 w 494"/>
              <a:gd name="T27" fmla="*/ 2147483647 h 458"/>
              <a:gd name="T28" fmla="*/ 2147483647 w 494"/>
              <a:gd name="T29" fmla="*/ 2147483647 h 458"/>
              <a:gd name="T30" fmla="*/ 2147483647 w 494"/>
              <a:gd name="T31" fmla="*/ 2147483647 h 458"/>
              <a:gd name="T32" fmla="*/ 2147483647 w 494"/>
              <a:gd name="T33" fmla="*/ 2147483647 h 458"/>
              <a:gd name="T34" fmla="*/ 2147483647 w 494"/>
              <a:gd name="T35" fmla="*/ 2147483647 h 458"/>
              <a:gd name="T36" fmla="*/ 2147483647 w 494"/>
              <a:gd name="T37" fmla="*/ 2147483647 h 458"/>
              <a:gd name="T38" fmla="*/ 2147483647 w 494"/>
              <a:gd name="T39" fmla="*/ 2147483647 h 458"/>
              <a:gd name="T40" fmla="*/ 2147483647 w 494"/>
              <a:gd name="T41" fmla="*/ 2147483647 h 458"/>
              <a:gd name="T42" fmla="*/ 2147483647 w 494"/>
              <a:gd name="T43" fmla="*/ 2147483647 h 458"/>
              <a:gd name="T44" fmla="*/ 2147483647 w 494"/>
              <a:gd name="T45" fmla="*/ 2147483647 h 458"/>
              <a:gd name="T46" fmla="*/ 2147483647 w 494"/>
              <a:gd name="T47" fmla="*/ 2147483647 h 458"/>
              <a:gd name="T48" fmla="*/ 2147483647 w 494"/>
              <a:gd name="T49" fmla="*/ 2147483647 h 458"/>
              <a:gd name="T50" fmla="*/ 2147483647 w 494"/>
              <a:gd name="T51" fmla="*/ 2147483647 h 458"/>
              <a:gd name="T52" fmla="*/ 2147483647 w 494"/>
              <a:gd name="T53" fmla="*/ 2147483647 h 458"/>
              <a:gd name="T54" fmla="*/ 2147483647 w 494"/>
              <a:gd name="T55" fmla="*/ 2147483647 h 458"/>
              <a:gd name="T56" fmla="*/ 2147483647 w 494"/>
              <a:gd name="T57" fmla="*/ 2147483647 h 458"/>
              <a:gd name="T58" fmla="*/ 2147483647 w 494"/>
              <a:gd name="T59" fmla="*/ 2147483647 h 458"/>
              <a:gd name="T60" fmla="*/ 2147483647 w 494"/>
              <a:gd name="T61" fmla="*/ 2147483647 h 458"/>
              <a:gd name="T62" fmla="*/ 2147483647 w 494"/>
              <a:gd name="T63" fmla="*/ 2147483647 h 458"/>
              <a:gd name="T64" fmla="*/ 2147483647 w 494"/>
              <a:gd name="T65" fmla="*/ 2147483647 h 458"/>
              <a:gd name="T66" fmla="*/ 2147483647 w 494"/>
              <a:gd name="T67" fmla="*/ 2147483647 h 458"/>
              <a:gd name="T68" fmla="*/ 2147483647 w 494"/>
              <a:gd name="T69" fmla="*/ 2147483647 h 458"/>
              <a:gd name="T70" fmla="*/ 2147483647 w 494"/>
              <a:gd name="T71" fmla="*/ 2147483647 h 458"/>
              <a:gd name="T72" fmla="*/ 2147483647 w 494"/>
              <a:gd name="T73" fmla="*/ 2147483647 h 458"/>
              <a:gd name="T74" fmla="*/ 2147483647 w 494"/>
              <a:gd name="T75" fmla="*/ 2147483647 h 458"/>
              <a:gd name="T76" fmla="*/ 2147483647 w 494"/>
              <a:gd name="T77" fmla="*/ 2147483647 h 458"/>
              <a:gd name="T78" fmla="*/ 2147483647 w 494"/>
              <a:gd name="T79" fmla="*/ 2147483647 h 458"/>
              <a:gd name="T80" fmla="*/ 2147483647 w 494"/>
              <a:gd name="T81" fmla="*/ 2147483647 h 458"/>
              <a:gd name="T82" fmla="*/ 2147483647 w 494"/>
              <a:gd name="T83" fmla="*/ 2147483647 h 458"/>
              <a:gd name="T84" fmla="*/ 2147483647 w 494"/>
              <a:gd name="T85" fmla="*/ 2147483647 h 458"/>
              <a:gd name="T86" fmla="*/ 2147483647 w 494"/>
              <a:gd name="T87" fmla="*/ 2147483647 h 458"/>
              <a:gd name="T88" fmla="*/ 2147483647 w 494"/>
              <a:gd name="T89" fmla="*/ 2147483647 h 458"/>
              <a:gd name="T90" fmla="*/ 2147483647 w 494"/>
              <a:gd name="T91" fmla="*/ 2147483647 h 458"/>
              <a:gd name="T92" fmla="*/ 0 w 494"/>
              <a:gd name="T93" fmla="*/ 2147483647 h 458"/>
              <a:gd name="T94" fmla="*/ 0 w 494"/>
              <a:gd name="T95" fmla="*/ 2147483647 h 458"/>
              <a:gd name="T96" fmla="*/ 2147483647 w 494"/>
              <a:gd name="T97" fmla="*/ 2147483647 h 458"/>
              <a:gd name="T98" fmla="*/ 2147483647 w 494"/>
              <a:gd name="T99" fmla="*/ 2147483647 h 458"/>
              <a:gd name="T100" fmla="*/ 2147483647 w 494"/>
              <a:gd name="T101" fmla="*/ 0 h 4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4"/>
              <a:gd name="T154" fmla="*/ 0 h 458"/>
              <a:gd name="T155" fmla="*/ 494 w 494"/>
              <a:gd name="T156" fmla="*/ 458 h 4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4" h="458">
                <a:moveTo>
                  <a:pt x="140" y="0"/>
                </a:moveTo>
                <a:lnTo>
                  <a:pt x="250" y="6"/>
                </a:lnTo>
                <a:lnTo>
                  <a:pt x="250" y="86"/>
                </a:lnTo>
                <a:lnTo>
                  <a:pt x="305" y="110"/>
                </a:lnTo>
                <a:lnTo>
                  <a:pt x="323" y="104"/>
                </a:lnTo>
                <a:lnTo>
                  <a:pt x="360" y="122"/>
                </a:lnTo>
                <a:lnTo>
                  <a:pt x="378" y="122"/>
                </a:lnTo>
                <a:lnTo>
                  <a:pt x="421" y="104"/>
                </a:lnTo>
                <a:lnTo>
                  <a:pt x="445" y="116"/>
                </a:lnTo>
                <a:lnTo>
                  <a:pt x="469" y="122"/>
                </a:lnTo>
                <a:lnTo>
                  <a:pt x="469" y="189"/>
                </a:lnTo>
                <a:lnTo>
                  <a:pt x="494" y="232"/>
                </a:lnTo>
                <a:lnTo>
                  <a:pt x="488" y="287"/>
                </a:lnTo>
                <a:lnTo>
                  <a:pt x="457" y="311"/>
                </a:lnTo>
                <a:lnTo>
                  <a:pt x="451" y="293"/>
                </a:lnTo>
                <a:lnTo>
                  <a:pt x="445" y="299"/>
                </a:lnTo>
                <a:lnTo>
                  <a:pt x="451" y="311"/>
                </a:lnTo>
                <a:lnTo>
                  <a:pt x="402" y="348"/>
                </a:lnTo>
                <a:lnTo>
                  <a:pt x="390" y="348"/>
                </a:lnTo>
                <a:lnTo>
                  <a:pt x="366" y="366"/>
                </a:lnTo>
                <a:lnTo>
                  <a:pt x="366" y="378"/>
                </a:lnTo>
                <a:lnTo>
                  <a:pt x="360" y="378"/>
                </a:lnTo>
                <a:lnTo>
                  <a:pt x="366" y="391"/>
                </a:lnTo>
                <a:lnTo>
                  <a:pt x="353" y="409"/>
                </a:lnTo>
                <a:lnTo>
                  <a:pt x="360" y="433"/>
                </a:lnTo>
                <a:lnTo>
                  <a:pt x="366" y="439"/>
                </a:lnTo>
                <a:lnTo>
                  <a:pt x="366" y="458"/>
                </a:lnTo>
                <a:lnTo>
                  <a:pt x="347" y="458"/>
                </a:lnTo>
                <a:lnTo>
                  <a:pt x="329" y="445"/>
                </a:lnTo>
                <a:lnTo>
                  <a:pt x="317" y="452"/>
                </a:lnTo>
                <a:lnTo>
                  <a:pt x="280" y="439"/>
                </a:lnTo>
                <a:lnTo>
                  <a:pt x="262" y="384"/>
                </a:lnTo>
                <a:lnTo>
                  <a:pt x="238" y="360"/>
                </a:lnTo>
                <a:lnTo>
                  <a:pt x="213" y="311"/>
                </a:lnTo>
                <a:lnTo>
                  <a:pt x="201" y="311"/>
                </a:lnTo>
                <a:lnTo>
                  <a:pt x="189" y="299"/>
                </a:lnTo>
                <a:lnTo>
                  <a:pt x="177" y="299"/>
                </a:lnTo>
                <a:lnTo>
                  <a:pt x="158" y="293"/>
                </a:lnTo>
                <a:lnTo>
                  <a:pt x="146" y="299"/>
                </a:lnTo>
                <a:lnTo>
                  <a:pt x="134" y="323"/>
                </a:lnTo>
                <a:lnTo>
                  <a:pt x="122" y="323"/>
                </a:lnTo>
                <a:lnTo>
                  <a:pt x="91" y="305"/>
                </a:lnTo>
                <a:lnTo>
                  <a:pt x="73" y="287"/>
                </a:lnTo>
                <a:lnTo>
                  <a:pt x="67" y="263"/>
                </a:lnTo>
                <a:lnTo>
                  <a:pt x="54" y="244"/>
                </a:lnTo>
                <a:lnTo>
                  <a:pt x="24" y="220"/>
                </a:lnTo>
                <a:lnTo>
                  <a:pt x="0" y="189"/>
                </a:lnTo>
                <a:lnTo>
                  <a:pt x="0" y="183"/>
                </a:lnTo>
                <a:lnTo>
                  <a:pt x="73" y="183"/>
                </a:lnTo>
                <a:lnTo>
                  <a:pt x="134" y="183"/>
                </a:lnTo>
                <a:lnTo>
                  <a:pt x="140" y="0"/>
                </a:lnTo>
                <a:close/>
              </a:path>
            </a:pathLst>
          </a:custGeom>
          <a:solidFill>
            <a:srgbClr val="A73226"/>
          </a:solidFill>
          <a:ln w="9525" cap="flat" cmpd="sng">
            <a:solidFill>
              <a:srgbClr val="777777"/>
            </a:solidFill>
            <a:prstDash val="solid"/>
            <a:round/>
            <a:headEnd/>
            <a:tailEnd/>
          </a:ln>
        </p:spPr>
        <p:txBody>
          <a:bodyPr lIns="101847" tIns="50923" rIns="101847" bIns="50923">
            <a:spAutoFit/>
          </a:bodyPr>
          <a:lstStyle/>
          <a:p>
            <a:endParaRPr lang="en-US"/>
          </a:p>
        </p:txBody>
      </p:sp>
      <p:sp>
        <p:nvSpPr>
          <p:cNvPr id="20511" name="Freeform 40"/>
          <p:cNvSpPr>
            <a:spLocks/>
          </p:cNvSpPr>
          <p:nvPr/>
        </p:nvSpPr>
        <p:spPr bwMode="gray">
          <a:xfrm>
            <a:off x="4638675" y="3235325"/>
            <a:ext cx="419100" cy="700088"/>
          </a:xfrm>
          <a:custGeom>
            <a:avLst/>
            <a:gdLst>
              <a:gd name="T0" fmla="*/ 2147483647 w 147"/>
              <a:gd name="T1" fmla="*/ 2147483647 h 244"/>
              <a:gd name="T2" fmla="*/ 2147483647 w 147"/>
              <a:gd name="T3" fmla="*/ 0 h 244"/>
              <a:gd name="T4" fmla="*/ 2147483647 w 147"/>
              <a:gd name="T5" fmla="*/ 2147483647 h 244"/>
              <a:gd name="T6" fmla="*/ 2147483647 w 147"/>
              <a:gd name="T7" fmla="*/ 2147483647 h 244"/>
              <a:gd name="T8" fmla="*/ 2147483647 w 147"/>
              <a:gd name="T9" fmla="*/ 2147483647 h 244"/>
              <a:gd name="T10" fmla="*/ 2147483647 w 147"/>
              <a:gd name="T11" fmla="*/ 2147483647 h 244"/>
              <a:gd name="T12" fmla="*/ 2147483647 w 147"/>
              <a:gd name="T13" fmla="*/ 2147483647 h 244"/>
              <a:gd name="T14" fmla="*/ 2147483647 w 147"/>
              <a:gd name="T15" fmla="*/ 2147483647 h 244"/>
              <a:gd name="T16" fmla="*/ 2147483647 w 147"/>
              <a:gd name="T17" fmla="*/ 2147483647 h 244"/>
              <a:gd name="T18" fmla="*/ 2147483647 w 147"/>
              <a:gd name="T19" fmla="*/ 2147483647 h 244"/>
              <a:gd name="T20" fmla="*/ 2147483647 w 147"/>
              <a:gd name="T21" fmla="*/ 2147483647 h 244"/>
              <a:gd name="T22" fmla="*/ 2147483647 w 147"/>
              <a:gd name="T23" fmla="*/ 2147483647 h 244"/>
              <a:gd name="T24" fmla="*/ 2147483647 w 147"/>
              <a:gd name="T25" fmla="*/ 2147483647 h 244"/>
              <a:gd name="T26" fmla="*/ 2147483647 w 147"/>
              <a:gd name="T27" fmla="*/ 2147483647 h 244"/>
              <a:gd name="T28" fmla="*/ 2147483647 w 147"/>
              <a:gd name="T29" fmla="*/ 2147483647 h 244"/>
              <a:gd name="T30" fmla="*/ 2147483647 w 147"/>
              <a:gd name="T31" fmla="*/ 2147483647 h 244"/>
              <a:gd name="T32" fmla="*/ 2147483647 w 147"/>
              <a:gd name="T33" fmla="*/ 2147483647 h 244"/>
              <a:gd name="T34" fmla="*/ 0 w 147"/>
              <a:gd name="T35" fmla="*/ 2147483647 h 244"/>
              <a:gd name="T36" fmla="*/ 2147483647 w 147"/>
              <a:gd name="T37" fmla="*/ 2147483647 h 244"/>
              <a:gd name="T38" fmla="*/ 2147483647 w 147"/>
              <a:gd name="T39" fmla="*/ 2147483647 h 244"/>
              <a:gd name="T40" fmla="*/ 2147483647 w 147"/>
              <a:gd name="T41" fmla="*/ 2147483647 h 244"/>
              <a:gd name="T42" fmla="*/ 2147483647 w 147"/>
              <a:gd name="T43" fmla="*/ 2147483647 h 244"/>
              <a:gd name="T44" fmla="*/ 2147483647 w 147"/>
              <a:gd name="T45" fmla="*/ 2147483647 h 2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
              <a:gd name="T70" fmla="*/ 0 h 244"/>
              <a:gd name="T71" fmla="*/ 147 w 147"/>
              <a:gd name="T72" fmla="*/ 244 h 2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 h="244">
                <a:moveTo>
                  <a:pt x="31" y="12"/>
                </a:moveTo>
                <a:lnTo>
                  <a:pt x="116" y="0"/>
                </a:lnTo>
                <a:lnTo>
                  <a:pt x="128" y="30"/>
                </a:lnTo>
                <a:lnTo>
                  <a:pt x="147" y="152"/>
                </a:lnTo>
                <a:lnTo>
                  <a:pt x="147" y="170"/>
                </a:lnTo>
                <a:lnTo>
                  <a:pt x="134" y="201"/>
                </a:lnTo>
                <a:lnTo>
                  <a:pt x="134" y="225"/>
                </a:lnTo>
                <a:lnTo>
                  <a:pt x="122" y="225"/>
                </a:lnTo>
                <a:lnTo>
                  <a:pt x="122" y="244"/>
                </a:lnTo>
                <a:lnTo>
                  <a:pt x="104" y="231"/>
                </a:lnTo>
                <a:lnTo>
                  <a:pt x="98" y="237"/>
                </a:lnTo>
                <a:lnTo>
                  <a:pt x="86" y="237"/>
                </a:lnTo>
                <a:lnTo>
                  <a:pt x="73" y="207"/>
                </a:lnTo>
                <a:lnTo>
                  <a:pt x="61" y="195"/>
                </a:lnTo>
                <a:lnTo>
                  <a:pt x="61" y="164"/>
                </a:lnTo>
                <a:lnTo>
                  <a:pt x="43" y="170"/>
                </a:lnTo>
                <a:lnTo>
                  <a:pt x="31" y="146"/>
                </a:lnTo>
                <a:lnTo>
                  <a:pt x="0" y="122"/>
                </a:lnTo>
                <a:lnTo>
                  <a:pt x="25" y="79"/>
                </a:lnTo>
                <a:lnTo>
                  <a:pt x="19" y="61"/>
                </a:lnTo>
                <a:lnTo>
                  <a:pt x="37" y="55"/>
                </a:lnTo>
                <a:lnTo>
                  <a:pt x="43" y="30"/>
                </a:lnTo>
                <a:lnTo>
                  <a:pt x="31" y="12"/>
                </a:lnTo>
                <a:close/>
              </a:path>
            </a:pathLst>
          </a:custGeom>
          <a:solidFill>
            <a:srgbClr val="799D34"/>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12" name="Freeform 41"/>
          <p:cNvSpPr>
            <a:spLocks/>
          </p:cNvSpPr>
          <p:nvPr/>
        </p:nvSpPr>
        <p:spPr bwMode="gray">
          <a:xfrm>
            <a:off x="5565775" y="4022725"/>
            <a:ext cx="490538" cy="396875"/>
          </a:xfrm>
          <a:custGeom>
            <a:avLst/>
            <a:gdLst>
              <a:gd name="T0" fmla="*/ 2147483647 w 170"/>
              <a:gd name="T1" fmla="*/ 2147483647 h 140"/>
              <a:gd name="T2" fmla="*/ 2147483647 w 170"/>
              <a:gd name="T3" fmla="*/ 2147483647 h 140"/>
              <a:gd name="T4" fmla="*/ 2147483647 w 170"/>
              <a:gd name="T5" fmla="*/ 0 h 140"/>
              <a:gd name="T6" fmla="*/ 2147483647 w 170"/>
              <a:gd name="T7" fmla="*/ 2147483647 h 140"/>
              <a:gd name="T8" fmla="*/ 2147483647 w 170"/>
              <a:gd name="T9" fmla="*/ 2147483647 h 140"/>
              <a:gd name="T10" fmla="*/ 2147483647 w 170"/>
              <a:gd name="T11" fmla="*/ 2147483647 h 140"/>
              <a:gd name="T12" fmla="*/ 2147483647 w 170"/>
              <a:gd name="T13" fmla="*/ 2147483647 h 140"/>
              <a:gd name="T14" fmla="*/ 2147483647 w 170"/>
              <a:gd name="T15" fmla="*/ 2147483647 h 140"/>
              <a:gd name="T16" fmla="*/ 2147483647 w 170"/>
              <a:gd name="T17" fmla="*/ 2147483647 h 140"/>
              <a:gd name="T18" fmla="*/ 2147483647 w 170"/>
              <a:gd name="T19" fmla="*/ 2147483647 h 140"/>
              <a:gd name="T20" fmla="*/ 2147483647 w 170"/>
              <a:gd name="T21" fmla="*/ 2147483647 h 140"/>
              <a:gd name="T22" fmla="*/ 2147483647 w 170"/>
              <a:gd name="T23" fmla="*/ 2147483647 h 140"/>
              <a:gd name="T24" fmla="*/ 2147483647 w 170"/>
              <a:gd name="T25" fmla="*/ 2147483647 h 140"/>
              <a:gd name="T26" fmla="*/ 2147483647 w 170"/>
              <a:gd name="T27" fmla="*/ 2147483647 h 140"/>
              <a:gd name="T28" fmla="*/ 0 w 170"/>
              <a:gd name="T29" fmla="*/ 2147483647 h 140"/>
              <a:gd name="T30" fmla="*/ 2147483647 w 170"/>
              <a:gd name="T31" fmla="*/ 2147483647 h 1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0"/>
              <a:gd name="T49" fmla="*/ 0 h 140"/>
              <a:gd name="T50" fmla="*/ 170 w 170"/>
              <a:gd name="T51" fmla="*/ 140 h 1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0" h="140">
                <a:moveTo>
                  <a:pt x="6" y="24"/>
                </a:moveTo>
                <a:lnTo>
                  <a:pt x="18" y="12"/>
                </a:lnTo>
                <a:lnTo>
                  <a:pt x="73" y="0"/>
                </a:lnTo>
                <a:lnTo>
                  <a:pt x="85" y="12"/>
                </a:lnTo>
                <a:lnTo>
                  <a:pt x="122" y="6"/>
                </a:lnTo>
                <a:lnTo>
                  <a:pt x="146" y="24"/>
                </a:lnTo>
                <a:lnTo>
                  <a:pt x="170" y="37"/>
                </a:lnTo>
                <a:lnTo>
                  <a:pt x="158" y="79"/>
                </a:lnTo>
                <a:lnTo>
                  <a:pt x="140" y="104"/>
                </a:lnTo>
                <a:lnTo>
                  <a:pt x="115" y="110"/>
                </a:lnTo>
                <a:lnTo>
                  <a:pt x="122" y="122"/>
                </a:lnTo>
                <a:lnTo>
                  <a:pt x="103" y="140"/>
                </a:lnTo>
                <a:lnTo>
                  <a:pt x="79" y="104"/>
                </a:lnTo>
                <a:lnTo>
                  <a:pt x="12" y="37"/>
                </a:lnTo>
                <a:lnTo>
                  <a:pt x="0" y="37"/>
                </a:lnTo>
                <a:lnTo>
                  <a:pt x="6" y="24"/>
                </a:lnTo>
                <a:close/>
              </a:path>
            </a:pathLst>
          </a:custGeom>
          <a:solidFill>
            <a:srgbClr val="00548B"/>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13" name="Freeform 42"/>
          <p:cNvSpPr>
            <a:spLocks/>
          </p:cNvSpPr>
          <p:nvPr/>
        </p:nvSpPr>
        <p:spPr bwMode="gray">
          <a:xfrm>
            <a:off x="5684838" y="2640013"/>
            <a:ext cx="649287" cy="522287"/>
          </a:xfrm>
          <a:custGeom>
            <a:avLst/>
            <a:gdLst>
              <a:gd name="T0" fmla="*/ 2147483647 w 226"/>
              <a:gd name="T1" fmla="*/ 2147483647 h 183"/>
              <a:gd name="T2" fmla="*/ 2147483647 w 226"/>
              <a:gd name="T3" fmla="*/ 2147483647 h 183"/>
              <a:gd name="T4" fmla="*/ 2147483647 w 226"/>
              <a:gd name="T5" fmla="*/ 2147483647 h 183"/>
              <a:gd name="T6" fmla="*/ 2147483647 w 226"/>
              <a:gd name="T7" fmla="*/ 2147483647 h 183"/>
              <a:gd name="T8" fmla="*/ 2147483647 w 226"/>
              <a:gd name="T9" fmla="*/ 2147483647 h 183"/>
              <a:gd name="T10" fmla="*/ 2147483647 w 226"/>
              <a:gd name="T11" fmla="*/ 2147483647 h 183"/>
              <a:gd name="T12" fmla="*/ 2147483647 w 226"/>
              <a:gd name="T13" fmla="*/ 2147483647 h 183"/>
              <a:gd name="T14" fmla="*/ 2147483647 w 226"/>
              <a:gd name="T15" fmla="*/ 2147483647 h 183"/>
              <a:gd name="T16" fmla="*/ 2147483647 w 226"/>
              <a:gd name="T17" fmla="*/ 2147483647 h 183"/>
              <a:gd name="T18" fmla="*/ 2147483647 w 226"/>
              <a:gd name="T19" fmla="*/ 2147483647 h 183"/>
              <a:gd name="T20" fmla="*/ 2147483647 w 226"/>
              <a:gd name="T21" fmla="*/ 2147483647 h 183"/>
              <a:gd name="T22" fmla="*/ 2147483647 w 226"/>
              <a:gd name="T23" fmla="*/ 2147483647 h 183"/>
              <a:gd name="T24" fmla="*/ 2147483647 w 226"/>
              <a:gd name="T25" fmla="*/ 0 h 183"/>
              <a:gd name="T26" fmla="*/ 2147483647 w 226"/>
              <a:gd name="T27" fmla="*/ 2147483647 h 183"/>
              <a:gd name="T28" fmla="*/ 2147483647 w 226"/>
              <a:gd name="T29" fmla="*/ 2147483647 h 183"/>
              <a:gd name="T30" fmla="*/ 2147483647 w 226"/>
              <a:gd name="T31" fmla="*/ 2147483647 h 183"/>
              <a:gd name="T32" fmla="*/ 2147483647 w 226"/>
              <a:gd name="T33" fmla="*/ 2147483647 h 183"/>
              <a:gd name="T34" fmla="*/ 2147483647 w 226"/>
              <a:gd name="T35" fmla="*/ 2147483647 h 183"/>
              <a:gd name="T36" fmla="*/ 2147483647 w 226"/>
              <a:gd name="T37" fmla="*/ 2147483647 h 183"/>
              <a:gd name="T38" fmla="*/ 2147483647 w 226"/>
              <a:gd name="T39" fmla="*/ 2147483647 h 183"/>
              <a:gd name="T40" fmla="*/ 2147483647 w 226"/>
              <a:gd name="T41" fmla="*/ 2147483647 h 183"/>
              <a:gd name="T42" fmla="*/ 2147483647 w 226"/>
              <a:gd name="T43" fmla="*/ 2147483647 h 183"/>
              <a:gd name="T44" fmla="*/ 2147483647 w 226"/>
              <a:gd name="T45" fmla="*/ 2147483647 h 183"/>
              <a:gd name="T46" fmla="*/ 2147483647 w 226"/>
              <a:gd name="T47" fmla="*/ 2147483647 h 183"/>
              <a:gd name="T48" fmla="*/ 2147483647 w 226"/>
              <a:gd name="T49" fmla="*/ 2147483647 h 183"/>
              <a:gd name="T50" fmla="*/ 2147483647 w 226"/>
              <a:gd name="T51" fmla="*/ 2147483647 h 183"/>
              <a:gd name="T52" fmla="*/ 2147483647 w 226"/>
              <a:gd name="T53" fmla="*/ 2147483647 h 183"/>
              <a:gd name="T54" fmla="*/ 2147483647 w 226"/>
              <a:gd name="T55" fmla="*/ 2147483647 h 183"/>
              <a:gd name="T56" fmla="*/ 0 w 226"/>
              <a:gd name="T57" fmla="*/ 2147483647 h 183"/>
              <a:gd name="T58" fmla="*/ 2147483647 w 226"/>
              <a:gd name="T59" fmla="*/ 2147483647 h 183"/>
              <a:gd name="T60" fmla="*/ 2147483647 w 226"/>
              <a:gd name="T61" fmla="*/ 2147483647 h 1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6"/>
              <a:gd name="T94" fmla="*/ 0 h 183"/>
              <a:gd name="T95" fmla="*/ 226 w 226"/>
              <a:gd name="T96" fmla="*/ 183 h 1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6" h="183">
                <a:moveTo>
                  <a:pt x="19" y="122"/>
                </a:moveTo>
                <a:lnTo>
                  <a:pt x="43" y="110"/>
                </a:lnTo>
                <a:lnTo>
                  <a:pt x="67" y="110"/>
                </a:lnTo>
                <a:lnTo>
                  <a:pt x="80" y="98"/>
                </a:lnTo>
                <a:lnTo>
                  <a:pt x="86" y="98"/>
                </a:lnTo>
                <a:lnTo>
                  <a:pt x="92" y="86"/>
                </a:lnTo>
                <a:lnTo>
                  <a:pt x="104" y="86"/>
                </a:lnTo>
                <a:lnTo>
                  <a:pt x="98" y="67"/>
                </a:lnTo>
                <a:lnTo>
                  <a:pt x="92" y="61"/>
                </a:lnTo>
                <a:lnTo>
                  <a:pt x="104" y="43"/>
                </a:lnTo>
                <a:lnTo>
                  <a:pt x="110" y="43"/>
                </a:lnTo>
                <a:lnTo>
                  <a:pt x="141" y="13"/>
                </a:lnTo>
                <a:lnTo>
                  <a:pt x="177" y="0"/>
                </a:lnTo>
                <a:lnTo>
                  <a:pt x="183" y="31"/>
                </a:lnTo>
                <a:lnTo>
                  <a:pt x="195" y="37"/>
                </a:lnTo>
                <a:lnTo>
                  <a:pt x="195" y="73"/>
                </a:lnTo>
                <a:lnTo>
                  <a:pt x="208" y="98"/>
                </a:lnTo>
                <a:lnTo>
                  <a:pt x="214" y="128"/>
                </a:lnTo>
                <a:lnTo>
                  <a:pt x="214" y="159"/>
                </a:lnTo>
                <a:lnTo>
                  <a:pt x="226" y="165"/>
                </a:lnTo>
                <a:lnTo>
                  <a:pt x="214" y="183"/>
                </a:lnTo>
                <a:lnTo>
                  <a:pt x="189" y="165"/>
                </a:lnTo>
                <a:lnTo>
                  <a:pt x="177" y="165"/>
                </a:lnTo>
                <a:lnTo>
                  <a:pt x="165" y="165"/>
                </a:lnTo>
                <a:lnTo>
                  <a:pt x="165" y="153"/>
                </a:lnTo>
                <a:lnTo>
                  <a:pt x="153" y="147"/>
                </a:lnTo>
                <a:lnTo>
                  <a:pt x="6" y="177"/>
                </a:lnTo>
                <a:lnTo>
                  <a:pt x="0" y="171"/>
                </a:lnTo>
                <a:lnTo>
                  <a:pt x="25" y="134"/>
                </a:lnTo>
                <a:lnTo>
                  <a:pt x="19" y="122"/>
                </a:lnTo>
                <a:close/>
              </a:path>
            </a:pathLst>
          </a:custGeom>
          <a:solidFill>
            <a:srgbClr val="00B0F0"/>
          </a:solidFill>
          <a:ln w="9525" cap="flat" cmpd="sng">
            <a:solidFill>
              <a:srgbClr val="777777"/>
            </a:solidFill>
            <a:prstDash val="solid"/>
            <a:round/>
            <a:headEnd type="none" w="med" len="med"/>
            <a:tailEnd type="none" w="med" len="med"/>
          </a:ln>
        </p:spPr>
        <p:txBody>
          <a:bodyPr/>
          <a:lstStyle/>
          <a:p>
            <a:endParaRPr lang="en-US"/>
          </a:p>
        </p:txBody>
      </p:sp>
      <p:sp>
        <p:nvSpPr>
          <p:cNvPr id="20514" name="Freeform 43"/>
          <p:cNvSpPr>
            <a:spLocks/>
          </p:cNvSpPr>
          <p:nvPr/>
        </p:nvSpPr>
        <p:spPr bwMode="gray">
          <a:xfrm>
            <a:off x="5251450" y="3162300"/>
            <a:ext cx="417513" cy="490538"/>
          </a:xfrm>
          <a:custGeom>
            <a:avLst/>
            <a:gdLst>
              <a:gd name="T0" fmla="*/ 0 w 146"/>
              <a:gd name="T1" fmla="*/ 2147483647 h 171"/>
              <a:gd name="T2" fmla="*/ 2147483647 w 146"/>
              <a:gd name="T3" fmla="*/ 2147483647 h 171"/>
              <a:gd name="T4" fmla="*/ 2147483647 w 146"/>
              <a:gd name="T5" fmla="*/ 2147483647 h 171"/>
              <a:gd name="T6" fmla="*/ 2147483647 w 146"/>
              <a:gd name="T7" fmla="*/ 2147483647 h 171"/>
              <a:gd name="T8" fmla="*/ 2147483647 w 146"/>
              <a:gd name="T9" fmla="*/ 2147483647 h 171"/>
              <a:gd name="T10" fmla="*/ 2147483647 w 146"/>
              <a:gd name="T11" fmla="*/ 0 h 171"/>
              <a:gd name="T12" fmla="*/ 2147483647 w 146"/>
              <a:gd name="T13" fmla="*/ 2147483647 h 171"/>
              <a:gd name="T14" fmla="*/ 2147483647 w 146"/>
              <a:gd name="T15" fmla="*/ 2147483647 h 171"/>
              <a:gd name="T16" fmla="*/ 2147483647 w 146"/>
              <a:gd name="T17" fmla="*/ 2147483647 h 171"/>
              <a:gd name="T18" fmla="*/ 2147483647 w 146"/>
              <a:gd name="T19" fmla="*/ 2147483647 h 171"/>
              <a:gd name="T20" fmla="*/ 2147483647 w 146"/>
              <a:gd name="T21" fmla="*/ 2147483647 h 171"/>
              <a:gd name="T22" fmla="*/ 2147483647 w 146"/>
              <a:gd name="T23" fmla="*/ 2147483647 h 171"/>
              <a:gd name="T24" fmla="*/ 2147483647 w 146"/>
              <a:gd name="T25" fmla="*/ 2147483647 h 171"/>
              <a:gd name="T26" fmla="*/ 2147483647 w 146"/>
              <a:gd name="T27" fmla="*/ 2147483647 h 171"/>
              <a:gd name="T28" fmla="*/ 2147483647 w 146"/>
              <a:gd name="T29" fmla="*/ 2147483647 h 171"/>
              <a:gd name="T30" fmla="*/ 2147483647 w 146"/>
              <a:gd name="T31" fmla="*/ 2147483647 h 171"/>
              <a:gd name="T32" fmla="*/ 2147483647 w 146"/>
              <a:gd name="T33" fmla="*/ 2147483647 h 171"/>
              <a:gd name="T34" fmla="*/ 2147483647 w 146"/>
              <a:gd name="T35" fmla="*/ 2147483647 h 171"/>
              <a:gd name="T36" fmla="*/ 0 w 146"/>
              <a:gd name="T37" fmla="*/ 2147483647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71"/>
              <a:gd name="T59" fmla="*/ 146 w 146"/>
              <a:gd name="T60" fmla="*/ 171 h 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71">
                <a:moveTo>
                  <a:pt x="0" y="43"/>
                </a:moveTo>
                <a:lnTo>
                  <a:pt x="67" y="37"/>
                </a:lnTo>
                <a:lnTo>
                  <a:pt x="79" y="37"/>
                </a:lnTo>
                <a:lnTo>
                  <a:pt x="116" y="25"/>
                </a:lnTo>
                <a:lnTo>
                  <a:pt x="122" y="6"/>
                </a:lnTo>
                <a:lnTo>
                  <a:pt x="140" y="0"/>
                </a:lnTo>
                <a:lnTo>
                  <a:pt x="146" y="67"/>
                </a:lnTo>
                <a:lnTo>
                  <a:pt x="140" y="73"/>
                </a:lnTo>
                <a:lnTo>
                  <a:pt x="140" y="116"/>
                </a:lnTo>
                <a:lnTo>
                  <a:pt x="128" y="122"/>
                </a:lnTo>
                <a:lnTo>
                  <a:pt x="122" y="147"/>
                </a:lnTo>
                <a:lnTo>
                  <a:pt x="110" y="147"/>
                </a:lnTo>
                <a:lnTo>
                  <a:pt x="103" y="171"/>
                </a:lnTo>
                <a:lnTo>
                  <a:pt x="91" y="159"/>
                </a:lnTo>
                <a:lnTo>
                  <a:pt x="55" y="165"/>
                </a:lnTo>
                <a:lnTo>
                  <a:pt x="42" y="159"/>
                </a:lnTo>
                <a:lnTo>
                  <a:pt x="24" y="159"/>
                </a:lnTo>
                <a:lnTo>
                  <a:pt x="12" y="110"/>
                </a:lnTo>
                <a:lnTo>
                  <a:pt x="0" y="43"/>
                </a:lnTo>
                <a:close/>
              </a:path>
            </a:pathLst>
          </a:custGeom>
          <a:solidFill>
            <a:srgbClr val="00548B"/>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15" name="Freeform 44"/>
          <p:cNvSpPr>
            <a:spLocks/>
          </p:cNvSpPr>
          <p:nvPr/>
        </p:nvSpPr>
        <p:spPr bwMode="gray">
          <a:xfrm>
            <a:off x="6351588" y="2219325"/>
            <a:ext cx="384175" cy="577850"/>
          </a:xfrm>
          <a:custGeom>
            <a:avLst/>
            <a:gdLst>
              <a:gd name="T0" fmla="*/ 2147483647 w 134"/>
              <a:gd name="T1" fmla="*/ 2147483647 h 201"/>
              <a:gd name="T2" fmla="*/ 2147483647 w 134"/>
              <a:gd name="T3" fmla="*/ 2147483647 h 201"/>
              <a:gd name="T4" fmla="*/ 2147483647 w 134"/>
              <a:gd name="T5" fmla="*/ 2147483647 h 201"/>
              <a:gd name="T6" fmla="*/ 2147483647 w 134"/>
              <a:gd name="T7" fmla="*/ 2147483647 h 201"/>
              <a:gd name="T8" fmla="*/ 2147483647 w 134"/>
              <a:gd name="T9" fmla="*/ 2147483647 h 201"/>
              <a:gd name="T10" fmla="*/ 2147483647 w 134"/>
              <a:gd name="T11" fmla="*/ 2147483647 h 201"/>
              <a:gd name="T12" fmla="*/ 2147483647 w 134"/>
              <a:gd name="T13" fmla="*/ 2147483647 h 201"/>
              <a:gd name="T14" fmla="*/ 0 w 134"/>
              <a:gd name="T15" fmla="*/ 2147483647 h 201"/>
              <a:gd name="T16" fmla="*/ 2147483647 w 134"/>
              <a:gd name="T17" fmla="*/ 2147483647 h 201"/>
              <a:gd name="T18" fmla="*/ 2147483647 w 134"/>
              <a:gd name="T19" fmla="*/ 2147483647 h 201"/>
              <a:gd name="T20" fmla="*/ 2147483647 w 134"/>
              <a:gd name="T21" fmla="*/ 2147483647 h 201"/>
              <a:gd name="T22" fmla="*/ 2147483647 w 134"/>
              <a:gd name="T23" fmla="*/ 2147483647 h 201"/>
              <a:gd name="T24" fmla="*/ 2147483647 w 134"/>
              <a:gd name="T25" fmla="*/ 2147483647 h 201"/>
              <a:gd name="T26" fmla="*/ 2147483647 w 134"/>
              <a:gd name="T27" fmla="*/ 2147483647 h 201"/>
              <a:gd name="T28" fmla="*/ 2147483647 w 134"/>
              <a:gd name="T29" fmla="*/ 2147483647 h 201"/>
              <a:gd name="T30" fmla="*/ 2147483647 w 134"/>
              <a:gd name="T31" fmla="*/ 2147483647 h 201"/>
              <a:gd name="T32" fmla="*/ 2147483647 w 134"/>
              <a:gd name="T33" fmla="*/ 2147483647 h 201"/>
              <a:gd name="T34" fmla="*/ 2147483647 w 134"/>
              <a:gd name="T35" fmla="*/ 2147483647 h 201"/>
              <a:gd name="T36" fmla="*/ 2147483647 w 134"/>
              <a:gd name="T37" fmla="*/ 2147483647 h 201"/>
              <a:gd name="T38" fmla="*/ 2147483647 w 134"/>
              <a:gd name="T39" fmla="*/ 2147483647 h 201"/>
              <a:gd name="T40" fmla="*/ 2147483647 w 134"/>
              <a:gd name="T41" fmla="*/ 2147483647 h 201"/>
              <a:gd name="T42" fmla="*/ 2147483647 w 134"/>
              <a:gd name="T43" fmla="*/ 2147483647 h 201"/>
              <a:gd name="T44" fmla="*/ 2147483647 w 134"/>
              <a:gd name="T45" fmla="*/ 2147483647 h 201"/>
              <a:gd name="T46" fmla="*/ 2147483647 w 134"/>
              <a:gd name="T47" fmla="*/ 2147483647 h 201"/>
              <a:gd name="T48" fmla="*/ 2147483647 w 134"/>
              <a:gd name="T49" fmla="*/ 0 h 201"/>
              <a:gd name="T50" fmla="*/ 2147483647 w 134"/>
              <a:gd name="T51" fmla="*/ 0 h 201"/>
              <a:gd name="T52" fmla="*/ 2147483647 w 134"/>
              <a:gd name="T53" fmla="*/ 2147483647 h 201"/>
              <a:gd name="T54" fmla="*/ 2147483647 w 134"/>
              <a:gd name="T55" fmla="*/ 2147483647 h 20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201"/>
              <a:gd name="T86" fmla="*/ 134 w 134"/>
              <a:gd name="T87" fmla="*/ 201 h 20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201">
                <a:moveTo>
                  <a:pt x="31" y="6"/>
                </a:moveTo>
                <a:lnTo>
                  <a:pt x="12" y="43"/>
                </a:lnTo>
                <a:lnTo>
                  <a:pt x="24" y="55"/>
                </a:lnTo>
                <a:lnTo>
                  <a:pt x="12" y="73"/>
                </a:lnTo>
                <a:lnTo>
                  <a:pt x="18" y="79"/>
                </a:lnTo>
                <a:lnTo>
                  <a:pt x="18" y="91"/>
                </a:lnTo>
                <a:lnTo>
                  <a:pt x="18" y="110"/>
                </a:lnTo>
                <a:lnTo>
                  <a:pt x="0" y="116"/>
                </a:lnTo>
                <a:lnTo>
                  <a:pt x="6" y="122"/>
                </a:lnTo>
                <a:lnTo>
                  <a:pt x="37" y="195"/>
                </a:lnTo>
                <a:lnTo>
                  <a:pt x="55" y="201"/>
                </a:lnTo>
                <a:lnTo>
                  <a:pt x="55" y="189"/>
                </a:lnTo>
                <a:lnTo>
                  <a:pt x="67" y="177"/>
                </a:lnTo>
                <a:lnTo>
                  <a:pt x="61" y="165"/>
                </a:lnTo>
                <a:lnTo>
                  <a:pt x="92" y="146"/>
                </a:lnTo>
                <a:lnTo>
                  <a:pt x="92" y="128"/>
                </a:lnTo>
                <a:lnTo>
                  <a:pt x="110" y="128"/>
                </a:lnTo>
                <a:lnTo>
                  <a:pt x="122" y="110"/>
                </a:lnTo>
                <a:lnTo>
                  <a:pt x="134" y="104"/>
                </a:lnTo>
                <a:lnTo>
                  <a:pt x="134" y="91"/>
                </a:lnTo>
                <a:lnTo>
                  <a:pt x="116" y="85"/>
                </a:lnTo>
                <a:lnTo>
                  <a:pt x="110" y="73"/>
                </a:lnTo>
                <a:lnTo>
                  <a:pt x="92" y="67"/>
                </a:lnTo>
                <a:lnTo>
                  <a:pt x="73" y="12"/>
                </a:lnTo>
                <a:lnTo>
                  <a:pt x="67" y="0"/>
                </a:lnTo>
                <a:lnTo>
                  <a:pt x="43" y="0"/>
                </a:lnTo>
                <a:lnTo>
                  <a:pt x="43" y="6"/>
                </a:lnTo>
                <a:lnTo>
                  <a:pt x="31" y="6"/>
                </a:lnTo>
                <a:close/>
              </a:path>
            </a:pathLst>
          </a:custGeom>
          <a:solidFill>
            <a:srgbClr val="FFC000"/>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16" name="Freeform 45"/>
          <p:cNvSpPr>
            <a:spLocks/>
          </p:cNvSpPr>
          <p:nvPr/>
        </p:nvSpPr>
        <p:spPr bwMode="gray">
          <a:xfrm>
            <a:off x="6318250" y="2554288"/>
            <a:ext cx="190500" cy="347662"/>
          </a:xfrm>
          <a:custGeom>
            <a:avLst/>
            <a:gdLst>
              <a:gd name="T0" fmla="*/ 2147483647 w 67"/>
              <a:gd name="T1" fmla="*/ 0 h 122"/>
              <a:gd name="T2" fmla="*/ 0 w 67"/>
              <a:gd name="T3" fmla="*/ 2147483647 h 122"/>
              <a:gd name="T4" fmla="*/ 2147483647 w 67"/>
              <a:gd name="T5" fmla="*/ 2147483647 h 122"/>
              <a:gd name="T6" fmla="*/ 2147483647 w 67"/>
              <a:gd name="T7" fmla="*/ 2147483647 h 122"/>
              <a:gd name="T8" fmla="*/ 2147483647 w 67"/>
              <a:gd name="T9" fmla="*/ 2147483647 h 122"/>
              <a:gd name="T10" fmla="*/ 2147483647 w 67"/>
              <a:gd name="T11" fmla="*/ 2147483647 h 122"/>
              <a:gd name="T12" fmla="*/ 2147483647 w 67"/>
              <a:gd name="T13" fmla="*/ 2147483647 h 122"/>
              <a:gd name="T14" fmla="*/ 2147483647 w 67"/>
              <a:gd name="T15" fmla="*/ 2147483647 h 122"/>
              <a:gd name="T16" fmla="*/ 2147483647 w 67"/>
              <a:gd name="T17" fmla="*/ 2147483647 h 122"/>
              <a:gd name="T18" fmla="*/ 2147483647 w 67"/>
              <a:gd name="T19" fmla="*/ 2147483647 h 122"/>
              <a:gd name="T20" fmla="*/ 2147483647 w 67"/>
              <a:gd name="T21" fmla="*/ 2147483647 h 122"/>
              <a:gd name="T22" fmla="*/ 2147483647 w 67"/>
              <a:gd name="T23" fmla="*/ 2147483647 h 122"/>
              <a:gd name="T24" fmla="*/ 2147483647 w 67"/>
              <a:gd name="T25" fmla="*/ 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122"/>
              <a:gd name="T41" fmla="*/ 67 w 67"/>
              <a:gd name="T42" fmla="*/ 122 h 1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122">
                <a:moveTo>
                  <a:pt x="12" y="0"/>
                </a:moveTo>
                <a:lnTo>
                  <a:pt x="0" y="18"/>
                </a:lnTo>
                <a:lnTo>
                  <a:pt x="18" y="49"/>
                </a:lnTo>
                <a:lnTo>
                  <a:pt x="6" y="55"/>
                </a:lnTo>
                <a:lnTo>
                  <a:pt x="12" y="122"/>
                </a:lnTo>
                <a:lnTo>
                  <a:pt x="49" y="110"/>
                </a:lnTo>
                <a:lnTo>
                  <a:pt x="61" y="110"/>
                </a:lnTo>
                <a:lnTo>
                  <a:pt x="67" y="103"/>
                </a:lnTo>
                <a:lnTo>
                  <a:pt x="67" y="91"/>
                </a:lnTo>
                <a:lnTo>
                  <a:pt x="67" y="85"/>
                </a:lnTo>
                <a:lnTo>
                  <a:pt x="49" y="73"/>
                </a:lnTo>
                <a:lnTo>
                  <a:pt x="18" y="6"/>
                </a:lnTo>
                <a:lnTo>
                  <a:pt x="12" y="0"/>
                </a:lnTo>
                <a:close/>
              </a:path>
            </a:pathLst>
          </a:custGeom>
          <a:solidFill>
            <a:srgbClr val="00548B"/>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17" name="Freeform 46"/>
          <p:cNvSpPr>
            <a:spLocks/>
          </p:cNvSpPr>
          <p:nvPr/>
        </p:nvSpPr>
        <p:spPr bwMode="gray">
          <a:xfrm>
            <a:off x="3468688" y="3235325"/>
            <a:ext cx="836612" cy="382588"/>
          </a:xfrm>
          <a:custGeom>
            <a:avLst/>
            <a:gdLst>
              <a:gd name="T0" fmla="*/ 0 w 292"/>
              <a:gd name="T1" fmla="*/ 0 h 134"/>
              <a:gd name="T2" fmla="*/ 0 w 292"/>
              <a:gd name="T3" fmla="*/ 2147483647 h 134"/>
              <a:gd name="T4" fmla="*/ 2147483647 w 292"/>
              <a:gd name="T5" fmla="*/ 2147483647 h 134"/>
              <a:gd name="T6" fmla="*/ 2147483647 w 292"/>
              <a:gd name="T7" fmla="*/ 2147483647 h 134"/>
              <a:gd name="T8" fmla="*/ 2147483647 w 292"/>
              <a:gd name="T9" fmla="*/ 2147483647 h 134"/>
              <a:gd name="T10" fmla="*/ 2147483647 w 292"/>
              <a:gd name="T11" fmla="*/ 2147483647 h 134"/>
              <a:gd name="T12" fmla="*/ 2147483647 w 292"/>
              <a:gd name="T13" fmla="*/ 2147483647 h 134"/>
              <a:gd name="T14" fmla="*/ 2147483647 w 292"/>
              <a:gd name="T15" fmla="*/ 2147483647 h 134"/>
              <a:gd name="T16" fmla="*/ 2147483647 w 292"/>
              <a:gd name="T17" fmla="*/ 2147483647 h 134"/>
              <a:gd name="T18" fmla="*/ 2147483647 w 292"/>
              <a:gd name="T19" fmla="*/ 2147483647 h 134"/>
              <a:gd name="T20" fmla="*/ 2147483647 w 292"/>
              <a:gd name="T21" fmla="*/ 0 h 134"/>
              <a:gd name="T22" fmla="*/ 2147483647 w 292"/>
              <a:gd name="T23" fmla="*/ 2147483647 h 134"/>
              <a:gd name="T24" fmla="*/ 2147483647 w 292"/>
              <a:gd name="T25" fmla="*/ 2147483647 h 134"/>
              <a:gd name="T26" fmla="*/ 2147483647 w 292"/>
              <a:gd name="T27" fmla="*/ 2147483647 h 134"/>
              <a:gd name="T28" fmla="*/ 0 w 292"/>
              <a:gd name="T29" fmla="*/ 0 h 1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2"/>
              <a:gd name="T46" fmla="*/ 0 h 134"/>
              <a:gd name="T47" fmla="*/ 292 w 292"/>
              <a:gd name="T48" fmla="*/ 134 h 1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2" h="134">
                <a:moveTo>
                  <a:pt x="0" y="0"/>
                </a:moveTo>
                <a:lnTo>
                  <a:pt x="0" y="91"/>
                </a:lnTo>
                <a:lnTo>
                  <a:pt x="67" y="91"/>
                </a:lnTo>
                <a:lnTo>
                  <a:pt x="67" y="134"/>
                </a:lnTo>
                <a:lnTo>
                  <a:pt x="152" y="134"/>
                </a:lnTo>
                <a:lnTo>
                  <a:pt x="237" y="134"/>
                </a:lnTo>
                <a:lnTo>
                  <a:pt x="292" y="134"/>
                </a:lnTo>
                <a:lnTo>
                  <a:pt x="274" y="97"/>
                </a:lnTo>
                <a:lnTo>
                  <a:pt x="262" y="61"/>
                </a:lnTo>
                <a:lnTo>
                  <a:pt x="250" y="24"/>
                </a:lnTo>
                <a:lnTo>
                  <a:pt x="213" y="0"/>
                </a:lnTo>
                <a:lnTo>
                  <a:pt x="201" y="18"/>
                </a:lnTo>
                <a:lnTo>
                  <a:pt x="183" y="6"/>
                </a:lnTo>
                <a:lnTo>
                  <a:pt x="103" y="6"/>
                </a:lnTo>
                <a:lnTo>
                  <a:pt x="0" y="0"/>
                </a:lnTo>
                <a:close/>
              </a:path>
            </a:pathLst>
          </a:custGeom>
          <a:solidFill>
            <a:srgbClr val="00548B"/>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18" name="Freeform 47"/>
          <p:cNvSpPr>
            <a:spLocks/>
          </p:cNvSpPr>
          <p:nvPr/>
        </p:nvSpPr>
        <p:spPr bwMode="gray">
          <a:xfrm>
            <a:off x="4064000" y="2430463"/>
            <a:ext cx="661988" cy="747712"/>
          </a:xfrm>
          <a:custGeom>
            <a:avLst/>
            <a:gdLst>
              <a:gd name="T0" fmla="*/ 0 w 232"/>
              <a:gd name="T1" fmla="*/ 2147483647 h 262"/>
              <a:gd name="T2" fmla="*/ 2147483647 w 232"/>
              <a:gd name="T3" fmla="*/ 2147483647 h 262"/>
              <a:gd name="T4" fmla="*/ 2147483647 w 232"/>
              <a:gd name="T5" fmla="*/ 0 h 262"/>
              <a:gd name="T6" fmla="*/ 2147483647 w 232"/>
              <a:gd name="T7" fmla="*/ 2147483647 h 262"/>
              <a:gd name="T8" fmla="*/ 2147483647 w 232"/>
              <a:gd name="T9" fmla="*/ 2147483647 h 262"/>
              <a:gd name="T10" fmla="*/ 2147483647 w 232"/>
              <a:gd name="T11" fmla="*/ 2147483647 h 262"/>
              <a:gd name="T12" fmla="*/ 2147483647 w 232"/>
              <a:gd name="T13" fmla="*/ 2147483647 h 262"/>
              <a:gd name="T14" fmla="*/ 2147483647 w 232"/>
              <a:gd name="T15" fmla="*/ 2147483647 h 262"/>
              <a:gd name="T16" fmla="*/ 2147483647 w 232"/>
              <a:gd name="T17" fmla="*/ 2147483647 h 262"/>
              <a:gd name="T18" fmla="*/ 2147483647 w 232"/>
              <a:gd name="T19" fmla="*/ 2147483647 h 262"/>
              <a:gd name="T20" fmla="*/ 2147483647 w 232"/>
              <a:gd name="T21" fmla="*/ 2147483647 h 262"/>
              <a:gd name="T22" fmla="*/ 2147483647 w 232"/>
              <a:gd name="T23" fmla="*/ 2147483647 h 262"/>
              <a:gd name="T24" fmla="*/ 2147483647 w 232"/>
              <a:gd name="T25" fmla="*/ 2147483647 h 262"/>
              <a:gd name="T26" fmla="*/ 2147483647 w 232"/>
              <a:gd name="T27" fmla="*/ 2147483647 h 262"/>
              <a:gd name="T28" fmla="*/ 2147483647 w 232"/>
              <a:gd name="T29" fmla="*/ 2147483647 h 262"/>
              <a:gd name="T30" fmla="*/ 2147483647 w 232"/>
              <a:gd name="T31" fmla="*/ 2147483647 h 262"/>
              <a:gd name="T32" fmla="*/ 2147483647 w 232"/>
              <a:gd name="T33" fmla="*/ 2147483647 h 262"/>
              <a:gd name="T34" fmla="*/ 2147483647 w 232"/>
              <a:gd name="T35" fmla="*/ 2147483647 h 262"/>
              <a:gd name="T36" fmla="*/ 2147483647 w 232"/>
              <a:gd name="T37" fmla="*/ 2147483647 h 262"/>
              <a:gd name="T38" fmla="*/ 2147483647 w 232"/>
              <a:gd name="T39" fmla="*/ 2147483647 h 262"/>
              <a:gd name="T40" fmla="*/ 2147483647 w 232"/>
              <a:gd name="T41" fmla="*/ 2147483647 h 262"/>
              <a:gd name="T42" fmla="*/ 2147483647 w 232"/>
              <a:gd name="T43" fmla="*/ 2147483647 h 262"/>
              <a:gd name="T44" fmla="*/ 2147483647 w 232"/>
              <a:gd name="T45" fmla="*/ 2147483647 h 262"/>
              <a:gd name="T46" fmla="*/ 2147483647 w 232"/>
              <a:gd name="T47" fmla="*/ 2147483647 h 262"/>
              <a:gd name="T48" fmla="*/ 2147483647 w 232"/>
              <a:gd name="T49" fmla="*/ 2147483647 h 262"/>
              <a:gd name="T50" fmla="*/ 2147483647 w 232"/>
              <a:gd name="T51" fmla="*/ 2147483647 h 262"/>
              <a:gd name="T52" fmla="*/ 2147483647 w 232"/>
              <a:gd name="T53" fmla="*/ 2147483647 h 262"/>
              <a:gd name="T54" fmla="*/ 2147483647 w 232"/>
              <a:gd name="T55" fmla="*/ 2147483647 h 262"/>
              <a:gd name="T56" fmla="*/ 2147483647 w 232"/>
              <a:gd name="T57" fmla="*/ 2147483647 h 262"/>
              <a:gd name="T58" fmla="*/ 2147483647 w 232"/>
              <a:gd name="T59" fmla="*/ 2147483647 h 262"/>
              <a:gd name="T60" fmla="*/ 0 w 232"/>
              <a:gd name="T61" fmla="*/ 2147483647 h 2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2"/>
              <a:gd name="T94" fmla="*/ 0 h 262"/>
              <a:gd name="T95" fmla="*/ 232 w 232"/>
              <a:gd name="T96" fmla="*/ 262 h 2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2" h="262">
                <a:moveTo>
                  <a:pt x="0" y="18"/>
                </a:moveTo>
                <a:lnTo>
                  <a:pt x="61" y="18"/>
                </a:lnTo>
                <a:lnTo>
                  <a:pt x="61" y="0"/>
                </a:lnTo>
                <a:lnTo>
                  <a:pt x="73" y="6"/>
                </a:lnTo>
                <a:lnTo>
                  <a:pt x="73" y="18"/>
                </a:lnTo>
                <a:lnTo>
                  <a:pt x="104" y="37"/>
                </a:lnTo>
                <a:lnTo>
                  <a:pt x="116" y="31"/>
                </a:lnTo>
                <a:lnTo>
                  <a:pt x="128" y="31"/>
                </a:lnTo>
                <a:lnTo>
                  <a:pt x="146" y="43"/>
                </a:lnTo>
                <a:lnTo>
                  <a:pt x="152" y="37"/>
                </a:lnTo>
                <a:lnTo>
                  <a:pt x="177" y="43"/>
                </a:lnTo>
                <a:lnTo>
                  <a:pt x="189" y="31"/>
                </a:lnTo>
                <a:lnTo>
                  <a:pt x="201" y="43"/>
                </a:lnTo>
                <a:lnTo>
                  <a:pt x="232" y="43"/>
                </a:lnTo>
                <a:lnTo>
                  <a:pt x="183" y="73"/>
                </a:lnTo>
                <a:lnTo>
                  <a:pt x="165" y="104"/>
                </a:lnTo>
                <a:lnTo>
                  <a:pt x="165" y="140"/>
                </a:lnTo>
                <a:lnTo>
                  <a:pt x="152" y="159"/>
                </a:lnTo>
                <a:lnTo>
                  <a:pt x="159" y="171"/>
                </a:lnTo>
                <a:lnTo>
                  <a:pt x="159" y="201"/>
                </a:lnTo>
                <a:lnTo>
                  <a:pt x="171" y="201"/>
                </a:lnTo>
                <a:lnTo>
                  <a:pt x="195" y="226"/>
                </a:lnTo>
                <a:lnTo>
                  <a:pt x="207" y="250"/>
                </a:lnTo>
                <a:lnTo>
                  <a:pt x="43" y="262"/>
                </a:lnTo>
                <a:lnTo>
                  <a:pt x="43" y="189"/>
                </a:lnTo>
                <a:lnTo>
                  <a:pt x="30" y="171"/>
                </a:lnTo>
                <a:lnTo>
                  <a:pt x="30" y="153"/>
                </a:lnTo>
                <a:lnTo>
                  <a:pt x="37" y="140"/>
                </a:lnTo>
                <a:lnTo>
                  <a:pt x="30" y="92"/>
                </a:lnTo>
                <a:lnTo>
                  <a:pt x="12" y="55"/>
                </a:lnTo>
                <a:lnTo>
                  <a:pt x="0" y="18"/>
                </a:lnTo>
                <a:close/>
              </a:path>
            </a:pathLst>
          </a:custGeom>
          <a:solidFill>
            <a:srgbClr val="00548B"/>
          </a:solidFill>
          <a:ln w="9525" cap="flat" cmpd="sng">
            <a:solidFill>
              <a:srgbClr val="777777"/>
            </a:solidFill>
            <a:prstDash val="solid"/>
            <a:round/>
            <a:headEnd type="none" w="med" len="med"/>
            <a:tailEnd type="none" w="med" len="med"/>
          </a:ln>
        </p:spPr>
        <p:txBody>
          <a:bodyPr/>
          <a:lstStyle/>
          <a:p>
            <a:endParaRPr lang="en-US"/>
          </a:p>
        </p:txBody>
      </p:sp>
      <p:sp>
        <p:nvSpPr>
          <p:cNvPr id="20519" name="Freeform 48"/>
          <p:cNvSpPr>
            <a:spLocks/>
          </p:cNvSpPr>
          <p:nvPr/>
        </p:nvSpPr>
        <p:spPr bwMode="gray">
          <a:xfrm>
            <a:off x="5792788" y="3373438"/>
            <a:ext cx="488950" cy="196850"/>
          </a:xfrm>
          <a:custGeom>
            <a:avLst/>
            <a:gdLst>
              <a:gd name="T0" fmla="*/ 0 w 171"/>
              <a:gd name="T1" fmla="*/ 2147483647 h 68"/>
              <a:gd name="T2" fmla="*/ 2147483647 w 171"/>
              <a:gd name="T3" fmla="*/ 0 h 68"/>
              <a:gd name="T4" fmla="*/ 2147483647 w 171"/>
              <a:gd name="T5" fmla="*/ 2147483647 h 68"/>
              <a:gd name="T6" fmla="*/ 2147483647 w 171"/>
              <a:gd name="T7" fmla="*/ 2147483647 h 68"/>
              <a:gd name="T8" fmla="*/ 2147483647 w 171"/>
              <a:gd name="T9" fmla="*/ 2147483647 h 68"/>
              <a:gd name="T10" fmla="*/ 2147483647 w 171"/>
              <a:gd name="T11" fmla="*/ 2147483647 h 68"/>
              <a:gd name="T12" fmla="*/ 2147483647 w 171"/>
              <a:gd name="T13" fmla="*/ 2147483647 h 68"/>
              <a:gd name="T14" fmla="*/ 2147483647 w 171"/>
              <a:gd name="T15" fmla="*/ 2147483647 h 68"/>
              <a:gd name="T16" fmla="*/ 2147483647 w 171"/>
              <a:gd name="T17" fmla="*/ 2147483647 h 68"/>
              <a:gd name="T18" fmla="*/ 2147483647 w 171"/>
              <a:gd name="T19" fmla="*/ 2147483647 h 68"/>
              <a:gd name="T20" fmla="*/ 2147483647 w 171"/>
              <a:gd name="T21" fmla="*/ 2147483647 h 68"/>
              <a:gd name="T22" fmla="*/ 2147483647 w 171"/>
              <a:gd name="T23" fmla="*/ 2147483647 h 68"/>
              <a:gd name="T24" fmla="*/ 2147483647 w 171"/>
              <a:gd name="T25" fmla="*/ 2147483647 h 68"/>
              <a:gd name="T26" fmla="*/ 2147483647 w 171"/>
              <a:gd name="T27" fmla="*/ 2147483647 h 68"/>
              <a:gd name="T28" fmla="*/ 2147483647 w 171"/>
              <a:gd name="T29" fmla="*/ 2147483647 h 68"/>
              <a:gd name="T30" fmla="*/ 2147483647 w 171"/>
              <a:gd name="T31" fmla="*/ 2147483647 h 68"/>
              <a:gd name="T32" fmla="*/ 0 w 171"/>
              <a:gd name="T33" fmla="*/ 2147483647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1"/>
              <a:gd name="T52" fmla="*/ 0 h 68"/>
              <a:gd name="T53" fmla="*/ 171 w 171"/>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1" h="68">
                <a:moveTo>
                  <a:pt x="0" y="25"/>
                </a:moveTo>
                <a:lnTo>
                  <a:pt x="128" y="0"/>
                </a:lnTo>
                <a:lnTo>
                  <a:pt x="146" y="49"/>
                </a:lnTo>
                <a:lnTo>
                  <a:pt x="171" y="43"/>
                </a:lnTo>
                <a:lnTo>
                  <a:pt x="171" y="68"/>
                </a:lnTo>
                <a:lnTo>
                  <a:pt x="152" y="68"/>
                </a:lnTo>
                <a:lnTo>
                  <a:pt x="134" y="55"/>
                </a:lnTo>
                <a:lnTo>
                  <a:pt x="128" y="31"/>
                </a:lnTo>
                <a:lnTo>
                  <a:pt x="122" y="7"/>
                </a:lnTo>
                <a:lnTo>
                  <a:pt x="116" y="19"/>
                </a:lnTo>
                <a:lnTo>
                  <a:pt x="128" y="61"/>
                </a:lnTo>
                <a:lnTo>
                  <a:pt x="85" y="68"/>
                </a:lnTo>
                <a:lnTo>
                  <a:pt x="85" y="37"/>
                </a:lnTo>
                <a:lnTo>
                  <a:pt x="61" y="25"/>
                </a:lnTo>
                <a:lnTo>
                  <a:pt x="43" y="19"/>
                </a:lnTo>
                <a:lnTo>
                  <a:pt x="6" y="43"/>
                </a:lnTo>
                <a:lnTo>
                  <a:pt x="0" y="25"/>
                </a:lnTo>
                <a:close/>
              </a:path>
            </a:pathLst>
          </a:custGeom>
          <a:solidFill>
            <a:srgbClr val="00548B"/>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20" name="Freeform 49"/>
          <p:cNvSpPr>
            <a:spLocks/>
          </p:cNvSpPr>
          <p:nvPr/>
        </p:nvSpPr>
        <p:spPr bwMode="gray">
          <a:xfrm>
            <a:off x="4394200" y="4005263"/>
            <a:ext cx="492125" cy="454025"/>
          </a:xfrm>
          <a:custGeom>
            <a:avLst/>
            <a:gdLst>
              <a:gd name="T0" fmla="*/ 0 w 171"/>
              <a:gd name="T1" fmla="*/ 2147483647 h 159"/>
              <a:gd name="T2" fmla="*/ 2147483647 w 171"/>
              <a:gd name="T3" fmla="*/ 2147483647 h 159"/>
              <a:gd name="T4" fmla="*/ 2147483647 w 171"/>
              <a:gd name="T5" fmla="*/ 0 h 159"/>
              <a:gd name="T6" fmla="*/ 2147483647 w 171"/>
              <a:gd name="T7" fmla="*/ 2147483647 h 159"/>
              <a:gd name="T8" fmla="*/ 2147483647 w 171"/>
              <a:gd name="T9" fmla="*/ 2147483647 h 159"/>
              <a:gd name="T10" fmla="*/ 2147483647 w 171"/>
              <a:gd name="T11" fmla="*/ 2147483647 h 159"/>
              <a:gd name="T12" fmla="*/ 2147483647 w 171"/>
              <a:gd name="T13" fmla="*/ 2147483647 h 159"/>
              <a:gd name="T14" fmla="*/ 2147483647 w 171"/>
              <a:gd name="T15" fmla="*/ 2147483647 h 159"/>
              <a:gd name="T16" fmla="*/ 2147483647 w 171"/>
              <a:gd name="T17" fmla="*/ 2147483647 h 159"/>
              <a:gd name="T18" fmla="*/ 2147483647 w 171"/>
              <a:gd name="T19" fmla="*/ 2147483647 h 159"/>
              <a:gd name="T20" fmla="*/ 2147483647 w 171"/>
              <a:gd name="T21" fmla="*/ 2147483647 h 159"/>
              <a:gd name="T22" fmla="*/ 2147483647 w 171"/>
              <a:gd name="T23" fmla="*/ 2147483647 h 159"/>
              <a:gd name="T24" fmla="*/ 2147483647 w 171"/>
              <a:gd name="T25" fmla="*/ 2147483647 h 159"/>
              <a:gd name="T26" fmla="*/ 2147483647 w 171"/>
              <a:gd name="T27" fmla="*/ 2147483647 h 159"/>
              <a:gd name="T28" fmla="*/ 2147483647 w 171"/>
              <a:gd name="T29" fmla="*/ 2147483647 h 159"/>
              <a:gd name="T30" fmla="*/ 0 w 171"/>
              <a:gd name="T31" fmla="*/ 2147483647 h 1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1"/>
              <a:gd name="T49" fmla="*/ 0 h 159"/>
              <a:gd name="T50" fmla="*/ 171 w 171"/>
              <a:gd name="T51" fmla="*/ 159 h 1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1" h="159">
                <a:moveTo>
                  <a:pt x="0" y="12"/>
                </a:moveTo>
                <a:lnTo>
                  <a:pt x="67" y="6"/>
                </a:lnTo>
                <a:lnTo>
                  <a:pt x="152" y="0"/>
                </a:lnTo>
                <a:lnTo>
                  <a:pt x="146" y="18"/>
                </a:lnTo>
                <a:lnTo>
                  <a:pt x="165" y="18"/>
                </a:lnTo>
                <a:lnTo>
                  <a:pt x="171" y="30"/>
                </a:lnTo>
                <a:lnTo>
                  <a:pt x="152" y="43"/>
                </a:lnTo>
                <a:lnTo>
                  <a:pt x="158" y="67"/>
                </a:lnTo>
                <a:lnTo>
                  <a:pt x="140" y="104"/>
                </a:lnTo>
                <a:lnTo>
                  <a:pt x="122" y="128"/>
                </a:lnTo>
                <a:lnTo>
                  <a:pt x="134" y="152"/>
                </a:lnTo>
                <a:lnTo>
                  <a:pt x="24" y="159"/>
                </a:lnTo>
                <a:lnTo>
                  <a:pt x="24" y="140"/>
                </a:lnTo>
                <a:lnTo>
                  <a:pt x="6" y="140"/>
                </a:lnTo>
                <a:lnTo>
                  <a:pt x="6" y="43"/>
                </a:lnTo>
                <a:lnTo>
                  <a:pt x="0" y="12"/>
                </a:lnTo>
                <a:close/>
              </a:path>
            </a:pathLst>
          </a:custGeom>
          <a:solidFill>
            <a:srgbClr val="799D34"/>
          </a:solidFill>
          <a:ln w="9525" cap="flat" cmpd="sng">
            <a:solidFill>
              <a:srgbClr val="777777"/>
            </a:solidFill>
            <a:prstDash val="solid"/>
            <a:round/>
            <a:headEnd type="none" w="med" len="med"/>
            <a:tailEnd type="none" w="med" len="med"/>
          </a:ln>
        </p:spPr>
        <p:txBody>
          <a:bodyPr/>
          <a:lstStyle/>
          <a:p>
            <a:endParaRPr lang="en-US"/>
          </a:p>
        </p:txBody>
      </p:sp>
      <p:sp>
        <p:nvSpPr>
          <p:cNvPr id="20521" name="Freeform 50"/>
          <p:cNvSpPr>
            <a:spLocks/>
          </p:cNvSpPr>
          <p:nvPr/>
        </p:nvSpPr>
        <p:spPr bwMode="gray">
          <a:xfrm>
            <a:off x="5076825" y="4149725"/>
            <a:ext cx="404813" cy="604838"/>
          </a:xfrm>
          <a:custGeom>
            <a:avLst/>
            <a:gdLst>
              <a:gd name="T0" fmla="*/ 0 w 140"/>
              <a:gd name="T1" fmla="*/ 2147483647 h 213"/>
              <a:gd name="T2" fmla="*/ 2147483647 w 140"/>
              <a:gd name="T3" fmla="*/ 0 h 213"/>
              <a:gd name="T4" fmla="*/ 2147483647 w 140"/>
              <a:gd name="T5" fmla="*/ 2147483647 h 213"/>
              <a:gd name="T6" fmla="*/ 2147483647 w 140"/>
              <a:gd name="T7" fmla="*/ 2147483647 h 213"/>
              <a:gd name="T8" fmla="*/ 2147483647 w 140"/>
              <a:gd name="T9" fmla="*/ 2147483647 h 213"/>
              <a:gd name="T10" fmla="*/ 2147483647 w 140"/>
              <a:gd name="T11" fmla="*/ 2147483647 h 213"/>
              <a:gd name="T12" fmla="*/ 2147483647 w 140"/>
              <a:gd name="T13" fmla="*/ 2147483647 h 213"/>
              <a:gd name="T14" fmla="*/ 2147483647 w 140"/>
              <a:gd name="T15" fmla="*/ 2147483647 h 213"/>
              <a:gd name="T16" fmla="*/ 2147483647 w 140"/>
              <a:gd name="T17" fmla="*/ 2147483647 h 213"/>
              <a:gd name="T18" fmla="*/ 2147483647 w 140"/>
              <a:gd name="T19" fmla="*/ 2147483647 h 213"/>
              <a:gd name="T20" fmla="*/ 2147483647 w 140"/>
              <a:gd name="T21" fmla="*/ 2147483647 h 213"/>
              <a:gd name="T22" fmla="*/ 2147483647 w 140"/>
              <a:gd name="T23" fmla="*/ 2147483647 h 213"/>
              <a:gd name="T24" fmla="*/ 2147483647 w 140"/>
              <a:gd name="T25" fmla="*/ 2147483647 h 213"/>
              <a:gd name="T26" fmla="*/ 0 w 140"/>
              <a:gd name="T27" fmla="*/ 2147483647 h 213"/>
              <a:gd name="T28" fmla="*/ 0 w 140"/>
              <a:gd name="T29" fmla="*/ 2147483647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13"/>
              <a:gd name="T47" fmla="*/ 140 w 140"/>
              <a:gd name="T48" fmla="*/ 213 h 2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13">
                <a:moveTo>
                  <a:pt x="0" y="6"/>
                </a:moveTo>
                <a:lnTo>
                  <a:pt x="91" y="0"/>
                </a:lnTo>
                <a:lnTo>
                  <a:pt x="116" y="97"/>
                </a:lnTo>
                <a:lnTo>
                  <a:pt x="140" y="110"/>
                </a:lnTo>
                <a:lnTo>
                  <a:pt x="122" y="140"/>
                </a:lnTo>
                <a:lnTo>
                  <a:pt x="140" y="171"/>
                </a:lnTo>
                <a:lnTo>
                  <a:pt x="49" y="177"/>
                </a:lnTo>
                <a:lnTo>
                  <a:pt x="49" y="201"/>
                </a:lnTo>
                <a:lnTo>
                  <a:pt x="36" y="213"/>
                </a:lnTo>
                <a:lnTo>
                  <a:pt x="24" y="183"/>
                </a:lnTo>
                <a:lnTo>
                  <a:pt x="18" y="207"/>
                </a:lnTo>
                <a:lnTo>
                  <a:pt x="6" y="201"/>
                </a:lnTo>
                <a:lnTo>
                  <a:pt x="6" y="177"/>
                </a:lnTo>
                <a:lnTo>
                  <a:pt x="0" y="158"/>
                </a:lnTo>
                <a:lnTo>
                  <a:pt x="0" y="6"/>
                </a:lnTo>
                <a:close/>
              </a:path>
            </a:pathLst>
          </a:custGeom>
          <a:solidFill>
            <a:srgbClr val="00548B"/>
          </a:solidFill>
          <a:ln w="9525" cap="flat" cmpd="sng">
            <a:solidFill>
              <a:srgbClr val="777777"/>
            </a:solidFill>
            <a:prstDash val="solid"/>
            <a:round/>
            <a:headEnd type="none" w="med" len="med"/>
            <a:tailEnd type="none" w="med" len="med"/>
          </a:ln>
        </p:spPr>
        <p:txBody>
          <a:bodyPr/>
          <a:lstStyle/>
          <a:p>
            <a:endParaRPr lang="en-US"/>
          </a:p>
        </p:txBody>
      </p:sp>
      <p:sp>
        <p:nvSpPr>
          <p:cNvPr id="20522" name="Freeform 51"/>
          <p:cNvSpPr>
            <a:spLocks/>
          </p:cNvSpPr>
          <p:nvPr/>
        </p:nvSpPr>
        <p:spPr bwMode="gray">
          <a:xfrm>
            <a:off x="5218113" y="4597400"/>
            <a:ext cx="925512" cy="628650"/>
          </a:xfrm>
          <a:custGeom>
            <a:avLst/>
            <a:gdLst>
              <a:gd name="T0" fmla="*/ 0 w 323"/>
              <a:gd name="T1" fmla="*/ 2147483647 h 220"/>
              <a:gd name="T2" fmla="*/ 2147483647 w 323"/>
              <a:gd name="T3" fmla="*/ 2147483647 h 220"/>
              <a:gd name="T4" fmla="*/ 2147483647 w 323"/>
              <a:gd name="T5" fmla="*/ 2147483647 h 220"/>
              <a:gd name="T6" fmla="*/ 2147483647 w 323"/>
              <a:gd name="T7" fmla="*/ 2147483647 h 220"/>
              <a:gd name="T8" fmla="*/ 2147483647 w 323"/>
              <a:gd name="T9" fmla="*/ 2147483647 h 220"/>
              <a:gd name="T10" fmla="*/ 2147483647 w 323"/>
              <a:gd name="T11" fmla="*/ 0 h 220"/>
              <a:gd name="T12" fmla="*/ 2147483647 w 323"/>
              <a:gd name="T13" fmla="*/ 0 h 220"/>
              <a:gd name="T14" fmla="*/ 2147483647 w 323"/>
              <a:gd name="T15" fmla="*/ 0 h 220"/>
              <a:gd name="T16" fmla="*/ 2147483647 w 323"/>
              <a:gd name="T17" fmla="*/ 2147483647 h 220"/>
              <a:gd name="T18" fmla="*/ 2147483647 w 323"/>
              <a:gd name="T19" fmla="*/ 2147483647 h 220"/>
              <a:gd name="T20" fmla="*/ 2147483647 w 323"/>
              <a:gd name="T21" fmla="*/ 2147483647 h 220"/>
              <a:gd name="T22" fmla="*/ 2147483647 w 323"/>
              <a:gd name="T23" fmla="*/ 2147483647 h 220"/>
              <a:gd name="T24" fmla="*/ 2147483647 w 323"/>
              <a:gd name="T25" fmla="*/ 2147483647 h 220"/>
              <a:gd name="T26" fmla="*/ 2147483647 w 323"/>
              <a:gd name="T27" fmla="*/ 2147483647 h 220"/>
              <a:gd name="T28" fmla="*/ 2147483647 w 323"/>
              <a:gd name="T29" fmla="*/ 2147483647 h 220"/>
              <a:gd name="T30" fmla="*/ 2147483647 w 323"/>
              <a:gd name="T31" fmla="*/ 2147483647 h 220"/>
              <a:gd name="T32" fmla="*/ 2147483647 w 323"/>
              <a:gd name="T33" fmla="*/ 2147483647 h 220"/>
              <a:gd name="T34" fmla="*/ 2147483647 w 323"/>
              <a:gd name="T35" fmla="*/ 2147483647 h 220"/>
              <a:gd name="T36" fmla="*/ 2147483647 w 323"/>
              <a:gd name="T37" fmla="*/ 2147483647 h 220"/>
              <a:gd name="T38" fmla="*/ 2147483647 w 323"/>
              <a:gd name="T39" fmla="*/ 2147483647 h 220"/>
              <a:gd name="T40" fmla="*/ 2147483647 w 323"/>
              <a:gd name="T41" fmla="*/ 2147483647 h 220"/>
              <a:gd name="T42" fmla="*/ 2147483647 w 323"/>
              <a:gd name="T43" fmla="*/ 2147483647 h 220"/>
              <a:gd name="T44" fmla="*/ 2147483647 w 323"/>
              <a:gd name="T45" fmla="*/ 2147483647 h 220"/>
              <a:gd name="T46" fmla="*/ 2147483647 w 323"/>
              <a:gd name="T47" fmla="*/ 2147483647 h 220"/>
              <a:gd name="T48" fmla="*/ 2147483647 w 323"/>
              <a:gd name="T49" fmla="*/ 2147483647 h 220"/>
              <a:gd name="T50" fmla="*/ 2147483647 w 323"/>
              <a:gd name="T51" fmla="*/ 2147483647 h 220"/>
              <a:gd name="T52" fmla="*/ 2147483647 w 323"/>
              <a:gd name="T53" fmla="*/ 2147483647 h 220"/>
              <a:gd name="T54" fmla="*/ 2147483647 w 323"/>
              <a:gd name="T55" fmla="*/ 2147483647 h 220"/>
              <a:gd name="T56" fmla="*/ 2147483647 w 323"/>
              <a:gd name="T57" fmla="*/ 2147483647 h 220"/>
              <a:gd name="T58" fmla="*/ 2147483647 w 323"/>
              <a:gd name="T59" fmla="*/ 2147483647 h 220"/>
              <a:gd name="T60" fmla="*/ 2147483647 w 323"/>
              <a:gd name="T61" fmla="*/ 2147483647 h 220"/>
              <a:gd name="T62" fmla="*/ 2147483647 w 323"/>
              <a:gd name="T63" fmla="*/ 2147483647 h 220"/>
              <a:gd name="T64" fmla="*/ 2147483647 w 323"/>
              <a:gd name="T65" fmla="*/ 2147483647 h 220"/>
              <a:gd name="T66" fmla="*/ 2147483647 w 323"/>
              <a:gd name="T67" fmla="*/ 2147483647 h 220"/>
              <a:gd name="T68" fmla="*/ 2147483647 w 323"/>
              <a:gd name="T69" fmla="*/ 2147483647 h 220"/>
              <a:gd name="T70" fmla="*/ 2147483647 w 323"/>
              <a:gd name="T71" fmla="*/ 2147483647 h 220"/>
              <a:gd name="T72" fmla="*/ 2147483647 w 323"/>
              <a:gd name="T73" fmla="*/ 2147483647 h 220"/>
              <a:gd name="T74" fmla="*/ 2147483647 w 323"/>
              <a:gd name="T75" fmla="*/ 2147483647 h 220"/>
              <a:gd name="T76" fmla="*/ 0 w 323"/>
              <a:gd name="T77" fmla="*/ 2147483647 h 220"/>
              <a:gd name="T78" fmla="*/ 0 w 323"/>
              <a:gd name="T79" fmla="*/ 2147483647 h 2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3"/>
              <a:gd name="T121" fmla="*/ 0 h 220"/>
              <a:gd name="T122" fmla="*/ 323 w 323"/>
              <a:gd name="T123" fmla="*/ 220 h 2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3" h="220">
                <a:moveTo>
                  <a:pt x="0" y="19"/>
                </a:moveTo>
                <a:lnTo>
                  <a:pt x="85" y="13"/>
                </a:lnTo>
                <a:lnTo>
                  <a:pt x="97" y="25"/>
                </a:lnTo>
                <a:lnTo>
                  <a:pt x="195" y="13"/>
                </a:lnTo>
                <a:lnTo>
                  <a:pt x="207" y="25"/>
                </a:lnTo>
                <a:lnTo>
                  <a:pt x="207" y="0"/>
                </a:lnTo>
                <a:lnTo>
                  <a:pt x="225" y="0"/>
                </a:lnTo>
                <a:lnTo>
                  <a:pt x="244" y="31"/>
                </a:lnTo>
                <a:lnTo>
                  <a:pt x="280" y="80"/>
                </a:lnTo>
                <a:lnTo>
                  <a:pt x="292" y="122"/>
                </a:lnTo>
                <a:lnTo>
                  <a:pt x="317" y="147"/>
                </a:lnTo>
                <a:lnTo>
                  <a:pt x="323" y="189"/>
                </a:lnTo>
                <a:lnTo>
                  <a:pt x="317" y="214"/>
                </a:lnTo>
                <a:lnTo>
                  <a:pt x="280" y="220"/>
                </a:lnTo>
                <a:lnTo>
                  <a:pt x="274" y="208"/>
                </a:lnTo>
                <a:lnTo>
                  <a:pt x="250" y="195"/>
                </a:lnTo>
                <a:lnTo>
                  <a:pt x="244" y="177"/>
                </a:lnTo>
                <a:lnTo>
                  <a:pt x="237" y="171"/>
                </a:lnTo>
                <a:lnTo>
                  <a:pt x="231" y="159"/>
                </a:lnTo>
                <a:lnTo>
                  <a:pt x="225" y="165"/>
                </a:lnTo>
                <a:lnTo>
                  <a:pt x="207" y="147"/>
                </a:lnTo>
                <a:lnTo>
                  <a:pt x="213" y="128"/>
                </a:lnTo>
                <a:lnTo>
                  <a:pt x="207" y="116"/>
                </a:lnTo>
                <a:lnTo>
                  <a:pt x="201" y="122"/>
                </a:lnTo>
                <a:lnTo>
                  <a:pt x="201" y="134"/>
                </a:lnTo>
                <a:lnTo>
                  <a:pt x="195" y="116"/>
                </a:lnTo>
                <a:lnTo>
                  <a:pt x="195" y="86"/>
                </a:lnTo>
                <a:lnTo>
                  <a:pt x="183" y="67"/>
                </a:lnTo>
                <a:lnTo>
                  <a:pt x="152" y="55"/>
                </a:lnTo>
                <a:lnTo>
                  <a:pt x="140" y="37"/>
                </a:lnTo>
                <a:lnTo>
                  <a:pt x="122" y="37"/>
                </a:lnTo>
                <a:lnTo>
                  <a:pt x="115" y="43"/>
                </a:lnTo>
                <a:lnTo>
                  <a:pt x="91" y="55"/>
                </a:lnTo>
                <a:lnTo>
                  <a:pt x="73" y="43"/>
                </a:lnTo>
                <a:lnTo>
                  <a:pt x="67" y="31"/>
                </a:lnTo>
                <a:lnTo>
                  <a:pt x="18" y="43"/>
                </a:lnTo>
                <a:lnTo>
                  <a:pt x="12" y="37"/>
                </a:lnTo>
                <a:lnTo>
                  <a:pt x="0" y="43"/>
                </a:lnTo>
                <a:lnTo>
                  <a:pt x="0" y="19"/>
                </a:lnTo>
                <a:close/>
              </a:path>
            </a:pathLst>
          </a:custGeom>
          <a:solidFill>
            <a:srgbClr val="00B0F0"/>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23" name="Freeform 52"/>
          <p:cNvSpPr>
            <a:spLocks/>
          </p:cNvSpPr>
          <p:nvPr/>
        </p:nvSpPr>
        <p:spPr bwMode="gray">
          <a:xfrm>
            <a:off x="5457825" y="3757613"/>
            <a:ext cx="860425" cy="366712"/>
          </a:xfrm>
          <a:custGeom>
            <a:avLst/>
            <a:gdLst>
              <a:gd name="T0" fmla="*/ 2147483647 w 299"/>
              <a:gd name="T1" fmla="*/ 2147483647 h 128"/>
              <a:gd name="T2" fmla="*/ 0 w 299"/>
              <a:gd name="T3" fmla="*/ 2147483647 h 128"/>
              <a:gd name="T4" fmla="*/ 2147483647 w 299"/>
              <a:gd name="T5" fmla="*/ 2147483647 h 128"/>
              <a:gd name="T6" fmla="*/ 2147483647 w 299"/>
              <a:gd name="T7" fmla="*/ 2147483647 h 128"/>
              <a:gd name="T8" fmla="*/ 2147483647 w 299"/>
              <a:gd name="T9" fmla="*/ 2147483647 h 128"/>
              <a:gd name="T10" fmla="*/ 2147483647 w 299"/>
              <a:gd name="T11" fmla="*/ 2147483647 h 128"/>
              <a:gd name="T12" fmla="*/ 2147483647 w 299"/>
              <a:gd name="T13" fmla="*/ 2147483647 h 128"/>
              <a:gd name="T14" fmla="*/ 2147483647 w 299"/>
              <a:gd name="T15" fmla="*/ 2147483647 h 128"/>
              <a:gd name="T16" fmla="*/ 2147483647 w 299"/>
              <a:gd name="T17" fmla="*/ 2147483647 h 128"/>
              <a:gd name="T18" fmla="*/ 2147483647 w 299"/>
              <a:gd name="T19" fmla="*/ 2147483647 h 128"/>
              <a:gd name="T20" fmla="*/ 2147483647 w 299"/>
              <a:gd name="T21" fmla="*/ 2147483647 h 128"/>
              <a:gd name="T22" fmla="*/ 2147483647 w 299"/>
              <a:gd name="T23" fmla="*/ 2147483647 h 128"/>
              <a:gd name="T24" fmla="*/ 2147483647 w 299"/>
              <a:gd name="T25" fmla="*/ 2147483647 h 128"/>
              <a:gd name="T26" fmla="*/ 2147483647 w 299"/>
              <a:gd name="T27" fmla="*/ 2147483647 h 128"/>
              <a:gd name="T28" fmla="*/ 2147483647 w 299"/>
              <a:gd name="T29" fmla="*/ 2147483647 h 128"/>
              <a:gd name="T30" fmla="*/ 2147483647 w 299"/>
              <a:gd name="T31" fmla="*/ 2147483647 h 128"/>
              <a:gd name="T32" fmla="*/ 2147483647 w 299"/>
              <a:gd name="T33" fmla="*/ 2147483647 h 128"/>
              <a:gd name="T34" fmla="*/ 2147483647 w 299"/>
              <a:gd name="T35" fmla="*/ 2147483647 h 128"/>
              <a:gd name="T36" fmla="*/ 2147483647 w 299"/>
              <a:gd name="T37" fmla="*/ 2147483647 h 128"/>
              <a:gd name="T38" fmla="*/ 2147483647 w 299"/>
              <a:gd name="T39" fmla="*/ 2147483647 h 128"/>
              <a:gd name="T40" fmla="*/ 2147483647 w 299"/>
              <a:gd name="T41" fmla="*/ 2147483647 h 128"/>
              <a:gd name="T42" fmla="*/ 2147483647 w 299"/>
              <a:gd name="T43" fmla="*/ 2147483647 h 128"/>
              <a:gd name="T44" fmla="*/ 2147483647 w 299"/>
              <a:gd name="T45" fmla="*/ 2147483647 h 128"/>
              <a:gd name="T46" fmla="*/ 2147483647 w 299"/>
              <a:gd name="T47" fmla="*/ 2147483647 h 128"/>
              <a:gd name="T48" fmla="*/ 2147483647 w 299"/>
              <a:gd name="T49" fmla="*/ 2147483647 h 128"/>
              <a:gd name="T50" fmla="*/ 2147483647 w 299"/>
              <a:gd name="T51" fmla="*/ 2147483647 h 128"/>
              <a:gd name="T52" fmla="*/ 2147483647 w 299"/>
              <a:gd name="T53" fmla="*/ 2147483647 h 128"/>
              <a:gd name="T54" fmla="*/ 2147483647 w 299"/>
              <a:gd name="T55" fmla="*/ 2147483647 h 128"/>
              <a:gd name="T56" fmla="*/ 2147483647 w 299"/>
              <a:gd name="T57" fmla="*/ 2147483647 h 128"/>
              <a:gd name="T58" fmla="*/ 2147483647 w 299"/>
              <a:gd name="T59" fmla="*/ 0 h 128"/>
              <a:gd name="T60" fmla="*/ 2147483647 w 299"/>
              <a:gd name="T61" fmla="*/ 2147483647 h 128"/>
              <a:gd name="T62" fmla="*/ 2147483647 w 299"/>
              <a:gd name="T63" fmla="*/ 2147483647 h 128"/>
              <a:gd name="T64" fmla="*/ 2147483647 w 299"/>
              <a:gd name="T65" fmla="*/ 2147483647 h 128"/>
              <a:gd name="T66" fmla="*/ 2147483647 w 299"/>
              <a:gd name="T67" fmla="*/ 2147483647 h 1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9"/>
              <a:gd name="T103" fmla="*/ 0 h 128"/>
              <a:gd name="T104" fmla="*/ 299 w 299"/>
              <a:gd name="T105" fmla="*/ 128 h 1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9" h="128">
                <a:moveTo>
                  <a:pt x="12" y="97"/>
                </a:moveTo>
                <a:lnTo>
                  <a:pt x="0" y="122"/>
                </a:lnTo>
                <a:lnTo>
                  <a:pt x="43" y="122"/>
                </a:lnTo>
                <a:lnTo>
                  <a:pt x="55" y="109"/>
                </a:lnTo>
                <a:lnTo>
                  <a:pt x="110" y="91"/>
                </a:lnTo>
                <a:lnTo>
                  <a:pt x="122" y="103"/>
                </a:lnTo>
                <a:lnTo>
                  <a:pt x="159" y="97"/>
                </a:lnTo>
                <a:lnTo>
                  <a:pt x="207" y="128"/>
                </a:lnTo>
                <a:lnTo>
                  <a:pt x="238" y="122"/>
                </a:lnTo>
                <a:lnTo>
                  <a:pt x="256" y="85"/>
                </a:lnTo>
                <a:lnTo>
                  <a:pt x="287" y="73"/>
                </a:lnTo>
                <a:lnTo>
                  <a:pt x="299" y="48"/>
                </a:lnTo>
                <a:lnTo>
                  <a:pt x="299" y="18"/>
                </a:lnTo>
                <a:lnTo>
                  <a:pt x="299" y="42"/>
                </a:lnTo>
                <a:lnTo>
                  <a:pt x="281" y="67"/>
                </a:lnTo>
                <a:lnTo>
                  <a:pt x="274" y="61"/>
                </a:lnTo>
                <a:lnTo>
                  <a:pt x="250" y="67"/>
                </a:lnTo>
                <a:lnTo>
                  <a:pt x="250" y="61"/>
                </a:lnTo>
                <a:lnTo>
                  <a:pt x="274" y="54"/>
                </a:lnTo>
                <a:lnTo>
                  <a:pt x="256" y="48"/>
                </a:lnTo>
                <a:lnTo>
                  <a:pt x="274" y="42"/>
                </a:lnTo>
                <a:lnTo>
                  <a:pt x="287" y="48"/>
                </a:lnTo>
                <a:lnTo>
                  <a:pt x="293" y="24"/>
                </a:lnTo>
                <a:lnTo>
                  <a:pt x="287" y="18"/>
                </a:lnTo>
                <a:lnTo>
                  <a:pt x="256" y="30"/>
                </a:lnTo>
                <a:lnTo>
                  <a:pt x="256" y="12"/>
                </a:lnTo>
                <a:lnTo>
                  <a:pt x="268" y="18"/>
                </a:lnTo>
                <a:lnTo>
                  <a:pt x="287" y="6"/>
                </a:lnTo>
                <a:lnTo>
                  <a:pt x="274" y="0"/>
                </a:lnTo>
                <a:lnTo>
                  <a:pt x="189" y="18"/>
                </a:lnTo>
                <a:lnTo>
                  <a:pt x="79" y="42"/>
                </a:lnTo>
                <a:lnTo>
                  <a:pt x="24" y="97"/>
                </a:lnTo>
                <a:lnTo>
                  <a:pt x="12" y="97"/>
                </a:lnTo>
                <a:close/>
              </a:path>
            </a:pathLst>
          </a:custGeom>
          <a:solidFill>
            <a:srgbClr val="00548B"/>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24" name="Freeform 53"/>
          <p:cNvSpPr>
            <a:spLocks/>
          </p:cNvSpPr>
          <p:nvPr/>
        </p:nvSpPr>
        <p:spPr bwMode="gray">
          <a:xfrm>
            <a:off x="6173788" y="3113088"/>
            <a:ext cx="144462" cy="293687"/>
          </a:xfrm>
          <a:custGeom>
            <a:avLst/>
            <a:gdLst>
              <a:gd name="T0" fmla="*/ 2147483647 w 49"/>
              <a:gd name="T1" fmla="*/ 0 h 104"/>
              <a:gd name="T2" fmla="*/ 2147483647 w 49"/>
              <a:gd name="T3" fmla="*/ 0 h 104"/>
              <a:gd name="T4" fmla="*/ 2147483647 w 49"/>
              <a:gd name="T5" fmla="*/ 2147483647 h 104"/>
              <a:gd name="T6" fmla="*/ 2147483647 w 49"/>
              <a:gd name="T7" fmla="*/ 2147483647 h 104"/>
              <a:gd name="T8" fmla="*/ 2147483647 w 49"/>
              <a:gd name="T9" fmla="*/ 2147483647 h 104"/>
              <a:gd name="T10" fmla="*/ 2147483647 w 49"/>
              <a:gd name="T11" fmla="*/ 2147483647 h 104"/>
              <a:gd name="T12" fmla="*/ 2147483647 w 49"/>
              <a:gd name="T13" fmla="*/ 2147483647 h 104"/>
              <a:gd name="T14" fmla="*/ 2147483647 w 49"/>
              <a:gd name="T15" fmla="*/ 2147483647 h 104"/>
              <a:gd name="T16" fmla="*/ 2147483647 w 49"/>
              <a:gd name="T17" fmla="*/ 2147483647 h 104"/>
              <a:gd name="T18" fmla="*/ 0 w 49"/>
              <a:gd name="T19" fmla="*/ 2147483647 h 104"/>
              <a:gd name="T20" fmla="*/ 2147483647 w 49"/>
              <a:gd name="T21" fmla="*/ 2147483647 h 104"/>
              <a:gd name="T22" fmla="*/ 0 w 49"/>
              <a:gd name="T23" fmla="*/ 2147483647 h 104"/>
              <a:gd name="T24" fmla="*/ 2147483647 w 49"/>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104"/>
              <a:gd name="T41" fmla="*/ 49 w 49"/>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104">
                <a:moveTo>
                  <a:pt x="6" y="0"/>
                </a:moveTo>
                <a:lnTo>
                  <a:pt x="18" y="0"/>
                </a:lnTo>
                <a:lnTo>
                  <a:pt x="43" y="12"/>
                </a:lnTo>
                <a:lnTo>
                  <a:pt x="43" y="30"/>
                </a:lnTo>
                <a:lnTo>
                  <a:pt x="49" y="37"/>
                </a:lnTo>
                <a:lnTo>
                  <a:pt x="49" y="85"/>
                </a:lnTo>
                <a:lnTo>
                  <a:pt x="43" y="104"/>
                </a:lnTo>
                <a:lnTo>
                  <a:pt x="31" y="98"/>
                </a:lnTo>
                <a:lnTo>
                  <a:pt x="18" y="98"/>
                </a:lnTo>
                <a:lnTo>
                  <a:pt x="0" y="85"/>
                </a:lnTo>
                <a:lnTo>
                  <a:pt x="18" y="55"/>
                </a:lnTo>
                <a:lnTo>
                  <a:pt x="0" y="37"/>
                </a:lnTo>
                <a:lnTo>
                  <a:pt x="6" y="0"/>
                </a:lnTo>
                <a:close/>
              </a:path>
            </a:pathLst>
          </a:custGeom>
          <a:solidFill>
            <a:srgbClr val="00548B"/>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25" name="Freeform 54"/>
          <p:cNvSpPr>
            <a:spLocks/>
          </p:cNvSpPr>
          <p:nvPr/>
        </p:nvSpPr>
        <p:spPr bwMode="gray">
          <a:xfrm>
            <a:off x="4886325" y="3608388"/>
            <a:ext cx="731838" cy="404812"/>
          </a:xfrm>
          <a:custGeom>
            <a:avLst/>
            <a:gdLst>
              <a:gd name="T0" fmla="*/ 0 w 256"/>
              <a:gd name="T1" fmla="*/ 2147483647 h 140"/>
              <a:gd name="T2" fmla="*/ 2147483647 w 256"/>
              <a:gd name="T3" fmla="*/ 2147483647 h 140"/>
              <a:gd name="T4" fmla="*/ 2147483647 w 256"/>
              <a:gd name="T5" fmla="*/ 2147483647 h 140"/>
              <a:gd name="T6" fmla="*/ 2147483647 w 256"/>
              <a:gd name="T7" fmla="*/ 2147483647 h 140"/>
              <a:gd name="T8" fmla="*/ 2147483647 w 256"/>
              <a:gd name="T9" fmla="*/ 2147483647 h 140"/>
              <a:gd name="T10" fmla="*/ 2147483647 w 256"/>
              <a:gd name="T11" fmla="*/ 2147483647 h 140"/>
              <a:gd name="T12" fmla="*/ 2147483647 w 256"/>
              <a:gd name="T13" fmla="*/ 2147483647 h 140"/>
              <a:gd name="T14" fmla="*/ 2147483647 w 256"/>
              <a:gd name="T15" fmla="*/ 2147483647 h 140"/>
              <a:gd name="T16" fmla="*/ 2147483647 w 256"/>
              <a:gd name="T17" fmla="*/ 2147483647 h 140"/>
              <a:gd name="T18" fmla="*/ 2147483647 w 256"/>
              <a:gd name="T19" fmla="*/ 2147483647 h 140"/>
              <a:gd name="T20" fmla="*/ 2147483647 w 256"/>
              <a:gd name="T21" fmla="*/ 2147483647 h 140"/>
              <a:gd name="T22" fmla="*/ 2147483647 w 256"/>
              <a:gd name="T23" fmla="*/ 0 h 140"/>
              <a:gd name="T24" fmla="*/ 2147483647 w 256"/>
              <a:gd name="T25" fmla="*/ 2147483647 h 140"/>
              <a:gd name="T26" fmla="*/ 2147483647 w 256"/>
              <a:gd name="T27" fmla="*/ 0 h 140"/>
              <a:gd name="T28" fmla="*/ 2147483647 w 256"/>
              <a:gd name="T29" fmla="*/ 0 h 140"/>
              <a:gd name="T30" fmla="*/ 2147483647 w 256"/>
              <a:gd name="T31" fmla="*/ 2147483647 h 140"/>
              <a:gd name="T32" fmla="*/ 2147483647 w 256"/>
              <a:gd name="T33" fmla="*/ 2147483647 h 140"/>
              <a:gd name="T34" fmla="*/ 2147483647 w 256"/>
              <a:gd name="T35" fmla="*/ 2147483647 h 140"/>
              <a:gd name="T36" fmla="*/ 2147483647 w 256"/>
              <a:gd name="T37" fmla="*/ 2147483647 h 140"/>
              <a:gd name="T38" fmla="*/ 2147483647 w 256"/>
              <a:gd name="T39" fmla="*/ 2147483647 h 140"/>
              <a:gd name="T40" fmla="*/ 2147483647 w 256"/>
              <a:gd name="T41" fmla="*/ 2147483647 h 140"/>
              <a:gd name="T42" fmla="*/ 2147483647 w 256"/>
              <a:gd name="T43" fmla="*/ 2147483647 h 140"/>
              <a:gd name="T44" fmla="*/ 2147483647 w 256"/>
              <a:gd name="T45" fmla="*/ 2147483647 h 140"/>
              <a:gd name="T46" fmla="*/ 2147483647 w 256"/>
              <a:gd name="T47" fmla="*/ 2147483647 h 140"/>
              <a:gd name="T48" fmla="*/ 2147483647 w 256"/>
              <a:gd name="T49" fmla="*/ 2147483647 h 140"/>
              <a:gd name="T50" fmla="*/ 2147483647 w 256"/>
              <a:gd name="T51" fmla="*/ 2147483647 h 140"/>
              <a:gd name="T52" fmla="*/ 2147483647 w 256"/>
              <a:gd name="T53" fmla="*/ 2147483647 h 140"/>
              <a:gd name="T54" fmla="*/ 0 w 256"/>
              <a:gd name="T55" fmla="*/ 2147483647 h 140"/>
              <a:gd name="T56" fmla="*/ 0 w 256"/>
              <a:gd name="T57" fmla="*/ 2147483647 h 1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6"/>
              <a:gd name="T88" fmla="*/ 0 h 140"/>
              <a:gd name="T89" fmla="*/ 256 w 256"/>
              <a:gd name="T90" fmla="*/ 140 h 1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6" h="140">
                <a:moveTo>
                  <a:pt x="0" y="140"/>
                </a:moveTo>
                <a:lnTo>
                  <a:pt x="61" y="134"/>
                </a:lnTo>
                <a:lnTo>
                  <a:pt x="61" y="128"/>
                </a:lnTo>
                <a:lnTo>
                  <a:pt x="213" y="103"/>
                </a:lnTo>
                <a:lnTo>
                  <a:pt x="219" y="91"/>
                </a:lnTo>
                <a:lnTo>
                  <a:pt x="238" y="85"/>
                </a:lnTo>
                <a:lnTo>
                  <a:pt x="244" y="73"/>
                </a:lnTo>
                <a:lnTo>
                  <a:pt x="250" y="67"/>
                </a:lnTo>
                <a:lnTo>
                  <a:pt x="256" y="55"/>
                </a:lnTo>
                <a:lnTo>
                  <a:pt x="238" y="36"/>
                </a:lnTo>
                <a:lnTo>
                  <a:pt x="231" y="12"/>
                </a:lnTo>
                <a:lnTo>
                  <a:pt x="219" y="0"/>
                </a:lnTo>
                <a:lnTo>
                  <a:pt x="183" y="6"/>
                </a:lnTo>
                <a:lnTo>
                  <a:pt x="164" y="0"/>
                </a:lnTo>
                <a:lnTo>
                  <a:pt x="152" y="0"/>
                </a:lnTo>
                <a:lnTo>
                  <a:pt x="152" y="12"/>
                </a:lnTo>
                <a:lnTo>
                  <a:pt x="134" y="18"/>
                </a:lnTo>
                <a:lnTo>
                  <a:pt x="122" y="55"/>
                </a:lnTo>
                <a:lnTo>
                  <a:pt x="103" y="49"/>
                </a:lnTo>
                <a:lnTo>
                  <a:pt x="79" y="67"/>
                </a:lnTo>
                <a:lnTo>
                  <a:pt x="48" y="67"/>
                </a:lnTo>
                <a:lnTo>
                  <a:pt x="48" y="91"/>
                </a:lnTo>
                <a:lnTo>
                  <a:pt x="36" y="91"/>
                </a:lnTo>
                <a:lnTo>
                  <a:pt x="36" y="110"/>
                </a:lnTo>
                <a:lnTo>
                  <a:pt x="18" y="97"/>
                </a:lnTo>
                <a:lnTo>
                  <a:pt x="12" y="103"/>
                </a:lnTo>
                <a:lnTo>
                  <a:pt x="18" y="116"/>
                </a:lnTo>
                <a:lnTo>
                  <a:pt x="0" y="128"/>
                </a:lnTo>
                <a:lnTo>
                  <a:pt x="0" y="140"/>
                </a:lnTo>
                <a:close/>
              </a:path>
            </a:pathLst>
          </a:custGeom>
          <a:solidFill>
            <a:srgbClr val="00548B"/>
          </a:solidFill>
          <a:ln w="9525" cap="flat" cmpd="sng">
            <a:solidFill>
              <a:srgbClr val="777777"/>
            </a:solidFill>
            <a:prstDash val="solid"/>
            <a:round/>
            <a:headEnd type="none" w="med" len="med"/>
            <a:tailEnd type="none" w="med" len="med"/>
          </a:ln>
        </p:spPr>
        <p:txBody>
          <a:bodyPr/>
          <a:lstStyle/>
          <a:p>
            <a:endParaRPr lang="en-US"/>
          </a:p>
        </p:txBody>
      </p:sp>
      <p:sp>
        <p:nvSpPr>
          <p:cNvPr id="20526" name="Freeform 55"/>
          <p:cNvSpPr>
            <a:spLocks/>
          </p:cNvSpPr>
          <p:nvPr/>
        </p:nvSpPr>
        <p:spPr bwMode="gray">
          <a:xfrm>
            <a:off x="6281738" y="2847975"/>
            <a:ext cx="350837" cy="177800"/>
          </a:xfrm>
          <a:custGeom>
            <a:avLst/>
            <a:gdLst>
              <a:gd name="T0" fmla="*/ 0 w 122"/>
              <a:gd name="T1" fmla="*/ 2147483647 h 61"/>
              <a:gd name="T2" fmla="*/ 2147483647 w 122"/>
              <a:gd name="T3" fmla="*/ 2147483647 h 61"/>
              <a:gd name="T4" fmla="*/ 2147483647 w 122"/>
              <a:gd name="T5" fmla="*/ 2147483647 h 61"/>
              <a:gd name="T6" fmla="*/ 2147483647 w 122"/>
              <a:gd name="T7" fmla="*/ 0 h 61"/>
              <a:gd name="T8" fmla="*/ 2147483647 w 122"/>
              <a:gd name="T9" fmla="*/ 2147483647 h 61"/>
              <a:gd name="T10" fmla="*/ 2147483647 w 122"/>
              <a:gd name="T11" fmla="*/ 2147483647 h 61"/>
              <a:gd name="T12" fmla="*/ 2147483647 w 122"/>
              <a:gd name="T13" fmla="*/ 2147483647 h 61"/>
              <a:gd name="T14" fmla="*/ 2147483647 w 122"/>
              <a:gd name="T15" fmla="*/ 2147483647 h 61"/>
              <a:gd name="T16" fmla="*/ 2147483647 w 122"/>
              <a:gd name="T17" fmla="*/ 2147483647 h 61"/>
              <a:gd name="T18" fmla="*/ 2147483647 w 122"/>
              <a:gd name="T19" fmla="*/ 2147483647 h 61"/>
              <a:gd name="T20" fmla="*/ 2147483647 w 122"/>
              <a:gd name="T21" fmla="*/ 2147483647 h 61"/>
              <a:gd name="T22" fmla="*/ 2147483647 w 122"/>
              <a:gd name="T23" fmla="*/ 2147483647 h 61"/>
              <a:gd name="T24" fmla="*/ 2147483647 w 122"/>
              <a:gd name="T25" fmla="*/ 2147483647 h 61"/>
              <a:gd name="T26" fmla="*/ 2147483647 w 122"/>
              <a:gd name="T27" fmla="*/ 2147483647 h 61"/>
              <a:gd name="T28" fmla="*/ 2147483647 w 122"/>
              <a:gd name="T29" fmla="*/ 2147483647 h 61"/>
              <a:gd name="T30" fmla="*/ 2147483647 w 122"/>
              <a:gd name="T31" fmla="*/ 2147483647 h 61"/>
              <a:gd name="T32" fmla="*/ 2147483647 w 122"/>
              <a:gd name="T33" fmla="*/ 2147483647 h 61"/>
              <a:gd name="T34" fmla="*/ 2147483647 w 122"/>
              <a:gd name="T35" fmla="*/ 2147483647 h 61"/>
              <a:gd name="T36" fmla="*/ 0 w 122"/>
              <a:gd name="T37" fmla="*/ 2147483647 h 61"/>
              <a:gd name="T38" fmla="*/ 0 w 122"/>
              <a:gd name="T39" fmla="*/ 2147483647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61"/>
              <a:gd name="T62" fmla="*/ 122 w 122"/>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61">
                <a:moveTo>
                  <a:pt x="0" y="25"/>
                </a:moveTo>
                <a:lnTo>
                  <a:pt x="61" y="7"/>
                </a:lnTo>
                <a:lnTo>
                  <a:pt x="67" y="7"/>
                </a:lnTo>
                <a:lnTo>
                  <a:pt x="79" y="0"/>
                </a:lnTo>
                <a:lnTo>
                  <a:pt x="85" y="7"/>
                </a:lnTo>
                <a:lnTo>
                  <a:pt x="73" y="25"/>
                </a:lnTo>
                <a:lnTo>
                  <a:pt x="91" y="19"/>
                </a:lnTo>
                <a:lnTo>
                  <a:pt x="97" y="31"/>
                </a:lnTo>
                <a:lnTo>
                  <a:pt x="103" y="37"/>
                </a:lnTo>
                <a:lnTo>
                  <a:pt x="109" y="31"/>
                </a:lnTo>
                <a:lnTo>
                  <a:pt x="109" y="25"/>
                </a:lnTo>
                <a:lnTo>
                  <a:pt x="103" y="19"/>
                </a:lnTo>
                <a:lnTo>
                  <a:pt x="109" y="19"/>
                </a:lnTo>
                <a:lnTo>
                  <a:pt x="122" y="37"/>
                </a:lnTo>
                <a:lnTo>
                  <a:pt x="109" y="49"/>
                </a:lnTo>
                <a:lnTo>
                  <a:pt x="97" y="43"/>
                </a:lnTo>
                <a:lnTo>
                  <a:pt x="85" y="55"/>
                </a:lnTo>
                <a:lnTo>
                  <a:pt x="67" y="43"/>
                </a:lnTo>
                <a:lnTo>
                  <a:pt x="0" y="61"/>
                </a:lnTo>
                <a:lnTo>
                  <a:pt x="0" y="25"/>
                </a:lnTo>
                <a:close/>
              </a:path>
            </a:pathLst>
          </a:custGeom>
          <a:solidFill>
            <a:srgbClr val="FFC000"/>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27" name="Freeform 56"/>
          <p:cNvSpPr>
            <a:spLocks/>
          </p:cNvSpPr>
          <p:nvPr/>
        </p:nvSpPr>
        <p:spPr bwMode="gray">
          <a:xfrm>
            <a:off x="3502025" y="2463800"/>
            <a:ext cx="666750" cy="404813"/>
          </a:xfrm>
          <a:custGeom>
            <a:avLst/>
            <a:gdLst>
              <a:gd name="T0" fmla="*/ 0 w 232"/>
              <a:gd name="T1" fmla="*/ 0 h 141"/>
              <a:gd name="T2" fmla="*/ 2147483647 w 232"/>
              <a:gd name="T3" fmla="*/ 2147483647 h 141"/>
              <a:gd name="T4" fmla="*/ 2147483647 w 232"/>
              <a:gd name="T5" fmla="*/ 2147483647 h 141"/>
              <a:gd name="T6" fmla="*/ 2147483647 w 232"/>
              <a:gd name="T7" fmla="*/ 2147483647 h 141"/>
              <a:gd name="T8" fmla="*/ 2147483647 w 232"/>
              <a:gd name="T9" fmla="*/ 2147483647 h 141"/>
              <a:gd name="T10" fmla="*/ 2147483647 w 232"/>
              <a:gd name="T11" fmla="*/ 2147483647 h 141"/>
              <a:gd name="T12" fmla="*/ 2147483647 w 232"/>
              <a:gd name="T13" fmla="*/ 2147483647 h 141"/>
              <a:gd name="T14" fmla="*/ 0 w 232"/>
              <a:gd name="T15" fmla="*/ 2147483647 h 141"/>
              <a:gd name="T16" fmla="*/ 0 w 232"/>
              <a:gd name="T17" fmla="*/ 0 h 1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141"/>
              <a:gd name="T29" fmla="*/ 232 w 232"/>
              <a:gd name="T30" fmla="*/ 141 h 1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141">
                <a:moveTo>
                  <a:pt x="0" y="0"/>
                </a:moveTo>
                <a:lnTo>
                  <a:pt x="195" y="6"/>
                </a:lnTo>
                <a:lnTo>
                  <a:pt x="207" y="49"/>
                </a:lnTo>
                <a:lnTo>
                  <a:pt x="225" y="80"/>
                </a:lnTo>
                <a:lnTo>
                  <a:pt x="232" y="128"/>
                </a:lnTo>
                <a:lnTo>
                  <a:pt x="225" y="141"/>
                </a:lnTo>
                <a:lnTo>
                  <a:pt x="152" y="141"/>
                </a:lnTo>
                <a:lnTo>
                  <a:pt x="0" y="134"/>
                </a:lnTo>
                <a:lnTo>
                  <a:pt x="0" y="0"/>
                </a:lnTo>
                <a:close/>
              </a:path>
            </a:pathLst>
          </a:custGeom>
          <a:solidFill>
            <a:srgbClr val="A73226"/>
          </a:solidFill>
          <a:ln w="9525" cap="flat" cmpd="sng">
            <a:solidFill>
              <a:srgbClr val="777777"/>
            </a:solidFill>
            <a:prstDash val="solid"/>
            <a:round/>
            <a:headEnd/>
            <a:tailEnd/>
          </a:ln>
        </p:spPr>
        <p:txBody>
          <a:bodyPr lIns="101847" tIns="50923" rIns="101847" bIns="50923">
            <a:spAutoFit/>
          </a:bodyPr>
          <a:lstStyle/>
          <a:p>
            <a:endParaRPr lang="en-US"/>
          </a:p>
        </p:txBody>
      </p:sp>
      <p:sp>
        <p:nvSpPr>
          <p:cNvPr id="20528" name="Freeform 57"/>
          <p:cNvSpPr>
            <a:spLocks/>
          </p:cNvSpPr>
          <p:nvPr/>
        </p:nvSpPr>
        <p:spPr bwMode="gray">
          <a:xfrm>
            <a:off x="3468688" y="2847975"/>
            <a:ext cx="720725" cy="471488"/>
          </a:xfrm>
          <a:custGeom>
            <a:avLst/>
            <a:gdLst>
              <a:gd name="T0" fmla="*/ 2147483647 w 250"/>
              <a:gd name="T1" fmla="*/ 0 h 165"/>
              <a:gd name="T2" fmla="*/ 2147483647 w 250"/>
              <a:gd name="T3" fmla="*/ 2147483647 h 165"/>
              <a:gd name="T4" fmla="*/ 0 w 250"/>
              <a:gd name="T5" fmla="*/ 2147483647 h 165"/>
              <a:gd name="T6" fmla="*/ 2147483647 w 250"/>
              <a:gd name="T7" fmla="*/ 2147483647 h 165"/>
              <a:gd name="T8" fmla="*/ 2147483647 w 250"/>
              <a:gd name="T9" fmla="*/ 2147483647 h 165"/>
              <a:gd name="T10" fmla="*/ 2147483647 w 250"/>
              <a:gd name="T11" fmla="*/ 2147483647 h 165"/>
              <a:gd name="T12" fmla="*/ 2147483647 w 250"/>
              <a:gd name="T13" fmla="*/ 2147483647 h 165"/>
              <a:gd name="T14" fmla="*/ 2147483647 w 250"/>
              <a:gd name="T15" fmla="*/ 2147483647 h 165"/>
              <a:gd name="T16" fmla="*/ 2147483647 w 250"/>
              <a:gd name="T17" fmla="*/ 2147483647 h 165"/>
              <a:gd name="T18" fmla="*/ 2147483647 w 250"/>
              <a:gd name="T19" fmla="*/ 2147483647 h 165"/>
              <a:gd name="T20" fmla="*/ 2147483647 w 250"/>
              <a:gd name="T21" fmla="*/ 2147483647 h 165"/>
              <a:gd name="T22" fmla="*/ 2147483647 w 250"/>
              <a:gd name="T23" fmla="*/ 2147483647 h 165"/>
              <a:gd name="T24" fmla="*/ 2147483647 w 250"/>
              <a:gd name="T25" fmla="*/ 0 h 165"/>
              <a:gd name="T26" fmla="*/ 2147483647 w 250"/>
              <a:gd name="T27" fmla="*/ 0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0"/>
              <a:gd name="T43" fmla="*/ 0 h 165"/>
              <a:gd name="T44" fmla="*/ 250 w 250"/>
              <a:gd name="T45" fmla="*/ 165 h 1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0" h="165">
                <a:moveTo>
                  <a:pt x="6" y="0"/>
                </a:moveTo>
                <a:lnTo>
                  <a:pt x="6" y="61"/>
                </a:lnTo>
                <a:lnTo>
                  <a:pt x="0" y="141"/>
                </a:lnTo>
                <a:lnTo>
                  <a:pt x="183" y="141"/>
                </a:lnTo>
                <a:lnTo>
                  <a:pt x="201" y="153"/>
                </a:lnTo>
                <a:lnTo>
                  <a:pt x="213" y="135"/>
                </a:lnTo>
                <a:lnTo>
                  <a:pt x="250" y="165"/>
                </a:lnTo>
                <a:lnTo>
                  <a:pt x="244" y="135"/>
                </a:lnTo>
                <a:lnTo>
                  <a:pt x="250" y="116"/>
                </a:lnTo>
                <a:lnTo>
                  <a:pt x="250" y="43"/>
                </a:lnTo>
                <a:lnTo>
                  <a:pt x="237" y="25"/>
                </a:lnTo>
                <a:lnTo>
                  <a:pt x="244" y="7"/>
                </a:lnTo>
                <a:lnTo>
                  <a:pt x="122" y="0"/>
                </a:lnTo>
                <a:lnTo>
                  <a:pt x="6" y="0"/>
                </a:lnTo>
                <a:close/>
              </a:path>
            </a:pathLst>
          </a:custGeom>
          <a:solidFill>
            <a:srgbClr val="799D34"/>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29" name="Freeform 58"/>
          <p:cNvSpPr>
            <a:spLocks/>
          </p:cNvSpPr>
          <p:nvPr/>
        </p:nvSpPr>
        <p:spPr bwMode="gray">
          <a:xfrm>
            <a:off x="4695825" y="2605088"/>
            <a:ext cx="542925" cy="225425"/>
          </a:xfrm>
          <a:custGeom>
            <a:avLst/>
            <a:gdLst>
              <a:gd name="T0" fmla="*/ 0 w 189"/>
              <a:gd name="T1" fmla="*/ 2147483647 h 79"/>
              <a:gd name="T2" fmla="*/ 2147483647 w 189"/>
              <a:gd name="T3" fmla="*/ 0 h 79"/>
              <a:gd name="T4" fmla="*/ 2147483647 w 189"/>
              <a:gd name="T5" fmla="*/ 2147483647 h 79"/>
              <a:gd name="T6" fmla="*/ 2147483647 w 189"/>
              <a:gd name="T7" fmla="*/ 2147483647 h 79"/>
              <a:gd name="T8" fmla="*/ 2147483647 w 189"/>
              <a:gd name="T9" fmla="*/ 2147483647 h 79"/>
              <a:gd name="T10" fmla="*/ 2147483647 w 189"/>
              <a:gd name="T11" fmla="*/ 2147483647 h 79"/>
              <a:gd name="T12" fmla="*/ 2147483647 w 189"/>
              <a:gd name="T13" fmla="*/ 2147483647 h 79"/>
              <a:gd name="T14" fmla="*/ 2147483647 w 189"/>
              <a:gd name="T15" fmla="*/ 2147483647 h 79"/>
              <a:gd name="T16" fmla="*/ 2147483647 w 189"/>
              <a:gd name="T17" fmla="*/ 2147483647 h 79"/>
              <a:gd name="T18" fmla="*/ 2147483647 w 189"/>
              <a:gd name="T19" fmla="*/ 2147483647 h 79"/>
              <a:gd name="T20" fmla="*/ 2147483647 w 189"/>
              <a:gd name="T21" fmla="*/ 2147483647 h 79"/>
              <a:gd name="T22" fmla="*/ 2147483647 w 189"/>
              <a:gd name="T23" fmla="*/ 2147483647 h 79"/>
              <a:gd name="T24" fmla="*/ 2147483647 w 189"/>
              <a:gd name="T25" fmla="*/ 2147483647 h 79"/>
              <a:gd name="T26" fmla="*/ 2147483647 w 189"/>
              <a:gd name="T27" fmla="*/ 2147483647 h 79"/>
              <a:gd name="T28" fmla="*/ 2147483647 w 189"/>
              <a:gd name="T29" fmla="*/ 2147483647 h 79"/>
              <a:gd name="T30" fmla="*/ 2147483647 w 189"/>
              <a:gd name="T31" fmla="*/ 2147483647 h 79"/>
              <a:gd name="T32" fmla="*/ 2147483647 w 189"/>
              <a:gd name="T33" fmla="*/ 2147483647 h 79"/>
              <a:gd name="T34" fmla="*/ 2147483647 w 189"/>
              <a:gd name="T35" fmla="*/ 2147483647 h 79"/>
              <a:gd name="T36" fmla="*/ 2147483647 w 189"/>
              <a:gd name="T37" fmla="*/ 2147483647 h 79"/>
              <a:gd name="T38" fmla="*/ 2147483647 w 189"/>
              <a:gd name="T39" fmla="*/ 2147483647 h 79"/>
              <a:gd name="T40" fmla="*/ 2147483647 w 189"/>
              <a:gd name="T41" fmla="*/ 2147483647 h 79"/>
              <a:gd name="T42" fmla="*/ 2147483647 w 189"/>
              <a:gd name="T43" fmla="*/ 2147483647 h 79"/>
              <a:gd name="T44" fmla="*/ 2147483647 w 189"/>
              <a:gd name="T45" fmla="*/ 2147483647 h 79"/>
              <a:gd name="T46" fmla="*/ 2147483647 w 189"/>
              <a:gd name="T47" fmla="*/ 2147483647 h 79"/>
              <a:gd name="T48" fmla="*/ 0 w 189"/>
              <a:gd name="T49" fmla="*/ 2147483647 h 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9"/>
              <a:gd name="T76" fmla="*/ 0 h 79"/>
              <a:gd name="T77" fmla="*/ 189 w 189"/>
              <a:gd name="T78" fmla="*/ 79 h 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9" h="79">
                <a:moveTo>
                  <a:pt x="0" y="43"/>
                </a:moveTo>
                <a:lnTo>
                  <a:pt x="42" y="0"/>
                </a:lnTo>
                <a:lnTo>
                  <a:pt x="36" y="18"/>
                </a:lnTo>
                <a:lnTo>
                  <a:pt x="42" y="25"/>
                </a:lnTo>
                <a:lnTo>
                  <a:pt x="54" y="12"/>
                </a:lnTo>
                <a:lnTo>
                  <a:pt x="85" y="25"/>
                </a:lnTo>
                <a:lnTo>
                  <a:pt x="97" y="18"/>
                </a:lnTo>
                <a:lnTo>
                  <a:pt x="134" y="12"/>
                </a:lnTo>
                <a:lnTo>
                  <a:pt x="140" y="25"/>
                </a:lnTo>
                <a:lnTo>
                  <a:pt x="158" y="18"/>
                </a:lnTo>
                <a:lnTo>
                  <a:pt x="189" y="31"/>
                </a:lnTo>
                <a:lnTo>
                  <a:pt x="189" y="43"/>
                </a:lnTo>
                <a:lnTo>
                  <a:pt x="158" y="49"/>
                </a:lnTo>
                <a:lnTo>
                  <a:pt x="146" y="43"/>
                </a:lnTo>
                <a:lnTo>
                  <a:pt x="134" y="43"/>
                </a:lnTo>
                <a:lnTo>
                  <a:pt x="109" y="55"/>
                </a:lnTo>
                <a:lnTo>
                  <a:pt x="103" y="55"/>
                </a:lnTo>
                <a:lnTo>
                  <a:pt x="97" y="49"/>
                </a:lnTo>
                <a:lnTo>
                  <a:pt x="85" y="79"/>
                </a:lnTo>
                <a:lnTo>
                  <a:pt x="73" y="79"/>
                </a:lnTo>
                <a:lnTo>
                  <a:pt x="67" y="67"/>
                </a:lnTo>
                <a:lnTo>
                  <a:pt x="42" y="61"/>
                </a:lnTo>
                <a:lnTo>
                  <a:pt x="30" y="55"/>
                </a:lnTo>
                <a:lnTo>
                  <a:pt x="12" y="55"/>
                </a:lnTo>
                <a:lnTo>
                  <a:pt x="0" y="43"/>
                </a:lnTo>
                <a:close/>
              </a:path>
            </a:pathLst>
          </a:custGeom>
          <a:solidFill>
            <a:srgbClr val="00548B"/>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30" name="Freeform 59"/>
          <p:cNvSpPr>
            <a:spLocks/>
          </p:cNvSpPr>
          <p:nvPr/>
        </p:nvSpPr>
        <p:spPr bwMode="gray">
          <a:xfrm>
            <a:off x="5076825" y="2760663"/>
            <a:ext cx="381000" cy="525462"/>
          </a:xfrm>
          <a:custGeom>
            <a:avLst/>
            <a:gdLst>
              <a:gd name="T0" fmla="*/ 2147483647 w 134"/>
              <a:gd name="T1" fmla="*/ 2147483647 h 183"/>
              <a:gd name="T2" fmla="*/ 2147483647 w 134"/>
              <a:gd name="T3" fmla="*/ 2147483647 h 183"/>
              <a:gd name="T4" fmla="*/ 2147483647 w 134"/>
              <a:gd name="T5" fmla="*/ 2147483647 h 183"/>
              <a:gd name="T6" fmla="*/ 2147483647 w 134"/>
              <a:gd name="T7" fmla="*/ 2147483647 h 183"/>
              <a:gd name="T8" fmla="*/ 2147483647 w 134"/>
              <a:gd name="T9" fmla="*/ 2147483647 h 183"/>
              <a:gd name="T10" fmla="*/ 0 w 134"/>
              <a:gd name="T11" fmla="*/ 2147483647 h 183"/>
              <a:gd name="T12" fmla="*/ 0 w 134"/>
              <a:gd name="T13" fmla="*/ 2147483647 h 183"/>
              <a:gd name="T14" fmla="*/ 2147483647 w 134"/>
              <a:gd name="T15" fmla="*/ 2147483647 h 183"/>
              <a:gd name="T16" fmla="*/ 2147483647 w 134"/>
              <a:gd name="T17" fmla="*/ 2147483647 h 183"/>
              <a:gd name="T18" fmla="*/ 2147483647 w 134"/>
              <a:gd name="T19" fmla="*/ 2147483647 h 183"/>
              <a:gd name="T20" fmla="*/ 2147483647 w 134"/>
              <a:gd name="T21" fmla="*/ 2147483647 h 183"/>
              <a:gd name="T22" fmla="*/ 2147483647 w 134"/>
              <a:gd name="T23" fmla="*/ 2147483647 h 183"/>
              <a:gd name="T24" fmla="*/ 2147483647 w 134"/>
              <a:gd name="T25" fmla="*/ 2147483647 h 183"/>
              <a:gd name="T26" fmla="*/ 2147483647 w 134"/>
              <a:gd name="T27" fmla="*/ 2147483647 h 183"/>
              <a:gd name="T28" fmla="*/ 2147483647 w 134"/>
              <a:gd name="T29" fmla="*/ 2147483647 h 183"/>
              <a:gd name="T30" fmla="*/ 2147483647 w 134"/>
              <a:gd name="T31" fmla="*/ 2147483647 h 183"/>
              <a:gd name="T32" fmla="*/ 2147483647 w 134"/>
              <a:gd name="T33" fmla="*/ 2147483647 h 183"/>
              <a:gd name="T34" fmla="*/ 2147483647 w 134"/>
              <a:gd name="T35" fmla="*/ 2147483647 h 183"/>
              <a:gd name="T36" fmla="*/ 2147483647 w 134"/>
              <a:gd name="T37" fmla="*/ 2147483647 h 183"/>
              <a:gd name="T38" fmla="*/ 2147483647 w 134"/>
              <a:gd name="T39" fmla="*/ 2147483647 h 183"/>
              <a:gd name="T40" fmla="*/ 2147483647 w 134"/>
              <a:gd name="T41" fmla="*/ 2147483647 h 183"/>
              <a:gd name="T42" fmla="*/ 2147483647 w 134"/>
              <a:gd name="T43" fmla="*/ 2147483647 h 183"/>
              <a:gd name="T44" fmla="*/ 2147483647 w 134"/>
              <a:gd name="T45" fmla="*/ 2147483647 h 183"/>
              <a:gd name="T46" fmla="*/ 2147483647 w 134"/>
              <a:gd name="T47" fmla="*/ 2147483647 h 183"/>
              <a:gd name="T48" fmla="*/ 2147483647 w 134"/>
              <a:gd name="T49" fmla="*/ 2147483647 h 183"/>
              <a:gd name="T50" fmla="*/ 2147483647 w 134"/>
              <a:gd name="T51" fmla="*/ 2147483647 h 183"/>
              <a:gd name="T52" fmla="*/ 2147483647 w 134"/>
              <a:gd name="T53" fmla="*/ 2147483647 h 183"/>
              <a:gd name="T54" fmla="*/ 2147483647 w 134"/>
              <a:gd name="T55" fmla="*/ 2147483647 h 183"/>
              <a:gd name="T56" fmla="*/ 2147483647 w 134"/>
              <a:gd name="T57" fmla="*/ 2147483647 h 183"/>
              <a:gd name="T58" fmla="*/ 2147483647 w 134"/>
              <a:gd name="T59" fmla="*/ 2147483647 h 183"/>
              <a:gd name="T60" fmla="*/ 2147483647 w 134"/>
              <a:gd name="T61" fmla="*/ 2147483647 h 183"/>
              <a:gd name="T62" fmla="*/ 2147483647 w 134"/>
              <a:gd name="T63" fmla="*/ 2147483647 h 183"/>
              <a:gd name="T64" fmla="*/ 2147483647 w 134"/>
              <a:gd name="T65" fmla="*/ 2147483647 h 183"/>
              <a:gd name="T66" fmla="*/ 2147483647 w 134"/>
              <a:gd name="T67" fmla="*/ 2147483647 h 183"/>
              <a:gd name="T68" fmla="*/ 2147483647 w 134"/>
              <a:gd name="T69" fmla="*/ 2147483647 h 183"/>
              <a:gd name="T70" fmla="*/ 2147483647 w 134"/>
              <a:gd name="T71" fmla="*/ 2147483647 h 183"/>
              <a:gd name="T72" fmla="*/ 2147483647 w 134"/>
              <a:gd name="T73" fmla="*/ 2147483647 h 183"/>
              <a:gd name="T74" fmla="*/ 2147483647 w 134"/>
              <a:gd name="T75" fmla="*/ 2147483647 h 183"/>
              <a:gd name="T76" fmla="*/ 2147483647 w 134"/>
              <a:gd name="T77" fmla="*/ 2147483647 h 183"/>
              <a:gd name="T78" fmla="*/ 2147483647 w 134"/>
              <a:gd name="T79" fmla="*/ 2147483647 h 183"/>
              <a:gd name="T80" fmla="*/ 2147483647 w 134"/>
              <a:gd name="T81" fmla="*/ 2147483647 h 183"/>
              <a:gd name="T82" fmla="*/ 2147483647 w 134"/>
              <a:gd name="T83" fmla="*/ 0 h 183"/>
              <a:gd name="T84" fmla="*/ 2147483647 w 134"/>
              <a:gd name="T85" fmla="*/ 2147483647 h 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4"/>
              <a:gd name="T130" fmla="*/ 0 h 183"/>
              <a:gd name="T131" fmla="*/ 134 w 134"/>
              <a:gd name="T132" fmla="*/ 183 h 1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4" h="183">
                <a:moveTo>
                  <a:pt x="30" y="6"/>
                </a:moveTo>
                <a:lnTo>
                  <a:pt x="36" y="18"/>
                </a:lnTo>
                <a:lnTo>
                  <a:pt x="24" y="24"/>
                </a:lnTo>
                <a:lnTo>
                  <a:pt x="24" y="55"/>
                </a:lnTo>
                <a:lnTo>
                  <a:pt x="18" y="37"/>
                </a:lnTo>
                <a:lnTo>
                  <a:pt x="0" y="55"/>
                </a:lnTo>
                <a:lnTo>
                  <a:pt x="0" y="110"/>
                </a:lnTo>
                <a:lnTo>
                  <a:pt x="12" y="134"/>
                </a:lnTo>
                <a:lnTo>
                  <a:pt x="12" y="146"/>
                </a:lnTo>
                <a:lnTo>
                  <a:pt x="12" y="159"/>
                </a:lnTo>
                <a:lnTo>
                  <a:pt x="12" y="165"/>
                </a:lnTo>
                <a:lnTo>
                  <a:pt x="6" y="183"/>
                </a:lnTo>
                <a:lnTo>
                  <a:pt x="61" y="183"/>
                </a:lnTo>
                <a:lnTo>
                  <a:pt x="134" y="177"/>
                </a:lnTo>
                <a:lnTo>
                  <a:pt x="122" y="171"/>
                </a:lnTo>
                <a:lnTo>
                  <a:pt x="110" y="165"/>
                </a:lnTo>
                <a:lnTo>
                  <a:pt x="122" y="152"/>
                </a:lnTo>
                <a:lnTo>
                  <a:pt x="122" y="146"/>
                </a:lnTo>
                <a:lnTo>
                  <a:pt x="116" y="134"/>
                </a:lnTo>
                <a:lnTo>
                  <a:pt x="122" y="128"/>
                </a:lnTo>
                <a:lnTo>
                  <a:pt x="134" y="128"/>
                </a:lnTo>
                <a:lnTo>
                  <a:pt x="128" y="104"/>
                </a:lnTo>
                <a:lnTo>
                  <a:pt x="128" y="85"/>
                </a:lnTo>
                <a:lnTo>
                  <a:pt x="122" y="79"/>
                </a:lnTo>
                <a:lnTo>
                  <a:pt x="116" y="73"/>
                </a:lnTo>
                <a:lnTo>
                  <a:pt x="110" y="73"/>
                </a:lnTo>
                <a:lnTo>
                  <a:pt x="97" y="73"/>
                </a:lnTo>
                <a:lnTo>
                  <a:pt x="91" y="85"/>
                </a:lnTo>
                <a:lnTo>
                  <a:pt x="85" y="85"/>
                </a:lnTo>
                <a:lnTo>
                  <a:pt x="79" y="85"/>
                </a:lnTo>
                <a:lnTo>
                  <a:pt x="73" y="79"/>
                </a:lnTo>
                <a:lnTo>
                  <a:pt x="79" y="79"/>
                </a:lnTo>
                <a:lnTo>
                  <a:pt x="79" y="73"/>
                </a:lnTo>
                <a:lnTo>
                  <a:pt x="85" y="73"/>
                </a:lnTo>
                <a:lnTo>
                  <a:pt x="91" y="73"/>
                </a:lnTo>
                <a:lnTo>
                  <a:pt x="91" y="61"/>
                </a:lnTo>
                <a:lnTo>
                  <a:pt x="97" y="55"/>
                </a:lnTo>
                <a:lnTo>
                  <a:pt x="91" y="30"/>
                </a:lnTo>
                <a:lnTo>
                  <a:pt x="91" y="18"/>
                </a:lnTo>
                <a:lnTo>
                  <a:pt x="73" y="18"/>
                </a:lnTo>
                <a:lnTo>
                  <a:pt x="49" y="0"/>
                </a:lnTo>
                <a:lnTo>
                  <a:pt x="30" y="6"/>
                </a:lnTo>
                <a:close/>
              </a:path>
            </a:pathLst>
          </a:custGeom>
          <a:solidFill>
            <a:srgbClr val="00548B"/>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31" name="Freeform 60"/>
          <p:cNvSpPr>
            <a:spLocks/>
          </p:cNvSpPr>
          <p:nvPr/>
        </p:nvSpPr>
        <p:spPr bwMode="gray">
          <a:xfrm>
            <a:off x="5010150" y="3286125"/>
            <a:ext cx="327025" cy="528638"/>
          </a:xfrm>
          <a:custGeom>
            <a:avLst/>
            <a:gdLst>
              <a:gd name="T0" fmla="*/ 0 w 116"/>
              <a:gd name="T1" fmla="*/ 2147483647 h 183"/>
              <a:gd name="T2" fmla="*/ 2147483647 w 116"/>
              <a:gd name="T3" fmla="*/ 2147483647 h 183"/>
              <a:gd name="T4" fmla="*/ 2147483647 w 116"/>
              <a:gd name="T5" fmla="*/ 2147483647 h 183"/>
              <a:gd name="T6" fmla="*/ 2147483647 w 116"/>
              <a:gd name="T7" fmla="*/ 2147483647 h 183"/>
              <a:gd name="T8" fmla="*/ 2147483647 w 116"/>
              <a:gd name="T9" fmla="*/ 0 h 183"/>
              <a:gd name="T10" fmla="*/ 2147483647 w 116"/>
              <a:gd name="T11" fmla="*/ 0 h 183"/>
              <a:gd name="T12" fmla="*/ 2147483647 w 116"/>
              <a:gd name="T13" fmla="*/ 2147483647 h 183"/>
              <a:gd name="T14" fmla="*/ 2147483647 w 116"/>
              <a:gd name="T15" fmla="*/ 2147483647 h 183"/>
              <a:gd name="T16" fmla="*/ 2147483647 w 116"/>
              <a:gd name="T17" fmla="*/ 2147483647 h 183"/>
              <a:gd name="T18" fmla="*/ 2147483647 w 116"/>
              <a:gd name="T19" fmla="*/ 2147483647 h 183"/>
              <a:gd name="T20" fmla="*/ 2147483647 w 116"/>
              <a:gd name="T21" fmla="*/ 2147483647 h 183"/>
              <a:gd name="T22" fmla="*/ 2147483647 w 116"/>
              <a:gd name="T23" fmla="*/ 2147483647 h 183"/>
              <a:gd name="T24" fmla="*/ 2147483647 w 116"/>
              <a:gd name="T25" fmla="*/ 2147483647 h 183"/>
              <a:gd name="T26" fmla="*/ 2147483647 w 116"/>
              <a:gd name="T27" fmla="*/ 2147483647 h 183"/>
              <a:gd name="T28" fmla="*/ 2147483647 w 116"/>
              <a:gd name="T29" fmla="*/ 2147483647 h 183"/>
              <a:gd name="T30" fmla="*/ 0 w 116"/>
              <a:gd name="T31" fmla="*/ 2147483647 h 1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6"/>
              <a:gd name="T49" fmla="*/ 0 h 183"/>
              <a:gd name="T50" fmla="*/ 116 w 116"/>
              <a:gd name="T51" fmla="*/ 183 h 1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6" h="183">
                <a:moveTo>
                  <a:pt x="0" y="12"/>
                </a:moveTo>
                <a:lnTo>
                  <a:pt x="13" y="18"/>
                </a:lnTo>
                <a:lnTo>
                  <a:pt x="25" y="18"/>
                </a:lnTo>
                <a:lnTo>
                  <a:pt x="31" y="12"/>
                </a:lnTo>
                <a:lnTo>
                  <a:pt x="31" y="0"/>
                </a:lnTo>
                <a:lnTo>
                  <a:pt x="86" y="0"/>
                </a:lnTo>
                <a:lnTo>
                  <a:pt x="116" y="128"/>
                </a:lnTo>
                <a:lnTo>
                  <a:pt x="110" y="128"/>
                </a:lnTo>
                <a:lnTo>
                  <a:pt x="92" y="134"/>
                </a:lnTo>
                <a:lnTo>
                  <a:pt x="80" y="171"/>
                </a:lnTo>
                <a:lnTo>
                  <a:pt x="61" y="165"/>
                </a:lnTo>
                <a:lnTo>
                  <a:pt x="37" y="183"/>
                </a:lnTo>
                <a:lnTo>
                  <a:pt x="6" y="183"/>
                </a:lnTo>
                <a:lnTo>
                  <a:pt x="19" y="152"/>
                </a:lnTo>
                <a:lnTo>
                  <a:pt x="13" y="134"/>
                </a:lnTo>
                <a:lnTo>
                  <a:pt x="0" y="12"/>
                </a:lnTo>
                <a:close/>
              </a:path>
            </a:pathLst>
          </a:custGeom>
          <a:solidFill>
            <a:srgbClr val="799D34"/>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32" name="Freeform 61"/>
          <p:cNvSpPr>
            <a:spLocks/>
          </p:cNvSpPr>
          <p:nvPr/>
        </p:nvSpPr>
        <p:spPr bwMode="gray">
          <a:xfrm>
            <a:off x="5495925" y="3448050"/>
            <a:ext cx="750888" cy="466725"/>
          </a:xfrm>
          <a:custGeom>
            <a:avLst/>
            <a:gdLst>
              <a:gd name="T0" fmla="*/ 2147483647 w 262"/>
              <a:gd name="T1" fmla="*/ 2147483647 h 164"/>
              <a:gd name="T2" fmla="*/ 2147483647 w 262"/>
              <a:gd name="T3" fmla="*/ 2147483647 h 164"/>
              <a:gd name="T4" fmla="*/ 2147483647 w 262"/>
              <a:gd name="T5" fmla="*/ 2147483647 h 164"/>
              <a:gd name="T6" fmla="*/ 2147483647 w 262"/>
              <a:gd name="T7" fmla="*/ 2147483647 h 164"/>
              <a:gd name="T8" fmla="*/ 0 w 262"/>
              <a:gd name="T9" fmla="*/ 2147483647 h 164"/>
              <a:gd name="T10" fmla="*/ 0 w 262"/>
              <a:gd name="T11" fmla="*/ 2147483647 h 164"/>
              <a:gd name="T12" fmla="*/ 2147483647 w 262"/>
              <a:gd name="T13" fmla="*/ 2147483647 h 164"/>
              <a:gd name="T14" fmla="*/ 2147483647 w 262"/>
              <a:gd name="T15" fmla="*/ 2147483647 h 164"/>
              <a:gd name="T16" fmla="*/ 2147483647 w 262"/>
              <a:gd name="T17" fmla="*/ 2147483647 h 164"/>
              <a:gd name="T18" fmla="*/ 2147483647 w 262"/>
              <a:gd name="T19" fmla="*/ 2147483647 h 164"/>
              <a:gd name="T20" fmla="*/ 2147483647 w 262"/>
              <a:gd name="T21" fmla="*/ 2147483647 h 164"/>
              <a:gd name="T22" fmla="*/ 2147483647 w 262"/>
              <a:gd name="T23" fmla="*/ 2147483647 h 164"/>
              <a:gd name="T24" fmla="*/ 2147483647 w 262"/>
              <a:gd name="T25" fmla="*/ 2147483647 h 164"/>
              <a:gd name="T26" fmla="*/ 2147483647 w 262"/>
              <a:gd name="T27" fmla="*/ 2147483647 h 164"/>
              <a:gd name="T28" fmla="*/ 2147483647 w 262"/>
              <a:gd name="T29" fmla="*/ 2147483647 h 164"/>
              <a:gd name="T30" fmla="*/ 2147483647 w 262"/>
              <a:gd name="T31" fmla="*/ 2147483647 h 164"/>
              <a:gd name="T32" fmla="*/ 2147483647 w 262"/>
              <a:gd name="T33" fmla="*/ 2147483647 h 164"/>
              <a:gd name="T34" fmla="*/ 2147483647 w 262"/>
              <a:gd name="T35" fmla="*/ 0 h 164"/>
              <a:gd name="T36" fmla="*/ 2147483647 w 262"/>
              <a:gd name="T37" fmla="*/ 2147483647 h 164"/>
              <a:gd name="T38" fmla="*/ 2147483647 w 262"/>
              <a:gd name="T39" fmla="*/ 2147483647 h 164"/>
              <a:gd name="T40" fmla="*/ 2147483647 w 262"/>
              <a:gd name="T41" fmla="*/ 2147483647 h 164"/>
              <a:gd name="T42" fmla="*/ 2147483647 w 262"/>
              <a:gd name="T43" fmla="*/ 2147483647 h 164"/>
              <a:gd name="T44" fmla="*/ 2147483647 w 262"/>
              <a:gd name="T45" fmla="*/ 2147483647 h 164"/>
              <a:gd name="T46" fmla="*/ 2147483647 w 262"/>
              <a:gd name="T47" fmla="*/ 2147483647 h 164"/>
              <a:gd name="T48" fmla="*/ 2147483647 w 262"/>
              <a:gd name="T49" fmla="*/ 2147483647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2"/>
              <a:gd name="T76" fmla="*/ 0 h 164"/>
              <a:gd name="T77" fmla="*/ 262 w 262"/>
              <a:gd name="T78" fmla="*/ 164 h 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2" h="164">
                <a:moveTo>
                  <a:pt x="43" y="116"/>
                </a:moveTo>
                <a:lnTo>
                  <a:pt x="37" y="128"/>
                </a:lnTo>
                <a:lnTo>
                  <a:pt x="25" y="134"/>
                </a:lnTo>
                <a:lnTo>
                  <a:pt x="25" y="146"/>
                </a:lnTo>
                <a:lnTo>
                  <a:pt x="0" y="152"/>
                </a:lnTo>
                <a:lnTo>
                  <a:pt x="0" y="164"/>
                </a:lnTo>
                <a:lnTo>
                  <a:pt x="61" y="152"/>
                </a:lnTo>
                <a:lnTo>
                  <a:pt x="177" y="128"/>
                </a:lnTo>
                <a:lnTo>
                  <a:pt x="262" y="110"/>
                </a:lnTo>
                <a:lnTo>
                  <a:pt x="262" y="91"/>
                </a:lnTo>
                <a:lnTo>
                  <a:pt x="256" y="85"/>
                </a:lnTo>
                <a:lnTo>
                  <a:pt x="244" y="97"/>
                </a:lnTo>
                <a:lnTo>
                  <a:pt x="244" y="73"/>
                </a:lnTo>
                <a:lnTo>
                  <a:pt x="244" y="55"/>
                </a:lnTo>
                <a:lnTo>
                  <a:pt x="214" y="36"/>
                </a:lnTo>
                <a:lnTo>
                  <a:pt x="189" y="43"/>
                </a:lnTo>
                <a:lnTo>
                  <a:pt x="189" y="12"/>
                </a:lnTo>
                <a:lnTo>
                  <a:pt x="171" y="0"/>
                </a:lnTo>
                <a:lnTo>
                  <a:pt x="153" y="6"/>
                </a:lnTo>
                <a:lnTo>
                  <a:pt x="140" y="36"/>
                </a:lnTo>
                <a:lnTo>
                  <a:pt x="122" y="49"/>
                </a:lnTo>
                <a:lnTo>
                  <a:pt x="110" y="91"/>
                </a:lnTo>
                <a:lnTo>
                  <a:pt x="79" y="116"/>
                </a:lnTo>
                <a:lnTo>
                  <a:pt x="49" y="122"/>
                </a:lnTo>
                <a:lnTo>
                  <a:pt x="43" y="116"/>
                </a:lnTo>
                <a:close/>
              </a:path>
            </a:pathLst>
          </a:custGeom>
          <a:solidFill>
            <a:srgbClr val="A73226"/>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33" name="Freeform 62"/>
          <p:cNvSpPr>
            <a:spLocks/>
          </p:cNvSpPr>
          <p:nvPr/>
        </p:nvSpPr>
        <p:spPr bwMode="gray">
          <a:xfrm>
            <a:off x="5653088" y="3059113"/>
            <a:ext cx="574675" cy="388937"/>
          </a:xfrm>
          <a:custGeom>
            <a:avLst/>
            <a:gdLst>
              <a:gd name="T0" fmla="*/ 2147483647 w 201"/>
              <a:gd name="T1" fmla="*/ 2147483647 h 134"/>
              <a:gd name="T2" fmla="*/ 0 w 201"/>
              <a:gd name="T3" fmla="*/ 2147483647 h 134"/>
              <a:gd name="T4" fmla="*/ 2147483647 w 201"/>
              <a:gd name="T5" fmla="*/ 2147483647 h 134"/>
              <a:gd name="T6" fmla="*/ 2147483647 w 201"/>
              <a:gd name="T7" fmla="*/ 2147483647 h 134"/>
              <a:gd name="T8" fmla="*/ 2147483647 w 201"/>
              <a:gd name="T9" fmla="*/ 2147483647 h 134"/>
              <a:gd name="T10" fmla="*/ 2147483647 w 201"/>
              <a:gd name="T11" fmla="*/ 2147483647 h 134"/>
              <a:gd name="T12" fmla="*/ 2147483647 w 201"/>
              <a:gd name="T13" fmla="*/ 2147483647 h 134"/>
              <a:gd name="T14" fmla="*/ 2147483647 w 201"/>
              <a:gd name="T15" fmla="*/ 2147483647 h 134"/>
              <a:gd name="T16" fmla="*/ 2147483647 w 201"/>
              <a:gd name="T17" fmla="*/ 2147483647 h 134"/>
              <a:gd name="T18" fmla="*/ 2147483647 w 201"/>
              <a:gd name="T19" fmla="*/ 2147483647 h 134"/>
              <a:gd name="T20" fmla="*/ 2147483647 w 201"/>
              <a:gd name="T21" fmla="*/ 2147483647 h 134"/>
              <a:gd name="T22" fmla="*/ 2147483647 w 201"/>
              <a:gd name="T23" fmla="*/ 2147483647 h 134"/>
              <a:gd name="T24" fmla="*/ 2147483647 w 201"/>
              <a:gd name="T25" fmla="*/ 0 h 134"/>
              <a:gd name="T26" fmla="*/ 2147483647 w 201"/>
              <a:gd name="T27" fmla="*/ 2147483647 h 134"/>
              <a:gd name="T28" fmla="*/ 2147483647 w 201"/>
              <a:gd name="T29" fmla="*/ 2147483647 h 1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1"/>
              <a:gd name="T46" fmla="*/ 0 h 134"/>
              <a:gd name="T47" fmla="*/ 201 w 201"/>
              <a:gd name="T48" fmla="*/ 134 h 1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1" h="134">
                <a:moveTo>
                  <a:pt x="18" y="18"/>
                </a:moveTo>
                <a:lnTo>
                  <a:pt x="0" y="36"/>
                </a:lnTo>
                <a:lnTo>
                  <a:pt x="6" y="103"/>
                </a:lnTo>
                <a:lnTo>
                  <a:pt x="18" y="134"/>
                </a:lnTo>
                <a:lnTo>
                  <a:pt x="49" y="134"/>
                </a:lnTo>
                <a:lnTo>
                  <a:pt x="177" y="109"/>
                </a:lnTo>
                <a:lnTo>
                  <a:pt x="189" y="103"/>
                </a:lnTo>
                <a:lnTo>
                  <a:pt x="201" y="73"/>
                </a:lnTo>
                <a:lnTo>
                  <a:pt x="183" y="55"/>
                </a:lnTo>
                <a:lnTo>
                  <a:pt x="189" y="18"/>
                </a:lnTo>
                <a:lnTo>
                  <a:pt x="177" y="18"/>
                </a:lnTo>
                <a:lnTo>
                  <a:pt x="177" y="6"/>
                </a:lnTo>
                <a:lnTo>
                  <a:pt x="171" y="0"/>
                </a:lnTo>
                <a:lnTo>
                  <a:pt x="24" y="30"/>
                </a:lnTo>
                <a:lnTo>
                  <a:pt x="18" y="18"/>
                </a:lnTo>
                <a:close/>
              </a:path>
            </a:pathLst>
          </a:custGeom>
          <a:solidFill>
            <a:srgbClr val="799D34"/>
          </a:solidFill>
          <a:ln w="9525" cap="flat" cmpd="sng">
            <a:solidFill>
              <a:srgbClr val="777777"/>
            </a:solidFill>
            <a:prstDash val="solid"/>
            <a:round/>
            <a:headEnd/>
            <a:tailEnd/>
          </a:ln>
        </p:spPr>
        <p:txBody>
          <a:bodyPr lIns="101847" tIns="50923" rIns="101847" bIns="50923">
            <a:spAutoFit/>
          </a:bodyPr>
          <a:lstStyle/>
          <a:p>
            <a:endParaRPr lang="en-US"/>
          </a:p>
        </p:txBody>
      </p:sp>
      <p:sp>
        <p:nvSpPr>
          <p:cNvPr id="20534" name="Freeform 63"/>
          <p:cNvSpPr>
            <a:spLocks/>
          </p:cNvSpPr>
          <p:nvPr/>
        </p:nvSpPr>
        <p:spPr bwMode="gray">
          <a:xfrm>
            <a:off x="6281738" y="2971800"/>
            <a:ext cx="193675" cy="141288"/>
          </a:xfrm>
          <a:custGeom>
            <a:avLst/>
            <a:gdLst>
              <a:gd name="T0" fmla="*/ 0 w 67"/>
              <a:gd name="T1" fmla="*/ 2147483647 h 49"/>
              <a:gd name="T2" fmla="*/ 2147483647 w 67"/>
              <a:gd name="T3" fmla="*/ 0 h 49"/>
              <a:gd name="T4" fmla="*/ 2147483647 w 67"/>
              <a:gd name="T5" fmla="*/ 2147483647 h 49"/>
              <a:gd name="T6" fmla="*/ 2147483647 w 67"/>
              <a:gd name="T7" fmla="*/ 2147483647 h 49"/>
              <a:gd name="T8" fmla="*/ 2147483647 w 67"/>
              <a:gd name="T9" fmla="*/ 2147483647 h 49"/>
              <a:gd name="T10" fmla="*/ 2147483647 w 67"/>
              <a:gd name="T11" fmla="*/ 2147483647 h 49"/>
              <a:gd name="T12" fmla="*/ 2147483647 w 67"/>
              <a:gd name="T13" fmla="*/ 2147483647 h 49"/>
              <a:gd name="T14" fmla="*/ 0 w 67"/>
              <a:gd name="T15" fmla="*/ 2147483647 h 49"/>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49"/>
              <a:gd name="T26" fmla="*/ 67 w 67"/>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49">
                <a:moveTo>
                  <a:pt x="0" y="12"/>
                </a:moveTo>
                <a:lnTo>
                  <a:pt x="55" y="0"/>
                </a:lnTo>
                <a:lnTo>
                  <a:pt x="67" y="25"/>
                </a:lnTo>
                <a:lnTo>
                  <a:pt x="61" y="37"/>
                </a:lnTo>
                <a:lnTo>
                  <a:pt x="42" y="31"/>
                </a:lnTo>
                <a:lnTo>
                  <a:pt x="18" y="49"/>
                </a:lnTo>
                <a:lnTo>
                  <a:pt x="6" y="43"/>
                </a:lnTo>
                <a:lnTo>
                  <a:pt x="0" y="12"/>
                </a:lnTo>
                <a:close/>
              </a:path>
            </a:pathLst>
          </a:custGeom>
          <a:solidFill>
            <a:srgbClr val="799D34"/>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35" name="Freeform 64"/>
          <p:cNvSpPr>
            <a:spLocks/>
          </p:cNvSpPr>
          <p:nvPr/>
        </p:nvSpPr>
        <p:spPr bwMode="gray">
          <a:xfrm>
            <a:off x="6442075" y="2971800"/>
            <a:ext cx="82550" cy="69850"/>
          </a:xfrm>
          <a:custGeom>
            <a:avLst/>
            <a:gdLst>
              <a:gd name="T0" fmla="*/ 0 w 30"/>
              <a:gd name="T1" fmla="*/ 0 h 25"/>
              <a:gd name="T2" fmla="*/ 2147483647 w 30"/>
              <a:gd name="T3" fmla="*/ 0 h 25"/>
              <a:gd name="T4" fmla="*/ 2147483647 w 30"/>
              <a:gd name="T5" fmla="*/ 2147483647 h 25"/>
              <a:gd name="T6" fmla="*/ 2147483647 w 30"/>
              <a:gd name="T7" fmla="*/ 2147483647 h 25"/>
              <a:gd name="T8" fmla="*/ 2147483647 w 30"/>
              <a:gd name="T9" fmla="*/ 2147483647 h 25"/>
              <a:gd name="T10" fmla="*/ 2147483647 w 30"/>
              <a:gd name="T11" fmla="*/ 2147483647 h 25"/>
              <a:gd name="T12" fmla="*/ 0 w 30"/>
              <a:gd name="T13" fmla="*/ 0 h 25"/>
              <a:gd name="T14" fmla="*/ 0 60000 65536"/>
              <a:gd name="T15" fmla="*/ 0 60000 65536"/>
              <a:gd name="T16" fmla="*/ 0 60000 65536"/>
              <a:gd name="T17" fmla="*/ 0 60000 65536"/>
              <a:gd name="T18" fmla="*/ 0 60000 65536"/>
              <a:gd name="T19" fmla="*/ 0 60000 65536"/>
              <a:gd name="T20" fmla="*/ 0 60000 65536"/>
              <a:gd name="T21" fmla="*/ 0 w 30"/>
              <a:gd name="T22" fmla="*/ 0 h 25"/>
              <a:gd name="T23" fmla="*/ 30 w 3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5">
                <a:moveTo>
                  <a:pt x="0" y="0"/>
                </a:moveTo>
                <a:lnTo>
                  <a:pt x="12" y="0"/>
                </a:lnTo>
                <a:lnTo>
                  <a:pt x="30" y="12"/>
                </a:lnTo>
                <a:lnTo>
                  <a:pt x="24" y="12"/>
                </a:lnTo>
                <a:lnTo>
                  <a:pt x="18" y="12"/>
                </a:lnTo>
                <a:lnTo>
                  <a:pt x="12" y="25"/>
                </a:lnTo>
                <a:lnTo>
                  <a:pt x="0" y="0"/>
                </a:lnTo>
                <a:close/>
              </a:path>
            </a:pathLst>
          </a:custGeom>
          <a:solidFill>
            <a:srgbClr val="FFC000"/>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36" name="Freeform 65"/>
          <p:cNvSpPr>
            <a:spLocks/>
          </p:cNvSpPr>
          <p:nvPr/>
        </p:nvSpPr>
        <p:spPr bwMode="gray">
          <a:xfrm>
            <a:off x="6227763" y="3570288"/>
            <a:ext cx="53975" cy="82550"/>
          </a:xfrm>
          <a:custGeom>
            <a:avLst/>
            <a:gdLst>
              <a:gd name="T0" fmla="*/ 0 w 19"/>
              <a:gd name="T1" fmla="*/ 0 h 30"/>
              <a:gd name="T2" fmla="*/ 2147483647 w 19"/>
              <a:gd name="T3" fmla="*/ 0 h 30"/>
              <a:gd name="T4" fmla="*/ 2147483647 w 19"/>
              <a:gd name="T5" fmla="*/ 2147483647 h 30"/>
              <a:gd name="T6" fmla="*/ 0 w 19"/>
              <a:gd name="T7" fmla="*/ 2147483647 h 30"/>
              <a:gd name="T8" fmla="*/ 0 w 19"/>
              <a:gd name="T9" fmla="*/ 0 h 30"/>
              <a:gd name="T10" fmla="*/ 0 60000 65536"/>
              <a:gd name="T11" fmla="*/ 0 60000 65536"/>
              <a:gd name="T12" fmla="*/ 0 60000 65536"/>
              <a:gd name="T13" fmla="*/ 0 60000 65536"/>
              <a:gd name="T14" fmla="*/ 0 60000 65536"/>
              <a:gd name="T15" fmla="*/ 0 w 19"/>
              <a:gd name="T16" fmla="*/ 0 h 30"/>
              <a:gd name="T17" fmla="*/ 19 w 19"/>
              <a:gd name="T18" fmla="*/ 30 h 30"/>
            </a:gdLst>
            <a:ahLst/>
            <a:cxnLst>
              <a:cxn ang="T10">
                <a:pos x="T0" y="T1"/>
              </a:cxn>
              <a:cxn ang="T11">
                <a:pos x="T2" y="T3"/>
              </a:cxn>
              <a:cxn ang="T12">
                <a:pos x="T4" y="T5"/>
              </a:cxn>
              <a:cxn ang="T13">
                <a:pos x="T6" y="T7"/>
              </a:cxn>
              <a:cxn ang="T14">
                <a:pos x="T8" y="T9"/>
              </a:cxn>
            </a:cxnLst>
            <a:rect l="T15" t="T16" r="T17" b="T18"/>
            <a:pathLst>
              <a:path w="19" h="30">
                <a:moveTo>
                  <a:pt x="0" y="0"/>
                </a:moveTo>
                <a:lnTo>
                  <a:pt x="19" y="0"/>
                </a:lnTo>
                <a:lnTo>
                  <a:pt x="6" y="30"/>
                </a:lnTo>
                <a:lnTo>
                  <a:pt x="0" y="30"/>
                </a:lnTo>
                <a:lnTo>
                  <a:pt x="0" y="0"/>
                </a:lnTo>
                <a:close/>
              </a:path>
            </a:pathLst>
          </a:custGeom>
          <a:solidFill>
            <a:srgbClr val="A73226"/>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37" name="Freeform 66"/>
          <p:cNvSpPr>
            <a:spLocks/>
          </p:cNvSpPr>
          <p:nvPr/>
        </p:nvSpPr>
        <p:spPr bwMode="gray">
          <a:xfrm>
            <a:off x="3540125" y="3984625"/>
            <a:ext cx="871538" cy="420688"/>
          </a:xfrm>
          <a:custGeom>
            <a:avLst/>
            <a:gdLst>
              <a:gd name="T0" fmla="*/ 2147483647 w 305"/>
              <a:gd name="T1" fmla="*/ 0 h 146"/>
              <a:gd name="T2" fmla="*/ 0 w 305"/>
              <a:gd name="T3" fmla="*/ 2147483647 h 146"/>
              <a:gd name="T4" fmla="*/ 2147483647 w 305"/>
              <a:gd name="T5" fmla="*/ 2147483647 h 146"/>
              <a:gd name="T6" fmla="*/ 2147483647 w 305"/>
              <a:gd name="T7" fmla="*/ 2147483647 h 146"/>
              <a:gd name="T8" fmla="*/ 2147483647 w 305"/>
              <a:gd name="T9" fmla="*/ 2147483647 h 146"/>
              <a:gd name="T10" fmla="*/ 2147483647 w 305"/>
              <a:gd name="T11" fmla="*/ 2147483647 h 146"/>
              <a:gd name="T12" fmla="*/ 2147483647 w 305"/>
              <a:gd name="T13" fmla="*/ 2147483647 h 146"/>
              <a:gd name="T14" fmla="*/ 2147483647 w 305"/>
              <a:gd name="T15" fmla="*/ 2147483647 h 146"/>
              <a:gd name="T16" fmla="*/ 2147483647 w 305"/>
              <a:gd name="T17" fmla="*/ 2147483647 h 146"/>
              <a:gd name="T18" fmla="*/ 2147483647 w 305"/>
              <a:gd name="T19" fmla="*/ 2147483647 h 146"/>
              <a:gd name="T20" fmla="*/ 2147483647 w 305"/>
              <a:gd name="T21" fmla="*/ 2147483647 h 146"/>
              <a:gd name="T22" fmla="*/ 2147483647 w 305"/>
              <a:gd name="T23" fmla="*/ 0 h 146"/>
              <a:gd name="T24" fmla="*/ 2147483647 w 305"/>
              <a:gd name="T25" fmla="*/ 0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5"/>
              <a:gd name="T40" fmla="*/ 0 h 146"/>
              <a:gd name="T41" fmla="*/ 305 w 305"/>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5" h="146">
                <a:moveTo>
                  <a:pt x="6" y="0"/>
                </a:moveTo>
                <a:lnTo>
                  <a:pt x="0" y="24"/>
                </a:lnTo>
                <a:lnTo>
                  <a:pt x="110" y="30"/>
                </a:lnTo>
                <a:lnTo>
                  <a:pt x="110" y="110"/>
                </a:lnTo>
                <a:lnTo>
                  <a:pt x="165" y="134"/>
                </a:lnTo>
                <a:lnTo>
                  <a:pt x="183" y="128"/>
                </a:lnTo>
                <a:lnTo>
                  <a:pt x="220" y="146"/>
                </a:lnTo>
                <a:lnTo>
                  <a:pt x="238" y="146"/>
                </a:lnTo>
                <a:lnTo>
                  <a:pt x="281" y="128"/>
                </a:lnTo>
                <a:lnTo>
                  <a:pt x="305" y="146"/>
                </a:lnTo>
                <a:lnTo>
                  <a:pt x="305" y="55"/>
                </a:lnTo>
                <a:lnTo>
                  <a:pt x="299" y="0"/>
                </a:lnTo>
                <a:lnTo>
                  <a:pt x="6" y="0"/>
                </a:lnTo>
                <a:close/>
              </a:path>
            </a:pathLst>
          </a:custGeom>
          <a:solidFill>
            <a:srgbClr val="A73226"/>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38" name="Freeform 67"/>
          <p:cNvSpPr>
            <a:spLocks/>
          </p:cNvSpPr>
          <p:nvPr/>
        </p:nvSpPr>
        <p:spPr bwMode="gray">
          <a:xfrm>
            <a:off x="3643313" y="3617913"/>
            <a:ext cx="752475" cy="366712"/>
          </a:xfrm>
          <a:custGeom>
            <a:avLst/>
            <a:gdLst>
              <a:gd name="T0" fmla="*/ 2147483647 w 262"/>
              <a:gd name="T1" fmla="*/ 0 h 128"/>
              <a:gd name="T2" fmla="*/ 0 w 262"/>
              <a:gd name="T3" fmla="*/ 2147483647 h 128"/>
              <a:gd name="T4" fmla="*/ 0 w 262"/>
              <a:gd name="T5" fmla="*/ 2147483647 h 128"/>
              <a:gd name="T6" fmla="*/ 2147483647 w 262"/>
              <a:gd name="T7" fmla="*/ 2147483647 h 128"/>
              <a:gd name="T8" fmla="*/ 2147483647 w 262"/>
              <a:gd name="T9" fmla="*/ 2147483647 h 128"/>
              <a:gd name="T10" fmla="*/ 2147483647 w 262"/>
              <a:gd name="T11" fmla="*/ 2147483647 h 128"/>
              <a:gd name="T12" fmla="*/ 2147483647 w 262"/>
              <a:gd name="T13" fmla="*/ 2147483647 h 128"/>
              <a:gd name="T14" fmla="*/ 2147483647 w 262"/>
              <a:gd name="T15" fmla="*/ 2147483647 h 128"/>
              <a:gd name="T16" fmla="*/ 2147483647 w 262"/>
              <a:gd name="T17" fmla="*/ 0 h 128"/>
              <a:gd name="T18" fmla="*/ 2147483647 w 262"/>
              <a:gd name="T19" fmla="*/ 0 h 128"/>
              <a:gd name="T20" fmla="*/ 2147483647 w 262"/>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128"/>
              <a:gd name="T35" fmla="*/ 262 w 262"/>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128">
                <a:moveTo>
                  <a:pt x="6" y="0"/>
                </a:moveTo>
                <a:lnTo>
                  <a:pt x="0" y="73"/>
                </a:lnTo>
                <a:lnTo>
                  <a:pt x="0" y="128"/>
                </a:lnTo>
                <a:lnTo>
                  <a:pt x="262" y="128"/>
                </a:lnTo>
                <a:lnTo>
                  <a:pt x="256" y="61"/>
                </a:lnTo>
                <a:lnTo>
                  <a:pt x="256" y="36"/>
                </a:lnTo>
                <a:lnTo>
                  <a:pt x="237" y="18"/>
                </a:lnTo>
                <a:lnTo>
                  <a:pt x="244" y="6"/>
                </a:lnTo>
                <a:lnTo>
                  <a:pt x="231" y="0"/>
                </a:lnTo>
                <a:lnTo>
                  <a:pt x="115" y="0"/>
                </a:lnTo>
                <a:lnTo>
                  <a:pt x="6" y="0"/>
                </a:lnTo>
                <a:close/>
              </a:path>
            </a:pathLst>
          </a:custGeom>
          <a:solidFill>
            <a:srgbClr val="A73226"/>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39" name="Freeform 68"/>
          <p:cNvSpPr>
            <a:spLocks/>
          </p:cNvSpPr>
          <p:nvPr/>
        </p:nvSpPr>
        <p:spPr bwMode="gray">
          <a:xfrm>
            <a:off x="1562100" y="3078163"/>
            <a:ext cx="836613" cy="1311275"/>
          </a:xfrm>
          <a:custGeom>
            <a:avLst/>
            <a:gdLst>
              <a:gd name="T0" fmla="*/ 2147483647 w 292"/>
              <a:gd name="T1" fmla="*/ 0 h 457"/>
              <a:gd name="T2" fmla="*/ 2147483647 w 292"/>
              <a:gd name="T3" fmla="*/ 2147483647 h 457"/>
              <a:gd name="T4" fmla="*/ 2147483647 w 292"/>
              <a:gd name="T5" fmla="*/ 2147483647 h 457"/>
              <a:gd name="T6" fmla="*/ 2147483647 w 292"/>
              <a:gd name="T7" fmla="*/ 2147483647 h 457"/>
              <a:gd name="T8" fmla="*/ 2147483647 w 292"/>
              <a:gd name="T9" fmla="*/ 2147483647 h 457"/>
              <a:gd name="T10" fmla="*/ 2147483647 w 292"/>
              <a:gd name="T11" fmla="*/ 2147483647 h 457"/>
              <a:gd name="T12" fmla="*/ 2147483647 w 292"/>
              <a:gd name="T13" fmla="*/ 2147483647 h 457"/>
              <a:gd name="T14" fmla="*/ 2147483647 w 292"/>
              <a:gd name="T15" fmla="*/ 2147483647 h 457"/>
              <a:gd name="T16" fmla="*/ 2147483647 w 292"/>
              <a:gd name="T17" fmla="*/ 2147483647 h 457"/>
              <a:gd name="T18" fmla="*/ 2147483647 w 292"/>
              <a:gd name="T19" fmla="*/ 2147483647 h 457"/>
              <a:gd name="T20" fmla="*/ 2147483647 w 292"/>
              <a:gd name="T21" fmla="*/ 2147483647 h 457"/>
              <a:gd name="T22" fmla="*/ 2147483647 w 292"/>
              <a:gd name="T23" fmla="*/ 2147483647 h 457"/>
              <a:gd name="T24" fmla="*/ 2147483647 w 292"/>
              <a:gd name="T25" fmla="*/ 2147483647 h 457"/>
              <a:gd name="T26" fmla="*/ 2147483647 w 292"/>
              <a:gd name="T27" fmla="*/ 2147483647 h 457"/>
              <a:gd name="T28" fmla="*/ 2147483647 w 292"/>
              <a:gd name="T29" fmla="*/ 2147483647 h 457"/>
              <a:gd name="T30" fmla="*/ 2147483647 w 292"/>
              <a:gd name="T31" fmla="*/ 2147483647 h 457"/>
              <a:gd name="T32" fmla="*/ 2147483647 w 292"/>
              <a:gd name="T33" fmla="*/ 2147483647 h 457"/>
              <a:gd name="T34" fmla="*/ 2147483647 w 292"/>
              <a:gd name="T35" fmla="*/ 2147483647 h 457"/>
              <a:gd name="T36" fmla="*/ 2147483647 w 292"/>
              <a:gd name="T37" fmla="*/ 2147483647 h 457"/>
              <a:gd name="T38" fmla="*/ 2147483647 w 292"/>
              <a:gd name="T39" fmla="*/ 2147483647 h 457"/>
              <a:gd name="T40" fmla="*/ 2147483647 w 292"/>
              <a:gd name="T41" fmla="*/ 2147483647 h 457"/>
              <a:gd name="T42" fmla="*/ 2147483647 w 292"/>
              <a:gd name="T43" fmla="*/ 2147483647 h 457"/>
              <a:gd name="T44" fmla="*/ 2147483647 w 292"/>
              <a:gd name="T45" fmla="*/ 2147483647 h 457"/>
              <a:gd name="T46" fmla="*/ 2147483647 w 292"/>
              <a:gd name="T47" fmla="*/ 2147483647 h 457"/>
              <a:gd name="T48" fmla="*/ 2147483647 w 292"/>
              <a:gd name="T49" fmla="*/ 2147483647 h 457"/>
              <a:gd name="T50" fmla="*/ 2147483647 w 292"/>
              <a:gd name="T51" fmla="*/ 2147483647 h 457"/>
              <a:gd name="T52" fmla="*/ 2147483647 w 292"/>
              <a:gd name="T53" fmla="*/ 2147483647 h 457"/>
              <a:gd name="T54" fmla="*/ 2147483647 w 292"/>
              <a:gd name="T55" fmla="*/ 2147483647 h 457"/>
              <a:gd name="T56" fmla="*/ 2147483647 w 292"/>
              <a:gd name="T57" fmla="*/ 2147483647 h 457"/>
              <a:gd name="T58" fmla="*/ 2147483647 w 292"/>
              <a:gd name="T59" fmla="*/ 2147483647 h 457"/>
              <a:gd name="T60" fmla="*/ 2147483647 w 292"/>
              <a:gd name="T61" fmla="*/ 2147483647 h 457"/>
              <a:gd name="T62" fmla="*/ 2147483647 w 292"/>
              <a:gd name="T63" fmla="*/ 2147483647 h 457"/>
              <a:gd name="T64" fmla="*/ 2147483647 w 292"/>
              <a:gd name="T65" fmla="*/ 2147483647 h 457"/>
              <a:gd name="T66" fmla="*/ 2147483647 w 292"/>
              <a:gd name="T67" fmla="*/ 2147483647 h 457"/>
              <a:gd name="T68" fmla="*/ 2147483647 w 292"/>
              <a:gd name="T69" fmla="*/ 2147483647 h 457"/>
              <a:gd name="T70" fmla="*/ 2147483647 w 292"/>
              <a:gd name="T71" fmla="*/ 2147483647 h 457"/>
              <a:gd name="T72" fmla="*/ 2147483647 w 292"/>
              <a:gd name="T73" fmla="*/ 2147483647 h 457"/>
              <a:gd name="T74" fmla="*/ 2147483647 w 292"/>
              <a:gd name="T75" fmla="*/ 2147483647 h 457"/>
              <a:gd name="T76" fmla="*/ 2147483647 w 292"/>
              <a:gd name="T77" fmla="*/ 2147483647 h 457"/>
              <a:gd name="T78" fmla="*/ 2147483647 w 292"/>
              <a:gd name="T79" fmla="*/ 2147483647 h 457"/>
              <a:gd name="T80" fmla="*/ 2147483647 w 292"/>
              <a:gd name="T81" fmla="*/ 2147483647 h 457"/>
              <a:gd name="T82" fmla="*/ 0 w 292"/>
              <a:gd name="T83" fmla="*/ 2147483647 h 457"/>
              <a:gd name="T84" fmla="*/ 2147483647 w 292"/>
              <a:gd name="T85" fmla="*/ 2147483647 h 457"/>
              <a:gd name="T86" fmla="*/ 0 w 292"/>
              <a:gd name="T87" fmla="*/ 2147483647 h 457"/>
              <a:gd name="T88" fmla="*/ 0 w 292"/>
              <a:gd name="T89" fmla="*/ 2147483647 h 457"/>
              <a:gd name="T90" fmla="*/ 2147483647 w 292"/>
              <a:gd name="T91" fmla="*/ 2147483647 h 457"/>
              <a:gd name="T92" fmla="*/ 2147483647 w 292"/>
              <a:gd name="T93" fmla="*/ 2147483647 h 457"/>
              <a:gd name="T94" fmla="*/ 2147483647 w 292"/>
              <a:gd name="T95" fmla="*/ 0 h 4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2"/>
              <a:gd name="T145" fmla="*/ 0 h 457"/>
              <a:gd name="T146" fmla="*/ 292 w 292"/>
              <a:gd name="T147" fmla="*/ 457 h 4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2" h="457">
                <a:moveTo>
                  <a:pt x="18" y="0"/>
                </a:moveTo>
                <a:lnTo>
                  <a:pt x="158" y="30"/>
                </a:lnTo>
                <a:lnTo>
                  <a:pt x="128" y="164"/>
                </a:lnTo>
                <a:lnTo>
                  <a:pt x="280" y="372"/>
                </a:lnTo>
                <a:lnTo>
                  <a:pt x="292" y="396"/>
                </a:lnTo>
                <a:lnTo>
                  <a:pt x="280" y="408"/>
                </a:lnTo>
                <a:lnTo>
                  <a:pt x="268" y="433"/>
                </a:lnTo>
                <a:lnTo>
                  <a:pt x="262" y="445"/>
                </a:lnTo>
                <a:lnTo>
                  <a:pt x="268" y="457"/>
                </a:lnTo>
                <a:lnTo>
                  <a:pt x="256" y="457"/>
                </a:lnTo>
                <a:lnTo>
                  <a:pt x="164" y="457"/>
                </a:lnTo>
                <a:lnTo>
                  <a:pt x="158" y="433"/>
                </a:lnTo>
                <a:lnTo>
                  <a:pt x="146" y="408"/>
                </a:lnTo>
                <a:lnTo>
                  <a:pt x="134" y="402"/>
                </a:lnTo>
                <a:lnTo>
                  <a:pt x="128" y="390"/>
                </a:lnTo>
                <a:lnTo>
                  <a:pt x="122" y="384"/>
                </a:lnTo>
                <a:lnTo>
                  <a:pt x="109" y="372"/>
                </a:lnTo>
                <a:lnTo>
                  <a:pt x="103" y="360"/>
                </a:lnTo>
                <a:lnTo>
                  <a:pt x="97" y="353"/>
                </a:lnTo>
                <a:lnTo>
                  <a:pt x="85" y="360"/>
                </a:lnTo>
                <a:lnTo>
                  <a:pt x="67" y="353"/>
                </a:lnTo>
                <a:lnTo>
                  <a:pt x="67" y="347"/>
                </a:lnTo>
                <a:lnTo>
                  <a:pt x="67" y="335"/>
                </a:lnTo>
                <a:lnTo>
                  <a:pt x="61" y="317"/>
                </a:lnTo>
                <a:lnTo>
                  <a:pt x="61" y="311"/>
                </a:lnTo>
                <a:lnTo>
                  <a:pt x="54" y="299"/>
                </a:lnTo>
                <a:lnTo>
                  <a:pt x="54" y="286"/>
                </a:lnTo>
                <a:lnTo>
                  <a:pt x="36" y="268"/>
                </a:lnTo>
                <a:lnTo>
                  <a:pt x="36" y="250"/>
                </a:lnTo>
                <a:lnTo>
                  <a:pt x="42" y="250"/>
                </a:lnTo>
                <a:lnTo>
                  <a:pt x="42" y="238"/>
                </a:lnTo>
                <a:lnTo>
                  <a:pt x="36" y="238"/>
                </a:lnTo>
                <a:lnTo>
                  <a:pt x="30" y="225"/>
                </a:lnTo>
                <a:lnTo>
                  <a:pt x="24" y="201"/>
                </a:lnTo>
                <a:lnTo>
                  <a:pt x="42" y="213"/>
                </a:lnTo>
                <a:lnTo>
                  <a:pt x="36" y="195"/>
                </a:lnTo>
                <a:lnTo>
                  <a:pt x="42" y="195"/>
                </a:lnTo>
                <a:lnTo>
                  <a:pt x="42" y="189"/>
                </a:lnTo>
                <a:lnTo>
                  <a:pt x="36" y="177"/>
                </a:lnTo>
                <a:lnTo>
                  <a:pt x="30" y="189"/>
                </a:lnTo>
                <a:lnTo>
                  <a:pt x="18" y="183"/>
                </a:lnTo>
                <a:lnTo>
                  <a:pt x="0" y="134"/>
                </a:lnTo>
                <a:lnTo>
                  <a:pt x="6" y="97"/>
                </a:lnTo>
                <a:lnTo>
                  <a:pt x="0" y="73"/>
                </a:lnTo>
                <a:lnTo>
                  <a:pt x="0" y="61"/>
                </a:lnTo>
                <a:lnTo>
                  <a:pt x="12" y="55"/>
                </a:lnTo>
                <a:lnTo>
                  <a:pt x="18" y="30"/>
                </a:lnTo>
                <a:lnTo>
                  <a:pt x="18" y="0"/>
                </a:lnTo>
                <a:close/>
              </a:path>
            </a:pathLst>
          </a:custGeom>
          <a:solidFill>
            <a:srgbClr val="799D34"/>
          </a:solidFill>
          <a:ln w="9525" cap="flat" cmpd="sng">
            <a:solidFill>
              <a:srgbClr val="777777"/>
            </a:solidFill>
            <a:prstDash val="solid"/>
            <a:round/>
            <a:headEnd type="none" w="med" len="med"/>
            <a:tailEnd type="none" w="med" len="med"/>
          </a:ln>
        </p:spPr>
        <p:txBody>
          <a:bodyPr/>
          <a:lstStyle/>
          <a:p>
            <a:endParaRPr lang="en-US"/>
          </a:p>
        </p:txBody>
      </p:sp>
      <p:sp>
        <p:nvSpPr>
          <p:cNvPr id="20540" name="Freeform 69"/>
          <p:cNvSpPr>
            <a:spLocks/>
          </p:cNvSpPr>
          <p:nvPr/>
        </p:nvSpPr>
        <p:spPr bwMode="gray">
          <a:xfrm>
            <a:off x="1927225" y="3159125"/>
            <a:ext cx="644525" cy="985838"/>
          </a:xfrm>
          <a:custGeom>
            <a:avLst/>
            <a:gdLst>
              <a:gd name="T0" fmla="*/ 2147483647 w 225"/>
              <a:gd name="T1" fmla="*/ 0 h 342"/>
              <a:gd name="T2" fmla="*/ 0 w 225"/>
              <a:gd name="T3" fmla="*/ 2147483647 h 342"/>
              <a:gd name="T4" fmla="*/ 2147483647 w 225"/>
              <a:gd name="T5" fmla="*/ 2147483647 h 342"/>
              <a:gd name="T6" fmla="*/ 2147483647 w 225"/>
              <a:gd name="T7" fmla="*/ 2147483647 h 342"/>
              <a:gd name="T8" fmla="*/ 2147483647 w 225"/>
              <a:gd name="T9" fmla="*/ 2147483647 h 342"/>
              <a:gd name="T10" fmla="*/ 2147483647 w 225"/>
              <a:gd name="T11" fmla="*/ 2147483647 h 342"/>
              <a:gd name="T12" fmla="*/ 2147483647 w 225"/>
              <a:gd name="T13" fmla="*/ 2147483647 h 342"/>
              <a:gd name="T14" fmla="*/ 2147483647 w 225"/>
              <a:gd name="T15" fmla="*/ 2147483647 h 342"/>
              <a:gd name="T16" fmla="*/ 2147483647 w 225"/>
              <a:gd name="T17" fmla="*/ 2147483647 h 342"/>
              <a:gd name="T18" fmla="*/ 2147483647 w 225"/>
              <a:gd name="T19" fmla="*/ 2147483647 h 342"/>
              <a:gd name="T20" fmla="*/ 2147483647 w 225"/>
              <a:gd name="T21" fmla="*/ 2147483647 h 342"/>
              <a:gd name="T22" fmla="*/ 2147483647 w 225"/>
              <a:gd name="T23" fmla="*/ 0 h 3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5"/>
              <a:gd name="T37" fmla="*/ 0 h 342"/>
              <a:gd name="T38" fmla="*/ 225 w 225"/>
              <a:gd name="T39" fmla="*/ 342 h 3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5" h="342">
                <a:moveTo>
                  <a:pt x="30" y="0"/>
                </a:moveTo>
                <a:lnTo>
                  <a:pt x="0" y="134"/>
                </a:lnTo>
                <a:lnTo>
                  <a:pt x="152" y="342"/>
                </a:lnTo>
                <a:lnTo>
                  <a:pt x="158" y="330"/>
                </a:lnTo>
                <a:lnTo>
                  <a:pt x="158" y="287"/>
                </a:lnTo>
                <a:lnTo>
                  <a:pt x="183" y="293"/>
                </a:lnTo>
                <a:lnTo>
                  <a:pt x="201" y="165"/>
                </a:lnTo>
                <a:lnTo>
                  <a:pt x="213" y="86"/>
                </a:lnTo>
                <a:lnTo>
                  <a:pt x="219" y="55"/>
                </a:lnTo>
                <a:lnTo>
                  <a:pt x="225" y="37"/>
                </a:lnTo>
                <a:lnTo>
                  <a:pt x="122" y="19"/>
                </a:lnTo>
                <a:lnTo>
                  <a:pt x="30" y="0"/>
                </a:lnTo>
                <a:close/>
              </a:path>
            </a:pathLst>
          </a:custGeom>
          <a:solidFill>
            <a:srgbClr val="A73226"/>
          </a:solidFill>
          <a:ln w="9525" cap="flat" cmpd="sng">
            <a:solidFill>
              <a:srgbClr val="777777"/>
            </a:solidFill>
            <a:prstDash val="solid"/>
            <a:round/>
            <a:headEnd type="none" w="med" len="med"/>
            <a:tailEnd type="none" w="med" len="med"/>
          </a:ln>
        </p:spPr>
        <p:txBody>
          <a:bodyPr/>
          <a:lstStyle/>
          <a:p>
            <a:endParaRPr lang="en-US"/>
          </a:p>
        </p:txBody>
      </p:sp>
      <p:sp>
        <p:nvSpPr>
          <p:cNvPr id="20541" name="Freeform 70"/>
          <p:cNvSpPr>
            <a:spLocks/>
          </p:cNvSpPr>
          <p:nvPr/>
        </p:nvSpPr>
        <p:spPr bwMode="gray">
          <a:xfrm>
            <a:off x="6192838" y="2598738"/>
            <a:ext cx="177800" cy="322262"/>
          </a:xfrm>
          <a:custGeom>
            <a:avLst/>
            <a:gdLst>
              <a:gd name="T0" fmla="*/ 0 w 61"/>
              <a:gd name="T1" fmla="*/ 2147483647 h 110"/>
              <a:gd name="T2" fmla="*/ 2147483647 w 61"/>
              <a:gd name="T3" fmla="*/ 0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0 w 61"/>
              <a:gd name="T19" fmla="*/ 2147483647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10"/>
              <a:gd name="T32" fmla="*/ 61 w 61"/>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10">
                <a:moveTo>
                  <a:pt x="0" y="12"/>
                </a:moveTo>
                <a:lnTo>
                  <a:pt x="43" y="0"/>
                </a:lnTo>
                <a:lnTo>
                  <a:pt x="61" y="31"/>
                </a:lnTo>
                <a:lnTo>
                  <a:pt x="49" y="37"/>
                </a:lnTo>
                <a:lnTo>
                  <a:pt x="55" y="104"/>
                </a:lnTo>
                <a:lnTo>
                  <a:pt x="31" y="110"/>
                </a:lnTo>
                <a:lnTo>
                  <a:pt x="18" y="85"/>
                </a:lnTo>
                <a:lnTo>
                  <a:pt x="18" y="49"/>
                </a:lnTo>
                <a:lnTo>
                  <a:pt x="6" y="43"/>
                </a:lnTo>
                <a:lnTo>
                  <a:pt x="0" y="12"/>
                </a:lnTo>
                <a:close/>
              </a:path>
            </a:pathLst>
          </a:custGeom>
          <a:solidFill>
            <a:srgbClr val="FFC000"/>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42" name="Freeform 71"/>
          <p:cNvSpPr>
            <a:spLocks/>
          </p:cNvSpPr>
          <p:nvPr/>
        </p:nvSpPr>
        <p:spPr bwMode="gray">
          <a:xfrm>
            <a:off x="2281238" y="2359025"/>
            <a:ext cx="574675" cy="942975"/>
          </a:xfrm>
          <a:custGeom>
            <a:avLst/>
            <a:gdLst>
              <a:gd name="T0" fmla="*/ 2147483647 w 201"/>
              <a:gd name="T1" fmla="*/ 0 h 329"/>
              <a:gd name="T2" fmla="*/ 2147483647 w 201"/>
              <a:gd name="T3" fmla="*/ 2147483647 h 329"/>
              <a:gd name="T4" fmla="*/ 2147483647 w 201"/>
              <a:gd name="T5" fmla="*/ 2147483647 h 329"/>
              <a:gd name="T6" fmla="*/ 2147483647 w 201"/>
              <a:gd name="T7" fmla="*/ 2147483647 h 329"/>
              <a:gd name="T8" fmla="*/ 2147483647 w 201"/>
              <a:gd name="T9" fmla="*/ 2147483647 h 329"/>
              <a:gd name="T10" fmla="*/ 2147483647 w 201"/>
              <a:gd name="T11" fmla="*/ 2147483647 h 329"/>
              <a:gd name="T12" fmla="*/ 2147483647 w 201"/>
              <a:gd name="T13" fmla="*/ 2147483647 h 329"/>
              <a:gd name="T14" fmla="*/ 0 w 201"/>
              <a:gd name="T15" fmla="*/ 2147483647 h 329"/>
              <a:gd name="T16" fmla="*/ 2147483647 w 201"/>
              <a:gd name="T17" fmla="*/ 2147483647 h 329"/>
              <a:gd name="T18" fmla="*/ 2147483647 w 201"/>
              <a:gd name="T19" fmla="*/ 2147483647 h 329"/>
              <a:gd name="T20" fmla="*/ 2147483647 w 201"/>
              <a:gd name="T21" fmla="*/ 2147483647 h 329"/>
              <a:gd name="T22" fmla="*/ 2147483647 w 201"/>
              <a:gd name="T23" fmla="*/ 2147483647 h 329"/>
              <a:gd name="T24" fmla="*/ 2147483647 w 201"/>
              <a:gd name="T25" fmla="*/ 2147483647 h 329"/>
              <a:gd name="T26" fmla="*/ 2147483647 w 201"/>
              <a:gd name="T27" fmla="*/ 2147483647 h 329"/>
              <a:gd name="T28" fmla="*/ 2147483647 w 201"/>
              <a:gd name="T29" fmla="*/ 2147483647 h 329"/>
              <a:gd name="T30" fmla="*/ 2147483647 w 201"/>
              <a:gd name="T31" fmla="*/ 2147483647 h 329"/>
              <a:gd name="T32" fmla="*/ 2147483647 w 201"/>
              <a:gd name="T33" fmla="*/ 2147483647 h 329"/>
              <a:gd name="T34" fmla="*/ 2147483647 w 201"/>
              <a:gd name="T35" fmla="*/ 2147483647 h 329"/>
              <a:gd name="T36" fmla="*/ 2147483647 w 201"/>
              <a:gd name="T37" fmla="*/ 2147483647 h 329"/>
              <a:gd name="T38" fmla="*/ 2147483647 w 201"/>
              <a:gd name="T39" fmla="*/ 2147483647 h 329"/>
              <a:gd name="T40" fmla="*/ 2147483647 w 201"/>
              <a:gd name="T41" fmla="*/ 2147483647 h 329"/>
              <a:gd name="T42" fmla="*/ 2147483647 w 201"/>
              <a:gd name="T43" fmla="*/ 0 h 3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1"/>
              <a:gd name="T67" fmla="*/ 0 h 329"/>
              <a:gd name="T68" fmla="*/ 201 w 201"/>
              <a:gd name="T69" fmla="*/ 329 h 3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1" h="329">
                <a:moveTo>
                  <a:pt x="48" y="0"/>
                </a:moveTo>
                <a:lnTo>
                  <a:pt x="30" y="128"/>
                </a:lnTo>
                <a:lnTo>
                  <a:pt x="48" y="158"/>
                </a:lnTo>
                <a:lnTo>
                  <a:pt x="18" y="183"/>
                </a:lnTo>
                <a:lnTo>
                  <a:pt x="18" y="201"/>
                </a:lnTo>
                <a:lnTo>
                  <a:pt x="24" y="219"/>
                </a:lnTo>
                <a:lnTo>
                  <a:pt x="18" y="225"/>
                </a:lnTo>
                <a:lnTo>
                  <a:pt x="0" y="299"/>
                </a:lnTo>
                <a:lnTo>
                  <a:pt x="97" y="317"/>
                </a:lnTo>
                <a:lnTo>
                  <a:pt x="189" y="329"/>
                </a:lnTo>
                <a:lnTo>
                  <a:pt x="201" y="262"/>
                </a:lnTo>
                <a:lnTo>
                  <a:pt x="201" y="225"/>
                </a:lnTo>
                <a:lnTo>
                  <a:pt x="195" y="207"/>
                </a:lnTo>
                <a:lnTo>
                  <a:pt x="170" y="213"/>
                </a:lnTo>
                <a:lnTo>
                  <a:pt x="146" y="219"/>
                </a:lnTo>
                <a:lnTo>
                  <a:pt x="140" y="189"/>
                </a:lnTo>
                <a:lnTo>
                  <a:pt x="109" y="164"/>
                </a:lnTo>
                <a:lnTo>
                  <a:pt x="109" y="146"/>
                </a:lnTo>
                <a:lnTo>
                  <a:pt x="116" y="116"/>
                </a:lnTo>
                <a:lnTo>
                  <a:pt x="73" y="55"/>
                </a:lnTo>
                <a:lnTo>
                  <a:pt x="79" y="6"/>
                </a:lnTo>
                <a:lnTo>
                  <a:pt x="48" y="0"/>
                </a:lnTo>
                <a:close/>
              </a:path>
            </a:pathLst>
          </a:custGeom>
          <a:solidFill>
            <a:srgbClr val="00548B"/>
          </a:solidFill>
          <a:ln w="9525">
            <a:solidFill>
              <a:srgbClr val="777777"/>
            </a:solidFill>
            <a:prstDash val="solid"/>
            <a:round/>
            <a:headEnd/>
            <a:tailEnd/>
          </a:ln>
        </p:spPr>
        <p:txBody>
          <a:bodyPr/>
          <a:lstStyle/>
          <a:p>
            <a:endParaRPr lang="en-US"/>
          </a:p>
        </p:txBody>
      </p:sp>
      <p:sp>
        <p:nvSpPr>
          <p:cNvPr id="20543" name="Freeform 72"/>
          <p:cNvSpPr>
            <a:spLocks/>
          </p:cNvSpPr>
          <p:nvPr/>
        </p:nvSpPr>
        <p:spPr bwMode="gray">
          <a:xfrm>
            <a:off x="5545138" y="3355975"/>
            <a:ext cx="441325" cy="439738"/>
          </a:xfrm>
          <a:custGeom>
            <a:avLst/>
            <a:gdLst>
              <a:gd name="T0" fmla="*/ 2147483647 w 153"/>
              <a:gd name="T1" fmla="*/ 2147483647 h 153"/>
              <a:gd name="T2" fmla="*/ 2147483647 w 153"/>
              <a:gd name="T3" fmla="*/ 2147483647 h 153"/>
              <a:gd name="T4" fmla="*/ 0 w 153"/>
              <a:gd name="T5" fmla="*/ 2147483647 h 153"/>
              <a:gd name="T6" fmla="*/ 2147483647 w 153"/>
              <a:gd name="T7" fmla="*/ 2147483647 h 153"/>
              <a:gd name="T8" fmla="*/ 2147483647 w 153"/>
              <a:gd name="T9" fmla="*/ 2147483647 h 153"/>
              <a:gd name="T10" fmla="*/ 2147483647 w 153"/>
              <a:gd name="T11" fmla="*/ 2147483647 h 153"/>
              <a:gd name="T12" fmla="*/ 2147483647 w 153"/>
              <a:gd name="T13" fmla="*/ 2147483647 h 153"/>
              <a:gd name="T14" fmla="*/ 2147483647 w 153"/>
              <a:gd name="T15" fmla="*/ 2147483647 h 153"/>
              <a:gd name="T16" fmla="*/ 2147483647 w 153"/>
              <a:gd name="T17" fmla="*/ 2147483647 h 153"/>
              <a:gd name="T18" fmla="*/ 2147483647 w 153"/>
              <a:gd name="T19" fmla="*/ 2147483647 h 153"/>
              <a:gd name="T20" fmla="*/ 2147483647 w 153"/>
              <a:gd name="T21" fmla="*/ 2147483647 h 153"/>
              <a:gd name="T22" fmla="*/ 2147483647 w 153"/>
              <a:gd name="T23" fmla="*/ 2147483647 h 153"/>
              <a:gd name="T24" fmla="*/ 2147483647 w 153"/>
              <a:gd name="T25" fmla="*/ 2147483647 h 153"/>
              <a:gd name="T26" fmla="*/ 2147483647 w 153"/>
              <a:gd name="T27" fmla="*/ 2147483647 h 153"/>
              <a:gd name="T28" fmla="*/ 2147483647 w 153"/>
              <a:gd name="T29" fmla="*/ 2147483647 h 153"/>
              <a:gd name="T30" fmla="*/ 2147483647 w 153"/>
              <a:gd name="T31" fmla="*/ 2147483647 h 153"/>
              <a:gd name="T32" fmla="*/ 2147483647 w 153"/>
              <a:gd name="T33" fmla="*/ 0 h 153"/>
              <a:gd name="T34" fmla="*/ 2147483647 w 153"/>
              <a:gd name="T35" fmla="*/ 2147483647 h 153"/>
              <a:gd name="T36" fmla="*/ 2147483647 w 153"/>
              <a:gd name="T37" fmla="*/ 2147483647 h 153"/>
              <a:gd name="T38" fmla="*/ 2147483647 w 153"/>
              <a:gd name="T39" fmla="*/ 2147483647 h 153"/>
              <a:gd name="T40" fmla="*/ 2147483647 w 153"/>
              <a:gd name="T41" fmla="*/ 2147483647 h 1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3"/>
              <a:gd name="T64" fmla="*/ 0 h 153"/>
              <a:gd name="T65" fmla="*/ 153 w 153"/>
              <a:gd name="T66" fmla="*/ 153 h 1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3" h="153">
                <a:moveTo>
                  <a:pt x="19" y="80"/>
                </a:moveTo>
                <a:lnTo>
                  <a:pt x="7" y="80"/>
                </a:lnTo>
                <a:lnTo>
                  <a:pt x="0" y="104"/>
                </a:lnTo>
                <a:lnTo>
                  <a:pt x="7" y="128"/>
                </a:lnTo>
                <a:lnTo>
                  <a:pt x="25" y="147"/>
                </a:lnTo>
                <a:lnTo>
                  <a:pt x="31" y="153"/>
                </a:lnTo>
                <a:lnTo>
                  <a:pt x="61" y="147"/>
                </a:lnTo>
                <a:lnTo>
                  <a:pt x="92" y="122"/>
                </a:lnTo>
                <a:lnTo>
                  <a:pt x="104" y="80"/>
                </a:lnTo>
                <a:lnTo>
                  <a:pt x="122" y="67"/>
                </a:lnTo>
                <a:lnTo>
                  <a:pt x="135" y="37"/>
                </a:lnTo>
                <a:lnTo>
                  <a:pt x="153" y="31"/>
                </a:lnTo>
                <a:lnTo>
                  <a:pt x="129" y="25"/>
                </a:lnTo>
                <a:lnTo>
                  <a:pt x="92" y="49"/>
                </a:lnTo>
                <a:lnTo>
                  <a:pt x="86" y="31"/>
                </a:lnTo>
                <a:lnTo>
                  <a:pt x="55" y="31"/>
                </a:lnTo>
                <a:lnTo>
                  <a:pt x="43" y="0"/>
                </a:lnTo>
                <a:lnTo>
                  <a:pt x="37" y="6"/>
                </a:lnTo>
                <a:lnTo>
                  <a:pt x="37" y="49"/>
                </a:lnTo>
                <a:lnTo>
                  <a:pt x="25" y="55"/>
                </a:lnTo>
                <a:lnTo>
                  <a:pt x="19" y="80"/>
                </a:lnTo>
                <a:close/>
              </a:path>
            </a:pathLst>
          </a:custGeom>
          <a:solidFill>
            <a:srgbClr val="799D34"/>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44" name="Freeform 73"/>
          <p:cNvSpPr>
            <a:spLocks/>
          </p:cNvSpPr>
          <p:nvPr/>
        </p:nvSpPr>
        <p:spPr bwMode="gray">
          <a:xfrm>
            <a:off x="4497388" y="2674938"/>
            <a:ext cx="512762" cy="593725"/>
          </a:xfrm>
          <a:custGeom>
            <a:avLst/>
            <a:gdLst>
              <a:gd name="T0" fmla="*/ 2147483647 w 177"/>
              <a:gd name="T1" fmla="*/ 2147483647 h 207"/>
              <a:gd name="T2" fmla="*/ 2147483647 w 177"/>
              <a:gd name="T3" fmla="*/ 2147483647 h 207"/>
              <a:gd name="T4" fmla="*/ 2147483647 w 177"/>
              <a:gd name="T5" fmla="*/ 2147483647 h 207"/>
              <a:gd name="T6" fmla="*/ 2147483647 w 177"/>
              <a:gd name="T7" fmla="*/ 0 h 207"/>
              <a:gd name="T8" fmla="*/ 2147483647 w 177"/>
              <a:gd name="T9" fmla="*/ 2147483647 h 207"/>
              <a:gd name="T10" fmla="*/ 2147483647 w 177"/>
              <a:gd name="T11" fmla="*/ 2147483647 h 207"/>
              <a:gd name="T12" fmla="*/ 2147483647 w 177"/>
              <a:gd name="T13" fmla="*/ 2147483647 h 207"/>
              <a:gd name="T14" fmla="*/ 2147483647 w 177"/>
              <a:gd name="T15" fmla="*/ 2147483647 h 207"/>
              <a:gd name="T16" fmla="*/ 2147483647 w 177"/>
              <a:gd name="T17" fmla="*/ 2147483647 h 207"/>
              <a:gd name="T18" fmla="*/ 2147483647 w 177"/>
              <a:gd name="T19" fmla="*/ 2147483647 h 207"/>
              <a:gd name="T20" fmla="*/ 2147483647 w 177"/>
              <a:gd name="T21" fmla="*/ 2147483647 h 207"/>
              <a:gd name="T22" fmla="*/ 2147483647 w 177"/>
              <a:gd name="T23" fmla="*/ 2147483647 h 207"/>
              <a:gd name="T24" fmla="*/ 2147483647 w 177"/>
              <a:gd name="T25" fmla="*/ 2147483647 h 207"/>
              <a:gd name="T26" fmla="*/ 2147483647 w 177"/>
              <a:gd name="T27" fmla="*/ 2147483647 h 207"/>
              <a:gd name="T28" fmla="*/ 2147483647 w 177"/>
              <a:gd name="T29" fmla="*/ 2147483647 h 207"/>
              <a:gd name="T30" fmla="*/ 2147483647 w 177"/>
              <a:gd name="T31" fmla="*/ 2147483647 h 207"/>
              <a:gd name="T32" fmla="*/ 2147483647 w 177"/>
              <a:gd name="T33" fmla="*/ 2147483647 h 207"/>
              <a:gd name="T34" fmla="*/ 2147483647 w 177"/>
              <a:gd name="T35" fmla="*/ 2147483647 h 207"/>
              <a:gd name="T36" fmla="*/ 2147483647 w 177"/>
              <a:gd name="T37" fmla="*/ 2147483647 h 207"/>
              <a:gd name="T38" fmla="*/ 2147483647 w 177"/>
              <a:gd name="T39" fmla="*/ 2147483647 h 207"/>
              <a:gd name="T40" fmla="*/ 2147483647 w 177"/>
              <a:gd name="T41" fmla="*/ 2147483647 h 207"/>
              <a:gd name="T42" fmla="*/ 2147483647 w 177"/>
              <a:gd name="T43" fmla="*/ 2147483647 h 207"/>
              <a:gd name="T44" fmla="*/ 2147483647 w 177"/>
              <a:gd name="T45" fmla="*/ 2147483647 h 207"/>
              <a:gd name="T46" fmla="*/ 2147483647 w 177"/>
              <a:gd name="T47" fmla="*/ 2147483647 h 207"/>
              <a:gd name="T48" fmla="*/ 2147483647 w 177"/>
              <a:gd name="T49" fmla="*/ 2147483647 h 207"/>
              <a:gd name="T50" fmla="*/ 2147483647 w 177"/>
              <a:gd name="T51" fmla="*/ 2147483647 h 207"/>
              <a:gd name="T52" fmla="*/ 2147483647 w 177"/>
              <a:gd name="T53" fmla="*/ 2147483647 h 207"/>
              <a:gd name="T54" fmla="*/ 2147483647 w 177"/>
              <a:gd name="T55" fmla="*/ 2147483647 h 207"/>
              <a:gd name="T56" fmla="*/ 2147483647 w 177"/>
              <a:gd name="T57" fmla="*/ 2147483647 h 207"/>
              <a:gd name="T58" fmla="*/ 2147483647 w 177"/>
              <a:gd name="T59" fmla="*/ 2147483647 h 207"/>
              <a:gd name="T60" fmla="*/ 2147483647 w 177"/>
              <a:gd name="T61" fmla="*/ 2147483647 h 207"/>
              <a:gd name="T62" fmla="*/ 2147483647 w 177"/>
              <a:gd name="T63" fmla="*/ 2147483647 h 207"/>
              <a:gd name="T64" fmla="*/ 2147483647 w 177"/>
              <a:gd name="T65" fmla="*/ 2147483647 h 207"/>
              <a:gd name="T66" fmla="*/ 0 w 177"/>
              <a:gd name="T67" fmla="*/ 2147483647 h 207"/>
              <a:gd name="T68" fmla="*/ 2147483647 w 177"/>
              <a:gd name="T69" fmla="*/ 2147483647 h 207"/>
              <a:gd name="T70" fmla="*/ 2147483647 w 177"/>
              <a:gd name="T71" fmla="*/ 2147483647 h 2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
              <a:gd name="T109" fmla="*/ 0 h 207"/>
              <a:gd name="T110" fmla="*/ 177 w 177"/>
              <a:gd name="T111" fmla="*/ 207 h 2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 h="207">
                <a:moveTo>
                  <a:pt x="13" y="18"/>
                </a:moveTo>
                <a:lnTo>
                  <a:pt x="25" y="12"/>
                </a:lnTo>
                <a:lnTo>
                  <a:pt x="37" y="12"/>
                </a:lnTo>
                <a:lnTo>
                  <a:pt x="43" y="0"/>
                </a:lnTo>
                <a:lnTo>
                  <a:pt x="49" y="18"/>
                </a:lnTo>
                <a:lnTo>
                  <a:pt x="68" y="18"/>
                </a:lnTo>
                <a:lnTo>
                  <a:pt x="80" y="30"/>
                </a:lnTo>
                <a:lnTo>
                  <a:pt x="98" y="30"/>
                </a:lnTo>
                <a:lnTo>
                  <a:pt x="110" y="36"/>
                </a:lnTo>
                <a:lnTo>
                  <a:pt x="135" y="42"/>
                </a:lnTo>
                <a:lnTo>
                  <a:pt x="141" y="54"/>
                </a:lnTo>
                <a:lnTo>
                  <a:pt x="153" y="54"/>
                </a:lnTo>
                <a:lnTo>
                  <a:pt x="147" y="67"/>
                </a:lnTo>
                <a:lnTo>
                  <a:pt x="153" y="79"/>
                </a:lnTo>
                <a:lnTo>
                  <a:pt x="147" y="91"/>
                </a:lnTo>
                <a:lnTo>
                  <a:pt x="153" y="97"/>
                </a:lnTo>
                <a:lnTo>
                  <a:pt x="165" y="79"/>
                </a:lnTo>
                <a:lnTo>
                  <a:pt x="165" y="73"/>
                </a:lnTo>
                <a:lnTo>
                  <a:pt x="171" y="73"/>
                </a:lnTo>
                <a:lnTo>
                  <a:pt x="177" y="79"/>
                </a:lnTo>
                <a:lnTo>
                  <a:pt x="165" y="91"/>
                </a:lnTo>
                <a:lnTo>
                  <a:pt x="159" y="115"/>
                </a:lnTo>
                <a:lnTo>
                  <a:pt x="159" y="158"/>
                </a:lnTo>
                <a:lnTo>
                  <a:pt x="165" y="170"/>
                </a:lnTo>
                <a:lnTo>
                  <a:pt x="165" y="195"/>
                </a:lnTo>
                <a:lnTo>
                  <a:pt x="80" y="207"/>
                </a:lnTo>
                <a:lnTo>
                  <a:pt x="55" y="195"/>
                </a:lnTo>
                <a:lnTo>
                  <a:pt x="61" y="176"/>
                </a:lnTo>
                <a:lnTo>
                  <a:pt x="55" y="164"/>
                </a:lnTo>
                <a:lnTo>
                  <a:pt x="43" y="140"/>
                </a:lnTo>
                <a:lnTo>
                  <a:pt x="19" y="115"/>
                </a:lnTo>
                <a:lnTo>
                  <a:pt x="7" y="115"/>
                </a:lnTo>
                <a:lnTo>
                  <a:pt x="7" y="85"/>
                </a:lnTo>
                <a:lnTo>
                  <a:pt x="0" y="73"/>
                </a:lnTo>
                <a:lnTo>
                  <a:pt x="13" y="54"/>
                </a:lnTo>
                <a:lnTo>
                  <a:pt x="13" y="18"/>
                </a:lnTo>
                <a:close/>
              </a:path>
            </a:pathLst>
          </a:custGeom>
          <a:solidFill>
            <a:srgbClr val="799D34"/>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0545" name="Freeform 74"/>
          <p:cNvSpPr>
            <a:spLocks/>
          </p:cNvSpPr>
          <p:nvPr/>
        </p:nvSpPr>
        <p:spPr bwMode="gray">
          <a:xfrm>
            <a:off x="4275138" y="3513138"/>
            <a:ext cx="660400" cy="558800"/>
          </a:xfrm>
          <a:custGeom>
            <a:avLst/>
            <a:gdLst>
              <a:gd name="T0" fmla="*/ 0 w 232"/>
              <a:gd name="T1" fmla="*/ 2147483647 h 195"/>
              <a:gd name="T2" fmla="*/ 2147483647 w 232"/>
              <a:gd name="T3" fmla="*/ 0 h 195"/>
              <a:gd name="T4" fmla="*/ 2147483647 w 232"/>
              <a:gd name="T5" fmla="*/ 0 h 195"/>
              <a:gd name="T6" fmla="*/ 2147483647 w 232"/>
              <a:gd name="T7" fmla="*/ 2147483647 h 195"/>
              <a:gd name="T8" fmla="*/ 2147483647 w 232"/>
              <a:gd name="T9" fmla="*/ 2147483647 h 195"/>
              <a:gd name="T10" fmla="*/ 2147483647 w 232"/>
              <a:gd name="T11" fmla="*/ 2147483647 h 195"/>
              <a:gd name="T12" fmla="*/ 2147483647 w 232"/>
              <a:gd name="T13" fmla="*/ 2147483647 h 195"/>
              <a:gd name="T14" fmla="*/ 2147483647 w 232"/>
              <a:gd name="T15" fmla="*/ 2147483647 h 195"/>
              <a:gd name="T16" fmla="*/ 2147483647 w 232"/>
              <a:gd name="T17" fmla="*/ 2147483647 h 195"/>
              <a:gd name="T18" fmla="*/ 2147483647 w 232"/>
              <a:gd name="T19" fmla="*/ 2147483647 h 195"/>
              <a:gd name="T20" fmla="*/ 2147483647 w 232"/>
              <a:gd name="T21" fmla="*/ 2147483647 h 195"/>
              <a:gd name="T22" fmla="*/ 2147483647 w 232"/>
              <a:gd name="T23" fmla="*/ 2147483647 h 195"/>
              <a:gd name="T24" fmla="*/ 2147483647 w 232"/>
              <a:gd name="T25" fmla="*/ 2147483647 h 195"/>
              <a:gd name="T26" fmla="*/ 2147483647 w 232"/>
              <a:gd name="T27" fmla="*/ 2147483647 h 195"/>
              <a:gd name="T28" fmla="*/ 2147483647 w 232"/>
              <a:gd name="T29" fmla="*/ 2147483647 h 195"/>
              <a:gd name="T30" fmla="*/ 2147483647 w 232"/>
              <a:gd name="T31" fmla="*/ 2147483647 h 195"/>
              <a:gd name="T32" fmla="*/ 2147483647 w 232"/>
              <a:gd name="T33" fmla="*/ 2147483647 h 195"/>
              <a:gd name="T34" fmla="*/ 2147483647 w 232"/>
              <a:gd name="T35" fmla="*/ 2147483647 h 195"/>
              <a:gd name="T36" fmla="*/ 2147483647 w 232"/>
              <a:gd name="T37" fmla="*/ 2147483647 h 195"/>
              <a:gd name="T38" fmla="*/ 2147483647 w 232"/>
              <a:gd name="T39" fmla="*/ 2147483647 h 195"/>
              <a:gd name="T40" fmla="*/ 2147483647 w 232"/>
              <a:gd name="T41" fmla="*/ 2147483647 h 195"/>
              <a:gd name="T42" fmla="*/ 2147483647 w 232"/>
              <a:gd name="T43" fmla="*/ 2147483647 h 195"/>
              <a:gd name="T44" fmla="*/ 2147483647 w 232"/>
              <a:gd name="T45" fmla="*/ 2147483647 h 195"/>
              <a:gd name="T46" fmla="*/ 2147483647 w 232"/>
              <a:gd name="T47" fmla="*/ 2147483647 h 195"/>
              <a:gd name="T48" fmla="*/ 2147483647 w 232"/>
              <a:gd name="T49" fmla="*/ 2147483647 h 195"/>
              <a:gd name="T50" fmla="*/ 0 w 232"/>
              <a:gd name="T51" fmla="*/ 2147483647 h 1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2"/>
              <a:gd name="T79" fmla="*/ 0 h 195"/>
              <a:gd name="T80" fmla="*/ 232 w 232"/>
              <a:gd name="T81" fmla="*/ 195 h 1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2" h="195">
                <a:moveTo>
                  <a:pt x="0" y="6"/>
                </a:moveTo>
                <a:lnTo>
                  <a:pt x="104" y="0"/>
                </a:lnTo>
                <a:lnTo>
                  <a:pt x="122" y="0"/>
                </a:lnTo>
                <a:lnTo>
                  <a:pt x="140" y="6"/>
                </a:lnTo>
                <a:lnTo>
                  <a:pt x="128" y="25"/>
                </a:lnTo>
                <a:lnTo>
                  <a:pt x="159" y="49"/>
                </a:lnTo>
                <a:lnTo>
                  <a:pt x="171" y="73"/>
                </a:lnTo>
                <a:lnTo>
                  <a:pt x="189" y="67"/>
                </a:lnTo>
                <a:lnTo>
                  <a:pt x="189" y="98"/>
                </a:lnTo>
                <a:lnTo>
                  <a:pt x="208" y="110"/>
                </a:lnTo>
                <a:lnTo>
                  <a:pt x="214" y="134"/>
                </a:lnTo>
                <a:lnTo>
                  <a:pt x="226" y="140"/>
                </a:lnTo>
                <a:lnTo>
                  <a:pt x="232" y="153"/>
                </a:lnTo>
                <a:lnTo>
                  <a:pt x="220" y="171"/>
                </a:lnTo>
                <a:lnTo>
                  <a:pt x="214" y="189"/>
                </a:lnTo>
                <a:lnTo>
                  <a:pt x="189" y="195"/>
                </a:lnTo>
                <a:lnTo>
                  <a:pt x="195" y="171"/>
                </a:lnTo>
                <a:lnTo>
                  <a:pt x="110" y="177"/>
                </a:lnTo>
                <a:lnTo>
                  <a:pt x="43" y="189"/>
                </a:lnTo>
                <a:lnTo>
                  <a:pt x="43" y="165"/>
                </a:lnTo>
                <a:lnTo>
                  <a:pt x="37" y="104"/>
                </a:lnTo>
                <a:lnTo>
                  <a:pt x="37" y="73"/>
                </a:lnTo>
                <a:lnTo>
                  <a:pt x="12" y="55"/>
                </a:lnTo>
                <a:lnTo>
                  <a:pt x="25" y="43"/>
                </a:lnTo>
                <a:lnTo>
                  <a:pt x="12" y="37"/>
                </a:lnTo>
                <a:lnTo>
                  <a:pt x="0" y="6"/>
                </a:lnTo>
                <a:close/>
              </a:path>
            </a:pathLst>
          </a:custGeom>
          <a:solidFill>
            <a:srgbClr val="799D34"/>
          </a:solidFill>
          <a:ln w="9525" cap="flat" cmpd="sng">
            <a:solidFill>
              <a:srgbClr val="777777"/>
            </a:solidFill>
            <a:prstDash val="solid"/>
            <a:round/>
            <a:headEnd type="none" w="med" len="med"/>
            <a:tailEnd type="none" w="med" len="med"/>
          </a:ln>
        </p:spPr>
        <p:txBody>
          <a:bodyPr/>
          <a:lstStyle/>
          <a:p>
            <a:endParaRPr lang="en-US"/>
          </a:p>
        </p:txBody>
      </p:sp>
      <p:sp>
        <p:nvSpPr>
          <p:cNvPr id="20546" name="Freeform 75"/>
          <p:cNvSpPr>
            <a:spLocks/>
          </p:cNvSpPr>
          <p:nvPr/>
        </p:nvSpPr>
        <p:spPr bwMode="gray">
          <a:xfrm>
            <a:off x="4741863" y="4162425"/>
            <a:ext cx="350837" cy="608013"/>
          </a:xfrm>
          <a:custGeom>
            <a:avLst/>
            <a:gdLst>
              <a:gd name="T0" fmla="*/ 2147483647 w 122"/>
              <a:gd name="T1" fmla="*/ 2147483647 h 213"/>
              <a:gd name="T2" fmla="*/ 2147483647 w 122"/>
              <a:gd name="T3" fmla="*/ 2147483647 h 213"/>
              <a:gd name="T4" fmla="*/ 0 w 122"/>
              <a:gd name="T5" fmla="*/ 2147483647 h 213"/>
              <a:gd name="T6" fmla="*/ 2147483647 w 122"/>
              <a:gd name="T7" fmla="*/ 2147483647 h 213"/>
              <a:gd name="T8" fmla="*/ 2147483647 w 122"/>
              <a:gd name="T9" fmla="*/ 2147483647 h 213"/>
              <a:gd name="T10" fmla="*/ 2147483647 w 122"/>
              <a:gd name="T11" fmla="*/ 2147483647 h 213"/>
              <a:gd name="T12" fmla="*/ 2147483647 w 122"/>
              <a:gd name="T13" fmla="*/ 2147483647 h 213"/>
              <a:gd name="T14" fmla="*/ 2147483647 w 122"/>
              <a:gd name="T15" fmla="*/ 2147483647 h 213"/>
              <a:gd name="T16" fmla="*/ 2147483647 w 122"/>
              <a:gd name="T17" fmla="*/ 2147483647 h 213"/>
              <a:gd name="T18" fmla="*/ 2147483647 w 122"/>
              <a:gd name="T19" fmla="*/ 2147483647 h 213"/>
              <a:gd name="T20" fmla="*/ 2147483647 w 122"/>
              <a:gd name="T21" fmla="*/ 2147483647 h 213"/>
              <a:gd name="T22" fmla="*/ 2147483647 w 122"/>
              <a:gd name="T23" fmla="*/ 2147483647 h 213"/>
              <a:gd name="T24" fmla="*/ 2147483647 w 122"/>
              <a:gd name="T25" fmla="*/ 2147483647 h 213"/>
              <a:gd name="T26" fmla="*/ 2147483647 w 122"/>
              <a:gd name="T27" fmla="*/ 0 h 213"/>
              <a:gd name="T28" fmla="*/ 2147483647 w 122"/>
              <a:gd name="T29" fmla="*/ 2147483647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2"/>
              <a:gd name="T46" fmla="*/ 0 h 213"/>
              <a:gd name="T47" fmla="*/ 122 w 122"/>
              <a:gd name="T48" fmla="*/ 213 h 2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2" h="213">
                <a:moveTo>
                  <a:pt x="36" y="6"/>
                </a:moveTo>
                <a:lnTo>
                  <a:pt x="18" y="43"/>
                </a:lnTo>
                <a:lnTo>
                  <a:pt x="0" y="67"/>
                </a:lnTo>
                <a:lnTo>
                  <a:pt x="6" y="97"/>
                </a:lnTo>
                <a:lnTo>
                  <a:pt x="24" y="134"/>
                </a:lnTo>
                <a:lnTo>
                  <a:pt x="12" y="171"/>
                </a:lnTo>
                <a:lnTo>
                  <a:pt x="6" y="195"/>
                </a:lnTo>
                <a:lnTo>
                  <a:pt x="73" y="183"/>
                </a:lnTo>
                <a:lnTo>
                  <a:pt x="79" y="213"/>
                </a:lnTo>
                <a:lnTo>
                  <a:pt x="91" y="213"/>
                </a:lnTo>
                <a:lnTo>
                  <a:pt x="97" y="201"/>
                </a:lnTo>
                <a:lnTo>
                  <a:pt x="122" y="195"/>
                </a:lnTo>
                <a:lnTo>
                  <a:pt x="116" y="152"/>
                </a:lnTo>
                <a:lnTo>
                  <a:pt x="116" y="0"/>
                </a:lnTo>
                <a:lnTo>
                  <a:pt x="36" y="6"/>
                </a:lnTo>
                <a:close/>
              </a:path>
            </a:pathLst>
          </a:custGeom>
          <a:solidFill>
            <a:srgbClr val="A73226"/>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26700" name="AutoShape 76"/>
          <p:cNvSpPr>
            <a:spLocks noChangeArrowheads="1"/>
          </p:cNvSpPr>
          <p:nvPr/>
        </p:nvSpPr>
        <p:spPr bwMode="gray">
          <a:xfrm>
            <a:off x="5973763" y="3471863"/>
            <a:ext cx="163512" cy="165100"/>
          </a:xfrm>
          <a:prstGeom prst="star5">
            <a:avLst/>
          </a:prstGeom>
          <a:solidFill>
            <a:srgbClr val="FFC000"/>
          </a:solidFill>
          <a:ln w="9525" algn="ctr">
            <a:solidFill>
              <a:srgbClr val="777777"/>
            </a:solidFill>
            <a:miter lim="800000"/>
            <a:headEnd/>
            <a:tailEnd/>
          </a:ln>
          <a:effectLst/>
        </p:spPr>
        <p:txBody>
          <a:bodyPr lIns="101847" tIns="50923" rIns="101847" bIns="50923">
            <a:spAutoFit/>
          </a:bodyPr>
          <a:lstStyle/>
          <a:p>
            <a:pPr>
              <a:defRPr/>
            </a:pPr>
            <a:endParaRPr lang="en-US">
              <a:solidFill>
                <a:srgbClr val="232323"/>
              </a:solidFill>
              <a:latin typeface="Arial" charset="0"/>
            </a:endParaRPr>
          </a:p>
        </p:txBody>
      </p:sp>
      <p:sp>
        <p:nvSpPr>
          <p:cNvPr id="20548" name="Rectangle 79"/>
          <p:cNvSpPr>
            <a:spLocks noChangeArrowheads="1"/>
          </p:cNvSpPr>
          <p:nvPr/>
        </p:nvSpPr>
        <p:spPr bwMode="gray">
          <a:xfrm>
            <a:off x="557213" y="1803400"/>
            <a:ext cx="8005762" cy="492443"/>
          </a:xfrm>
          <a:prstGeom prst="rect">
            <a:avLst/>
          </a:prstGeom>
          <a:noFill/>
          <a:ln w="9525" algn="ctr">
            <a:noFill/>
            <a:miter lim="800000"/>
            <a:headEnd/>
            <a:tailEnd/>
          </a:ln>
        </p:spPr>
        <p:txBody>
          <a:bodyPr lIns="0" tIns="0" rIns="0" bIns="0">
            <a:spAutoFit/>
          </a:bodyPr>
          <a:lstStyle/>
          <a:p>
            <a:r>
              <a:rPr lang="en-US" sz="1600" dirty="0" smtClean="0">
                <a:solidFill>
                  <a:srgbClr val="4D4D4D"/>
                </a:solidFill>
              </a:rPr>
              <a:t>Chart 13: Percent Increase in Medicaid Enrollment Under the ACA, 2019</a:t>
            </a:r>
          </a:p>
          <a:p>
            <a:endParaRPr lang="en-US" sz="1600" dirty="0" smtClean="0">
              <a:solidFill>
                <a:srgbClr val="4D4D4D"/>
              </a:solidFill>
            </a:endParaRPr>
          </a:p>
        </p:txBody>
      </p:sp>
      <p:sp>
        <p:nvSpPr>
          <p:cNvPr id="20549" name="Freeform 37"/>
          <p:cNvSpPr>
            <a:spLocks/>
          </p:cNvSpPr>
          <p:nvPr/>
        </p:nvSpPr>
        <p:spPr bwMode="gray">
          <a:xfrm>
            <a:off x="6318250" y="3078163"/>
            <a:ext cx="190500" cy="100012"/>
          </a:xfrm>
          <a:custGeom>
            <a:avLst/>
            <a:gdLst>
              <a:gd name="T0" fmla="*/ 0 w 67"/>
              <a:gd name="T1" fmla="*/ 2147483647 h 36"/>
              <a:gd name="T2" fmla="*/ 2147483647 w 67"/>
              <a:gd name="T3" fmla="*/ 2147483647 h 36"/>
              <a:gd name="T4" fmla="*/ 2147483647 w 67"/>
              <a:gd name="T5" fmla="*/ 0 h 36"/>
              <a:gd name="T6" fmla="*/ 2147483647 w 67"/>
              <a:gd name="T7" fmla="*/ 0 h 36"/>
              <a:gd name="T8" fmla="*/ 2147483647 w 67"/>
              <a:gd name="T9" fmla="*/ 0 h 36"/>
              <a:gd name="T10" fmla="*/ 2147483647 w 67"/>
              <a:gd name="T11" fmla="*/ 2147483647 h 36"/>
              <a:gd name="T12" fmla="*/ 2147483647 w 67"/>
              <a:gd name="T13" fmla="*/ 2147483647 h 36"/>
              <a:gd name="T14" fmla="*/ 0 w 67"/>
              <a:gd name="T15" fmla="*/ 2147483647 h 36"/>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36"/>
              <a:gd name="T26" fmla="*/ 67 w 67"/>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36">
                <a:moveTo>
                  <a:pt x="0" y="30"/>
                </a:moveTo>
                <a:lnTo>
                  <a:pt x="24" y="12"/>
                </a:lnTo>
                <a:lnTo>
                  <a:pt x="55" y="0"/>
                </a:lnTo>
                <a:lnTo>
                  <a:pt x="67" y="0"/>
                </a:lnTo>
                <a:lnTo>
                  <a:pt x="43" y="18"/>
                </a:lnTo>
                <a:lnTo>
                  <a:pt x="6" y="36"/>
                </a:lnTo>
                <a:lnTo>
                  <a:pt x="0" y="30"/>
                </a:lnTo>
                <a:close/>
              </a:path>
            </a:pathLst>
          </a:custGeom>
          <a:solidFill>
            <a:srgbClr val="FFC000"/>
          </a:solidFill>
          <a:ln w="9525" cap="flat" cmpd="sng">
            <a:solidFill>
              <a:srgbClr val="777777"/>
            </a:solidFill>
            <a:prstDash val="solid"/>
            <a:round/>
            <a:headEnd type="none" w="med" len="med"/>
            <a:tailEnd type="none" w="med" len="med"/>
          </a:ln>
        </p:spPr>
        <p:txBody>
          <a:bodyPr/>
          <a:lstStyle/>
          <a:p>
            <a:endParaRPr lang="en-US"/>
          </a:p>
        </p:txBody>
      </p:sp>
      <p:sp>
        <p:nvSpPr>
          <p:cNvPr id="20550" name="Freeform 42"/>
          <p:cNvSpPr>
            <a:spLocks/>
          </p:cNvSpPr>
          <p:nvPr/>
        </p:nvSpPr>
        <p:spPr bwMode="gray">
          <a:xfrm>
            <a:off x="5684838" y="2640013"/>
            <a:ext cx="649287" cy="522287"/>
          </a:xfrm>
          <a:custGeom>
            <a:avLst/>
            <a:gdLst>
              <a:gd name="T0" fmla="*/ 2147483647 w 226"/>
              <a:gd name="T1" fmla="*/ 2147483647 h 183"/>
              <a:gd name="T2" fmla="*/ 2147483647 w 226"/>
              <a:gd name="T3" fmla="*/ 2147483647 h 183"/>
              <a:gd name="T4" fmla="*/ 2147483647 w 226"/>
              <a:gd name="T5" fmla="*/ 2147483647 h 183"/>
              <a:gd name="T6" fmla="*/ 2147483647 w 226"/>
              <a:gd name="T7" fmla="*/ 2147483647 h 183"/>
              <a:gd name="T8" fmla="*/ 2147483647 w 226"/>
              <a:gd name="T9" fmla="*/ 2147483647 h 183"/>
              <a:gd name="T10" fmla="*/ 2147483647 w 226"/>
              <a:gd name="T11" fmla="*/ 2147483647 h 183"/>
              <a:gd name="T12" fmla="*/ 2147483647 w 226"/>
              <a:gd name="T13" fmla="*/ 2147483647 h 183"/>
              <a:gd name="T14" fmla="*/ 2147483647 w 226"/>
              <a:gd name="T15" fmla="*/ 2147483647 h 183"/>
              <a:gd name="T16" fmla="*/ 2147483647 w 226"/>
              <a:gd name="T17" fmla="*/ 2147483647 h 183"/>
              <a:gd name="T18" fmla="*/ 2147483647 w 226"/>
              <a:gd name="T19" fmla="*/ 2147483647 h 183"/>
              <a:gd name="T20" fmla="*/ 2147483647 w 226"/>
              <a:gd name="T21" fmla="*/ 2147483647 h 183"/>
              <a:gd name="T22" fmla="*/ 2147483647 w 226"/>
              <a:gd name="T23" fmla="*/ 2147483647 h 183"/>
              <a:gd name="T24" fmla="*/ 2147483647 w 226"/>
              <a:gd name="T25" fmla="*/ 0 h 183"/>
              <a:gd name="T26" fmla="*/ 2147483647 w 226"/>
              <a:gd name="T27" fmla="*/ 2147483647 h 183"/>
              <a:gd name="T28" fmla="*/ 2147483647 w 226"/>
              <a:gd name="T29" fmla="*/ 2147483647 h 183"/>
              <a:gd name="T30" fmla="*/ 2147483647 w 226"/>
              <a:gd name="T31" fmla="*/ 2147483647 h 183"/>
              <a:gd name="T32" fmla="*/ 2147483647 w 226"/>
              <a:gd name="T33" fmla="*/ 2147483647 h 183"/>
              <a:gd name="T34" fmla="*/ 2147483647 w 226"/>
              <a:gd name="T35" fmla="*/ 2147483647 h 183"/>
              <a:gd name="T36" fmla="*/ 2147483647 w 226"/>
              <a:gd name="T37" fmla="*/ 2147483647 h 183"/>
              <a:gd name="T38" fmla="*/ 2147483647 w 226"/>
              <a:gd name="T39" fmla="*/ 2147483647 h 183"/>
              <a:gd name="T40" fmla="*/ 2147483647 w 226"/>
              <a:gd name="T41" fmla="*/ 2147483647 h 183"/>
              <a:gd name="T42" fmla="*/ 2147483647 w 226"/>
              <a:gd name="T43" fmla="*/ 2147483647 h 183"/>
              <a:gd name="T44" fmla="*/ 2147483647 w 226"/>
              <a:gd name="T45" fmla="*/ 2147483647 h 183"/>
              <a:gd name="T46" fmla="*/ 2147483647 w 226"/>
              <a:gd name="T47" fmla="*/ 2147483647 h 183"/>
              <a:gd name="T48" fmla="*/ 2147483647 w 226"/>
              <a:gd name="T49" fmla="*/ 2147483647 h 183"/>
              <a:gd name="T50" fmla="*/ 2147483647 w 226"/>
              <a:gd name="T51" fmla="*/ 2147483647 h 183"/>
              <a:gd name="T52" fmla="*/ 2147483647 w 226"/>
              <a:gd name="T53" fmla="*/ 2147483647 h 183"/>
              <a:gd name="T54" fmla="*/ 2147483647 w 226"/>
              <a:gd name="T55" fmla="*/ 2147483647 h 183"/>
              <a:gd name="T56" fmla="*/ 0 w 226"/>
              <a:gd name="T57" fmla="*/ 2147483647 h 183"/>
              <a:gd name="T58" fmla="*/ 2147483647 w 226"/>
              <a:gd name="T59" fmla="*/ 2147483647 h 183"/>
              <a:gd name="T60" fmla="*/ 2147483647 w 226"/>
              <a:gd name="T61" fmla="*/ 2147483647 h 1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6"/>
              <a:gd name="T94" fmla="*/ 0 h 183"/>
              <a:gd name="T95" fmla="*/ 226 w 226"/>
              <a:gd name="T96" fmla="*/ 183 h 1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6" h="183">
                <a:moveTo>
                  <a:pt x="19" y="122"/>
                </a:moveTo>
                <a:lnTo>
                  <a:pt x="43" y="110"/>
                </a:lnTo>
                <a:lnTo>
                  <a:pt x="67" y="110"/>
                </a:lnTo>
                <a:lnTo>
                  <a:pt x="80" y="98"/>
                </a:lnTo>
                <a:lnTo>
                  <a:pt x="86" y="98"/>
                </a:lnTo>
                <a:lnTo>
                  <a:pt x="92" y="86"/>
                </a:lnTo>
                <a:lnTo>
                  <a:pt x="104" y="86"/>
                </a:lnTo>
                <a:lnTo>
                  <a:pt x="98" y="67"/>
                </a:lnTo>
                <a:lnTo>
                  <a:pt x="92" y="61"/>
                </a:lnTo>
                <a:lnTo>
                  <a:pt x="104" y="43"/>
                </a:lnTo>
                <a:lnTo>
                  <a:pt x="110" y="43"/>
                </a:lnTo>
                <a:lnTo>
                  <a:pt x="141" y="13"/>
                </a:lnTo>
                <a:lnTo>
                  <a:pt x="177" y="0"/>
                </a:lnTo>
                <a:lnTo>
                  <a:pt x="183" y="31"/>
                </a:lnTo>
                <a:lnTo>
                  <a:pt x="195" y="37"/>
                </a:lnTo>
                <a:lnTo>
                  <a:pt x="195" y="73"/>
                </a:lnTo>
                <a:lnTo>
                  <a:pt x="208" y="98"/>
                </a:lnTo>
                <a:lnTo>
                  <a:pt x="214" y="128"/>
                </a:lnTo>
                <a:lnTo>
                  <a:pt x="214" y="159"/>
                </a:lnTo>
                <a:lnTo>
                  <a:pt x="226" y="165"/>
                </a:lnTo>
                <a:lnTo>
                  <a:pt x="214" y="183"/>
                </a:lnTo>
                <a:lnTo>
                  <a:pt x="189" y="165"/>
                </a:lnTo>
                <a:lnTo>
                  <a:pt x="177" y="165"/>
                </a:lnTo>
                <a:lnTo>
                  <a:pt x="165" y="165"/>
                </a:lnTo>
                <a:lnTo>
                  <a:pt x="165" y="153"/>
                </a:lnTo>
                <a:lnTo>
                  <a:pt x="153" y="147"/>
                </a:lnTo>
                <a:lnTo>
                  <a:pt x="6" y="177"/>
                </a:lnTo>
                <a:lnTo>
                  <a:pt x="0" y="171"/>
                </a:lnTo>
                <a:lnTo>
                  <a:pt x="25" y="134"/>
                </a:lnTo>
                <a:lnTo>
                  <a:pt x="19" y="122"/>
                </a:lnTo>
                <a:close/>
              </a:path>
            </a:pathLst>
          </a:custGeom>
          <a:solidFill>
            <a:srgbClr val="FFC000"/>
          </a:solidFill>
          <a:ln w="9525" cap="flat" cmpd="sng">
            <a:solidFill>
              <a:srgbClr val="777777"/>
            </a:solidFill>
            <a:prstDash val="solid"/>
            <a:round/>
            <a:headEnd type="none" w="med" len="med"/>
            <a:tailEnd type="none" w="med" len="med"/>
          </a:ln>
        </p:spPr>
        <p:txBody>
          <a:bodyPr/>
          <a:lstStyle/>
          <a:p>
            <a:endParaRPr lang="en-US"/>
          </a:p>
        </p:txBody>
      </p:sp>
      <p:sp>
        <p:nvSpPr>
          <p:cNvPr id="20551" name="Freeform 51"/>
          <p:cNvSpPr>
            <a:spLocks/>
          </p:cNvSpPr>
          <p:nvPr/>
        </p:nvSpPr>
        <p:spPr bwMode="gray">
          <a:xfrm>
            <a:off x="5218113" y="4597400"/>
            <a:ext cx="925512" cy="628650"/>
          </a:xfrm>
          <a:custGeom>
            <a:avLst/>
            <a:gdLst>
              <a:gd name="T0" fmla="*/ 0 w 323"/>
              <a:gd name="T1" fmla="*/ 2147483647 h 220"/>
              <a:gd name="T2" fmla="*/ 2147483647 w 323"/>
              <a:gd name="T3" fmla="*/ 2147483647 h 220"/>
              <a:gd name="T4" fmla="*/ 2147483647 w 323"/>
              <a:gd name="T5" fmla="*/ 2147483647 h 220"/>
              <a:gd name="T6" fmla="*/ 2147483647 w 323"/>
              <a:gd name="T7" fmla="*/ 2147483647 h 220"/>
              <a:gd name="T8" fmla="*/ 2147483647 w 323"/>
              <a:gd name="T9" fmla="*/ 2147483647 h 220"/>
              <a:gd name="T10" fmla="*/ 2147483647 w 323"/>
              <a:gd name="T11" fmla="*/ 0 h 220"/>
              <a:gd name="T12" fmla="*/ 2147483647 w 323"/>
              <a:gd name="T13" fmla="*/ 0 h 220"/>
              <a:gd name="T14" fmla="*/ 2147483647 w 323"/>
              <a:gd name="T15" fmla="*/ 0 h 220"/>
              <a:gd name="T16" fmla="*/ 2147483647 w 323"/>
              <a:gd name="T17" fmla="*/ 2147483647 h 220"/>
              <a:gd name="T18" fmla="*/ 2147483647 w 323"/>
              <a:gd name="T19" fmla="*/ 2147483647 h 220"/>
              <a:gd name="T20" fmla="*/ 2147483647 w 323"/>
              <a:gd name="T21" fmla="*/ 2147483647 h 220"/>
              <a:gd name="T22" fmla="*/ 2147483647 w 323"/>
              <a:gd name="T23" fmla="*/ 2147483647 h 220"/>
              <a:gd name="T24" fmla="*/ 2147483647 w 323"/>
              <a:gd name="T25" fmla="*/ 2147483647 h 220"/>
              <a:gd name="T26" fmla="*/ 2147483647 w 323"/>
              <a:gd name="T27" fmla="*/ 2147483647 h 220"/>
              <a:gd name="T28" fmla="*/ 2147483647 w 323"/>
              <a:gd name="T29" fmla="*/ 2147483647 h 220"/>
              <a:gd name="T30" fmla="*/ 2147483647 w 323"/>
              <a:gd name="T31" fmla="*/ 2147483647 h 220"/>
              <a:gd name="T32" fmla="*/ 2147483647 w 323"/>
              <a:gd name="T33" fmla="*/ 2147483647 h 220"/>
              <a:gd name="T34" fmla="*/ 2147483647 w 323"/>
              <a:gd name="T35" fmla="*/ 2147483647 h 220"/>
              <a:gd name="T36" fmla="*/ 2147483647 w 323"/>
              <a:gd name="T37" fmla="*/ 2147483647 h 220"/>
              <a:gd name="T38" fmla="*/ 2147483647 w 323"/>
              <a:gd name="T39" fmla="*/ 2147483647 h 220"/>
              <a:gd name="T40" fmla="*/ 2147483647 w 323"/>
              <a:gd name="T41" fmla="*/ 2147483647 h 220"/>
              <a:gd name="T42" fmla="*/ 2147483647 w 323"/>
              <a:gd name="T43" fmla="*/ 2147483647 h 220"/>
              <a:gd name="T44" fmla="*/ 2147483647 w 323"/>
              <a:gd name="T45" fmla="*/ 2147483647 h 220"/>
              <a:gd name="T46" fmla="*/ 2147483647 w 323"/>
              <a:gd name="T47" fmla="*/ 2147483647 h 220"/>
              <a:gd name="T48" fmla="*/ 2147483647 w 323"/>
              <a:gd name="T49" fmla="*/ 2147483647 h 220"/>
              <a:gd name="T50" fmla="*/ 2147483647 w 323"/>
              <a:gd name="T51" fmla="*/ 2147483647 h 220"/>
              <a:gd name="T52" fmla="*/ 2147483647 w 323"/>
              <a:gd name="T53" fmla="*/ 2147483647 h 220"/>
              <a:gd name="T54" fmla="*/ 2147483647 w 323"/>
              <a:gd name="T55" fmla="*/ 2147483647 h 220"/>
              <a:gd name="T56" fmla="*/ 2147483647 w 323"/>
              <a:gd name="T57" fmla="*/ 2147483647 h 220"/>
              <a:gd name="T58" fmla="*/ 2147483647 w 323"/>
              <a:gd name="T59" fmla="*/ 2147483647 h 220"/>
              <a:gd name="T60" fmla="*/ 2147483647 w 323"/>
              <a:gd name="T61" fmla="*/ 2147483647 h 220"/>
              <a:gd name="T62" fmla="*/ 2147483647 w 323"/>
              <a:gd name="T63" fmla="*/ 2147483647 h 220"/>
              <a:gd name="T64" fmla="*/ 2147483647 w 323"/>
              <a:gd name="T65" fmla="*/ 2147483647 h 220"/>
              <a:gd name="T66" fmla="*/ 2147483647 w 323"/>
              <a:gd name="T67" fmla="*/ 2147483647 h 220"/>
              <a:gd name="T68" fmla="*/ 2147483647 w 323"/>
              <a:gd name="T69" fmla="*/ 2147483647 h 220"/>
              <a:gd name="T70" fmla="*/ 2147483647 w 323"/>
              <a:gd name="T71" fmla="*/ 2147483647 h 220"/>
              <a:gd name="T72" fmla="*/ 2147483647 w 323"/>
              <a:gd name="T73" fmla="*/ 2147483647 h 220"/>
              <a:gd name="T74" fmla="*/ 2147483647 w 323"/>
              <a:gd name="T75" fmla="*/ 2147483647 h 220"/>
              <a:gd name="T76" fmla="*/ 0 w 323"/>
              <a:gd name="T77" fmla="*/ 2147483647 h 220"/>
              <a:gd name="T78" fmla="*/ 0 w 323"/>
              <a:gd name="T79" fmla="*/ 2147483647 h 2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3"/>
              <a:gd name="T121" fmla="*/ 0 h 220"/>
              <a:gd name="T122" fmla="*/ 323 w 323"/>
              <a:gd name="T123" fmla="*/ 220 h 2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3" h="220">
                <a:moveTo>
                  <a:pt x="0" y="19"/>
                </a:moveTo>
                <a:lnTo>
                  <a:pt x="85" y="13"/>
                </a:lnTo>
                <a:lnTo>
                  <a:pt x="97" y="25"/>
                </a:lnTo>
                <a:lnTo>
                  <a:pt x="195" y="13"/>
                </a:lnTo>
                <a:lnTo>
                  <a:pt x="207" y="25"/>
                </a:lnTo>
                <a:lnTo>
                  <a:pt x="207" y="0"/>
                </a:lnTo>
                <a:lnTo>
                  <a:pt x="225" y="0"/>
                </a:lnTo>
                <a:lnTo>
                  <a:pt x="244" y="31"/>
                </a:lnTo>
                <a:lnTo>
                  <a:pt x="280" y="80"/>
                </a:lnTo>
                <a:lnTo>
                  <a:pt x="292" y="122"/>
                </a:lnTo>
                <a:lnTo>
                  <a:pt x="317" y="147"/>
                </a:lnTo>
                <a:lnTo>
                  <a:pt x="323" y="189"/>
                </a:lnTo>
                <a:lnTo>
                  <a:pt x="317" y="214"/>
                </a:lnTo>
                <a:lnTo>
                  <a:pt x="280" y="220"/>
                </a:lnTo>
                <a:lnTo>
                  <a:pt x="274" y="208"/>
                </a:lnTo>
                <a:lnTo>
                  <a:pt x="250" y="195"/>
                </a:lnTo>
                <a:lnTo>
                  <a:pt x="244" y="177"/>
                </a:lnTo>
                <a:lnTo>
                  <a:pt x="237" y="171"/>
                </a:lnTo>
                <a:lnTo>
                  <a:pt x="231" y="159"/>
                </a:lnTo>
                <a:lnTo>
                  <a:pt x="225" y="165"/>
                </a:lnTo>
                <a:lnTo>
                  <a:pt x="207" y="147"/>
                </a:lnTo>
                <a:lnTo>
                  <a:pt x="213" y="128"/>
                </a:lnTo>
                <a:lnTo>
                  <a:pt x="207" y="116"/>
                </a:lnTo>
                <a:lnTo>
                  <a:pt x="201" y="122"/>
                </a:lnTo>
                <a:lnTo>
                  <a:pt x="201" y="134"/>
                </a:lnTo>
                <a:lnTo>
                  <a:pt x="195" y="116"/>
                </a:lnTo>
                <a:lnTo>
                  <a:pt x="195" y="86"/>
                </a:lnTo>
                <a:lnTo>
                  <a:pt x="183" y="67"/>
                </a:lnTo>
                <a:lnTo>
                  <a:pt x="152" y="55"/>
                </a:lnTo>
                <a:lnTo>
                  <a:pt x="140" y="37"/>
                </a:lnTo>
                <a:lnTo>
                  <a:pt x="122" y="37"/>
                </a:lnTo>
                <a:lnTo>
                  <a:pt x="115" y="43"/>
                </a:lnTo>
                <a:lnTo>
                  <a:pt x="91" y="55"/>
                </a:lnTo>
                <a:lnTo>
                  <a:pt x="73" y="43"/>
                </a:lnTo>
                <a:lnTo>
                  <a:pt x="67" y="31"/>
                </a:lnTo>
                <a:lnTo>
                  <a:pt x="18" y="43"/>
                </a:lnTo>
                <a:lnTo>
                  <a:pt x="12" y="37"/>
                </a:lnTo>
                <a:lnTo>
                  <a:pt x="0" y="43"/>
                </a:lnTo>
                <a:lnTo>
                  <a:pt x="0" y="19"/>
                </a:lnTo>
                <a:close/>
              </a:path>
            </a:pathLst>
          </a:custGeom>
          <a:solidFill>
            <a:srgbClr val="00548B"/>
          </a:solidFill>
          <a:ln w="9525" cap="flat" cmpd="sng">
            <a:solidFill>
              <a:srgbClr val="777777"/>
            </a:solidFill>
            <a:prstDash val="solid"/>
            <a:round/>
            <a:headEnd type="none" w="med" len="med"/>
            <a:tailEnd type="none" w="med" len="med"/>
          </a:ln>
        </p:spPr>
        <p:txBody>
          <a:bodyPr lIns="101847" tIns="50923" rIns="101847" bIns="50923">
            <a:spAutoFit/>
          </a:bodyPr>
          <a:lstStyle/>
          <a:p>
            <a:endParaRPr lang="en-US"/>
          </a:p>
        </p:txBody>
      </p:sp>
      <p:sp>
        <p:nvSpPr>
          <p:cNvPr id="78" name="TextBox 79"/>
          <p:cNvSpPr txBox="1">
            <a:spLocks noChangeArrowheads="1"/>
          </p:cNvSpPr>
          <p:nvPr/>
        </p:nvSpPr>
        <p:spPr bwMode="auto">
          <a:xfrm>
            <a:off x="6373333" y="3930715"/>
            <a:ext cx="2324100" cy="461665"/>
          </a:xfrm>
          <a:prstGeom prst="rect">
            <a:avLst/>
          </a:prstGeom>
          <a:noFill/>
          <a:ln w="9525">
            <a:noFill/>
            <a:miter lim="800000"/>
            <a:headEnd/>
            <a:tailEnd/>
          </a:ln>
        </p:spPr>
        <p:txBody>
          <a:bodyPr wrap="square">
            <a:spAutoFit/>
          </a:bodyPr>
          <a:lstStyle/>
          <a:p>
            <a:r>
              <a:rPr lang="en-US" sz="1200" dirty="0" smtClean="0">
                <a:solidFill>
                  <a:srgbClr val="232323"/>
                </a:solidFill>
              </a:rPr>
              <a:t>Percent Change from 2019 Baseline Medicaid Enrollment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Chart 7"/>
          <p:cNvGraphicFramePr>
            <a:graphicFrameLocks/>
          </p:cNvGraphicFramePr>
          <p:nvPr/>
        </p:nvGraphicFramePr>
        <p:xfrm>
          <a:off x="459821" y="1893002"/>
          <a:ext cx="8290774" cy="3429000"/>
        </p:xfrm>
        <a:graphic>
          <a:graphicData uri="http://schemas.openxmlformats.org/presentationml/2006/ole">
            <p:oleObj spid="_x0000_s169986" name="Worksheet" r:id="rId4" imgW="8153400" imgH="3429000" progId="Excel.Sheet.8">
              <p:embed/>
            </p:oleObj>
          </a:graphicData>
        </a:graphic>
      </p:graphicFrame>
      <p:sp>
        <p:nvSpPr>
          <p:cNvPr id="3075" name="Text Box 4"/>
          <p:cNvSpPr txBox="1">
            <a:spLocks noChangeArrowheads="1"/>
          </p:cNvSpPr>
          <p:nvPr/>
        </p:nvSpPr>
        <p:spPr bwMode="gray">
          <a:xfrm>
            <a:off x="1666135" y="5548943"/>
            <a:ext cx="6021203" cy="1231106"/>
          </a:xfrm>
          <a:prstGeom prst="rect">
            <a:avLst/>
          </a:prstGeom>
          <a:noFill/>
          <a:ln w="9525" algn="ctr">
            <a:noFill/>
            <a:miter lim="800000"/>
            <a:headEnd/>
            <a:tailEnd/>
          </a:ln>
        </p:spPr>
        <p:txBody>
          <a:bodyPr wrap="square" lIns="0" tIns="0" rIns="0" bIns="0">
            <a:spAutoFit/>
          </a:bodyPr>
          <a:lstStyle/>
          <a:p>
            <a:pPr eaLnBrk="0" fontAlgn="base" hangingPunct="0">
              <a:spcBef>
                <a:spcPct val="0"/>
              </a:spcBef>
              <a:spcAft>
                <a:spcPct val="0"/>
              </a:spcAft>
            </a:pPr>
            <a:r>
              <a:rPr lang="en-US" sz="1000" dirty="0">
                <a:solidFill>
                  <a:srgbClr val="4D4D4D"/>
                </a:solidFill>
                <a:cs typeface="Arial" charset="0"/>
              </a:rPr>
              <a:t>Source</a:t>
            </a:r>
            <a:r>
              <a:rPr lang="en-US" sz="1000" dirty="0" smtClean="0">
                <a:solidFill>
                  <a:srgbClr val="4D4D4D"/>
                </a:solidFill>
                <a:cs typeface="Arial" charset="0"/>
              </a:rPr>
              <a:t>: U.S. Department of Agriculture.  (2009).  </a:t>
            </a:r>
            <a:r>
              <a:rPr lang="en-US" sz="1000" i="1" dirty="0">
                <a:solidFill>
                  <a:srgbClr val="4D4D4D"/>
                </a:solidFill>
                <a:cs typeface="Arial" charset="0"/>
              </a:rPr>
              <a:t>Amber Waves</a:t>
            </a:r>
            <a:r>
              <a:rPr lang="en-US" sz="1000" dirty="0">
                <a:solidFill>
                  <a:srgbClr val="4D4D4D"/>
                </a:solidFill>
                <a:cs typeface="Arial" charset="0"/>
              </a:rPr>
              <a:t>.  </a:t>
            </a:r>
            <a:r>
              <a:rPr lang="en-US" sz="1000" dirty="0" smtClean="0">
                <a:solidFill>
                  <a:srgbClr val="4D4D4D"/>
                </a:solidFill>
                <a:cs typeface="Arial" charset="0"/>
              </a:rPr>
              <a:t>Washington, DC:  </a:t>
            </a:r>
            <a:r>
              <a:rPr lang="en-US" sz="1000" dirty="0" smtClean="0">
                <a:solidFill>
                  <a:srgbClr val="4D4D4D"/>
                </a:solidFill>
              </a:rPr>
              <a:t>USDA </a:t>
            </a:r>
            <a:r>
              <a:rPr lang="en-US" sz="1000" dirty="0" smtClean="0">
                <a:solidFill>
                  <a:srgbClr val="4D4D4D"/>
                </a:solidFill>
                <a:cs typeface="Arial" charset="0"/>
              </a:rPr>
              <a:t>Economic </a:t>
            </a:r>
            <a:r>
              <a:rPr lang="en-US" sz="1000" dirty="0">
                <a:solidFill>
                  <a:srgbClr val="4D4D4D"/>
                </a:solidFill>
                <a:cs typeface="Arial" charset="0"/>
              </a:rPr>
              <a:t>Research </a:t>
            </a:r>
            <a:r>
              <a:rPr lang="en-US" sz="1000" dirty="0" smtClean="0">
                <a:solidFill>
                  <a:srgbClr val="4D4D4D"/>
                </a:solidFill>
                <a:cs typeface="Arial" charset="0"/>
              </a:rPr>
              <a:t>Service.</a:t>
            </a:r>
          </a:p>
          <a:p>
            <a:pPr eaLnBrk="0" fontAlgn="base" hangingPunct="0">
              <a:spcBef>
                <a:spcPct val="0"/>
              </a:spcBef>
              <a:spcAft>
                <a:spcPct val="0"/>
              </a:spcAft>
            </a:pPr>
            <a:r>
              <a:rPr lang="en-US" sz="1000" dirty="0" smtClean="0">
                <a:solidFill>
                  <a:srgbClr val="4D4D4D"/>
                </a:solidFill>
              </a:rPr>
              <a:t>C</a:t>
            </a:r>
            <a:r>
              <a:rPr lang="en-US" sz="1000" dirty="0" smtClean="0">
                <a:solidFill>
                  <a:srgbClr val="4D4D4D"/>
                </a:solidFill>
                <a:cs typeface="Arial" charset="0"/>
              </a:rPr>
              <a:t>alculations </a:t>
            </a:r>
            <a:r>
              <a:rPr lang="en-US" sz="1000" dirty="0">
                <a:solidFill>
                  <a:srgbClr val="4D4D4D"/>
                </a:solidFill>
                <a:cs typeface="Arial" charset="0"/>
              </a:rPr>
              <a:t>based on the 2004 data from the Area Resource File, National Center for Health </a:t>
            </a:r>
            <a:r>
              <a:rPr lang="en-US" sz="1000" dirty="0" smtClean="0">
                <a:solidFill>
                  <a:srgbClr val="4D4D4D"/>
                </a:solidFill>
                <a:cs typeface="Arial" charset="0"/>
              </a:rPr>
              <a:t>Statistics.</a:t>
            </a:r>
            <a:endParaRPr lang="en-US" sz="1000" dirty="0">
              <a:solidFill>
                <a:srgbClr val="4D4D4D"/>
              </a:solidFill>
              <a:cs typeface="Arial" charset="0"/>
            </a:endParaRPr>
          </a:p>
          <a:p>
            <a:pPr eaLnBrk="0" fontAlgn="base" hangingPunct="0">
              <a:spcBef>
                <a:spcPct val="0"/>
              </a:spcBef>
              <a:spcAft>
                <a:spcPct val="0"/>
              </a:spcAft>
            </a:pPr>
            <a:endParaRPr lang="en-US" sz="1000" dirty="0">
              <a:solidFill>
                <a:srgbClr val="4D4D4D"/>
              </a:solidFill>
              <a:cs typeface="Arial" charset="0"/>
            </a:endParaRPr>
          </a:p>
          <a:p>
            <a:pPr eaLnBrk="0" fontAlgn="base" hangingPunct="0">
              <a:spcBef>
                <a:spcPct val="0"/>
              </a:spcBef>
              <a:spcAft>
                <a:spcPct val="0"/>
              </a:spcAft>
            </a:pPr>
            <a:r>
              <a:rPr lang="en-US" sz="1000" dirty="0">
                <a:solidFill>
                  <a:srgbClr val="4D4D4D"/>
                </a:solidFill>
                <a:cs typeface="Arial" charset="0"/>
              </a:rPr>
              <a:t>Note: Among </a:t>
            </a:r>
            <a:r>
              <a:rPr lang="en-US" sz="1000" dirty="0" err="1">
                <a:solidFill>
                  <a:srgbClr val="4D4D4D"/>
                </a:solidFill>
                <a:cs typeface="Arial" charset="0"/>
              </a:rPr>
              <a:t>nonmetro</a:t>
            </a:r>
            <a:r>
              <a:rPr lang="en-US" sz="1000" dirty="0">
                <a:solidFill>
                  <a:srgbClr val="4D4D4D"/>
                </a:solidFill>
                <a:cs typeface="Arial" charset="0"/>
              </a:rPr>
              <a:t> counties, </a:t>
            </a:r>
            <a:r>
              <a:rPr lang="en-US" sz="1000" dirty="0" err="1">
                <a:solidFill>
                  <a:srgbClr val="4D4D4D"/>
                </a:solidFill>
                <a:cs typeface="Arial" charset="0"/>
              </a:rPr>
              <a:t>micropolitan</a:t>
            </a:r>
            <a:r>
              <a:rPr lang="en-US" sz="1000" dirty="0">
                <a:solidFill>
                  <a:srgbClr val="4D4D4D"/>
                </a:solidFill>
                <a:cs typeface="Arial" charset="0"/>
              </a:rPr>
              <a:t> counties are centered on urban clusters with populations between 10,000 and 50,000, and noncore counties have no nearby urban clusters with a population of 10,000 or </a:t>
            </a:r>
            <a:r>
              <a:rPr lang="en-US" sz="1000" dirty="0" smtClean="0">
                <a:solidFill>
                  <a:srgbClr val="4D4D4D"/>
                </a:solidFill>
                <a:cs typeface="Arial" charset="0"/>
              </a:rPr>
              <a:t>more.</a:t>
            </a:r>
            <a:endParaRPr lang="en-US" sz="1000" dirty="0">
              <a:solidFill>
                <a:srgbClr val="4D4D4D"/>
              </a:solidFill>
              <a:cs typeface="Arial" charset="0"/>
            </a:endParaRPr>
          </a:p>
          <a:p>
            <a:pPr eaLnBrk="0" fontAlgn="base" hangingPunct="0">
              <a:spcBef>
                <a:spcPct val="0"/>
              </a:spcBef>
              <a:spcAft>
                <a:spcPct val="0"/>
              </a:spcAft>
            </a:pPr>
            <a:endParaRPr lang="en-US" sz="1000" dirty="0">
              <a:solidFill>
                <a:srgbClr val="4D4D4D"/>
              </a:solidFill>
              <a:cs typeface="Arial" charset="0"/>
            </a:endParaRPr>
          </a:p>
        </p:txBody>
      </p:sp>
      <p:sp>
        <p:nvSpPr>
          <p:cNvPr id="10" name="Rectangle 2"/>
          <p:cNvSpPr txBox="1">
            <a:spLocks noChangeArrowheads="1"/>
          </p:cNvSpPr>
          <p:nvPr/>
        </p:nvSpPr>
        <p:spPr bwMode="gray">
          <a:xfrm>
            <a:off x="557213" y="1803400"/>
            <a:ext cx="8032750" cy="393954"/>
          </a:xfrm>
          <a:prstGeom prst="rect">
            <a:avLst/>
          </a:prstGeom>
          <a:noFill/>
          <a:ln w="9525">
            <a:noFill/>
            <a:miter lim="800000"/>
            <a:headEnd/>
            <a:tailEnd/>
          </a:ln>
        </p:spPr>
        <p:txBody>
          <a:bodyPr lIns="0" tIns="0" rIns="0" bIns="0">
            <a:spAutoFit/>
          </a:bodyPr>
          <a:lstStyle/>
          <a:p>
            <a:pPr>
              <a:lnSpc>
                <a:spcPct val="80000"/>
              </a:lnSpc>
              <a:defRPr/>
            </a:pPr>
            <a:r>
              <a:rPr lang="en-US" sz="1600" dirty="0">
                <a:solidFill>
                  <a:srgbClr val="4D4D4D"/>
                </a:solidFill>
                <a:cs typeface="Arial" charset="0"/>
              </a:rPr>
              <a:t>Chart </a:t>
            </a:r>
            <a:r>
              <a:rPr lang="en-US" sz="1600" dirty="0" smtClean="0">
                <a:solidFill>
                  <a:srgbClr val="4D4D4D"/>
                </a:solidFill>
              </a:rPr>
              <a:t>14</a:t>
            </a:r>
            <a:r>
              <a:rPr lang="en-US" sz="1600" dirty="0" smtClean="0">
                <a:solidFill>
                  <a:srgbClr val="4D4D4D"/>
                </a:solidFill>
                <a:cs typeface="Arial" charset="0"/>
              </a:rPr>
              <a:t>: </a:t>
            </a:r>
            <a:r>
              <a:rPr lang="en-US" sz="1600" dirty="0">
                <a:solidFill>
                  <a:srgbClr val="4D4D4D"/>
                </a:solidFill>
                <a:cs typeface="Arial" charset="0"/>
              </a:rPr>
              <a:t>Percent of Households in Health Care Professional Shortage Areas, by </a:t>
            </a:r>
            <a:r>
              <a:rPr lang="en-US" sz="1600" dirty="0" smtClean="0">
                <a:solidFill>
                  <a:srgbClr val="4D4D4D"/>
                </a:solidFill>
                <a:cs typeface="Arial" charset="0"/>
              </a:rPr>
              <a:t>Type </a:t>
            </a:r>
            <a:r>
              <a:rPr lang="en-US" sz="1600" dirty="0">
                <a:solidFill>
                  <a:srgbClr val="4D4D4D"/>
                </a:solidFill>
                <a:cs typeface="Arial" charset="0"/>
              </a:rPr>
              <a:t>of Shortage</a:t>
            </a:r>
            <a:endParaRPr lang="en-US" sz="1600" baseline="30000" dirty="0">
              <a:solidFill>
                <a:srgbClr val="4D4D4D"/>
              </a:solidFill>
              <a:cs typeface="Arial" charset="0"/>
            </a:endParaRPr>
          </a:p>
        </p:txBody>
      </p:sp>
      <p:sp>
        <p:nvSpPr>
          <p:cNvPr id="3077" name="Title 10"/>
          <p:cNvSpPr>
            <a:spLocks noGrp="1"/>
          </p:cNvSpPr>
          <p:nvPr>
            <p:ph type="title"/>
          </p:nvPr>
        </p:nvSpPr>
        <p:spPr>
          <a:xfrm>
            <a:off x="528638" y="819150"/>
            <a:ext cx="8229600" cy="689420"/>
          </a:xfrm>
        </p:spPr>
        <p:txBody>
          <a:bodyPr/>
          <a:lstStyle/>
          <a:p>
            <a:r>
              <a:rPr lang="en-US" dirty="0" smtClean="0"/>
              <a:t>Health professional shortages are more common in remote areas.</a:t>
            </a:r>
          </a:p>
        </p:txBody>
      </p:sp>
      <p:sp>
        <p:nvSpPr>
          <p:cNvPr id="6" name="TextBox 5"/>
          <p:cNvSpPr txBox="1"/>
          <p:nvPr/>
        </p:nvSpPr>
        <p:spPr>
          <a:xfrm>
            <a:off x="1142870" y="5188700"/>
            <a:ext cx="5879804" cy="276999"/>
          </a:xfrm>
          <a:prstGeom prst="rect">
            <a:avLst/>
          </a:prstGeom>
          <a:noFill/>
        </p:spPr>
        <p:txBody>
          <a:bodyPr wrap="square" rtlCol="0">
            <a:spAutoFit/>
          </a:bodyPr>
          <a:lstStyle/>
          <a:p>
            <a:pPr algn="ctr"/>
            <a:r>
              <a:rPr lang="en-US" sz="1200" dirty="0" smtClean="0"/>
              <a:t>Type of Shortage</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528638" y="776288"/>
            <a:ext cx="8229600" cy="689420"/>
          </a:xfrm>
        </p:spPr>
        <p:txBody>
          <a:bodyPr/>
          <a:lstStyle/>
          <a:p>
            <a:pPr eaLnBrk="1" hangingPunct="1"/>
            <a:r>
              <a:rPr lang="en-US" dirty="0" smtClean="0"/>
              <a:t>Rural populations are older and poorer than urban populations. </a:t>
            </a:r>
          </a:p>
        </p:txBody>
      </p:sp>
      <p:sp>
        <p:nvSpPr>
          <p:cNvPr id="1028" name="Rectangle 2"/>
          <p:cNvSpPr txBox="1">
            <a:spLocks noChangeArrowheads="1"/>
          </p:cNvSpPr>
          <p:nvPr/>
        </p:nvSpPr>
        <p:spPr bwMode="gray">
          <a:xfrm>
            <a:off x="557213" y="1803400"/>
            <a:ext cx="3695810" cy="393954"/>
          </a:xfrm>
          <a:prstGeom prst="rect">
            <a:avLst/>
          </a:prstGeom>
          <a:noFill/>
          <a:ln w="9525">
            <a:noFill/>
            <a:miter lim="800000"/>
            <a:headEnd/>
            <a:tailEnd/>
          </a:ln>
        </p:spPr>
        <p:txBody>
          <a:bodyPr wrap="square" lIns="0" tIns="0" rIns="0" bIns="0">
            <a:spAutoFit/>
          </a:bodyPr>
          <a:lstStyle/>
          <a:p>
            <a:pPr fontAlgn="auto">
              <a:lnSpc>
                <a:spcPct val="80000"/>
              </a:lnSpc>
              <a:spcBef>
                <a:spcPts val="0"/>
              </a:spcBef>
              <a:spcAft>
                <a:spcPts val="0"/>
              </a:spcAft>
              <a:defRPr/>
            </a:pPr>
            <a:r>
              <a:rPr lang="en-US" sz="1600" dirty="0">
                <a:solidFill>
                  <a:srgbClr val="4D4D4D"/>
                </a:solidFill>
                <a:latin typeface="Arial"/>
                <a:cs typeface="+mn-cs"/>
              </a:rPr>
              <a:t>Chart </a:t>
            </a:r>
            <a:r>
              <a:rPr lang="en-US" sz="1600" dirty="0" smtClean="0">
                <a:solidFill>
                  <a:srgbClr val="4D4D4D"/>
                </a:solidFill>
                <a:latin typeface="Arial"/>
                <a:cs typeface="+mn-cs"/>
              </a:rPr>
              <a:t>1: </a:t>
            </a:r>
            <a:r>
              <a:rPr lang="en-US" sz="1600" dirty="0" smtClean="0">
                <a:solidFill>
                  <a:srgbClr val="4D4D4D"/>
                </a:solidFill>
                <a:latin typeface="Arial" charset="0"/>
                <a:cs typeface="Arial" charset="0"/>
              </a:rPr>
              <a:t>Percent of Population over Age 65, 2009</a:t>
            </a:r>
            <a:endParaRPr lang="en-US" sz="1600" baseline="30000" dirty="0">
              <a:solidFill>
                <a:srgbClr val="4D4D4D"/>
              </a:solidFill>
              <a:latin typeface="Arial"/>
              <a:cs typeface="+mn-cs"/>
            </a:endParaRPr>
          </a:p>
        </p:txBody>
      </p:sp>
      <p:sp>
        <p:nvSpPr>
          <p:cNvPr id="6" name="Text Box 4"/>
          <p:cNvSpPr txBox="1">
            <a:spLocks noChangeArrowheads="1"/>
          </p:cNvSpPr>
          <p:nvPr/>
        </p:nvSpPr>
        <p:spPr bwMode="gray">
          <a:xfrm>
            <a:off x="1761054" y="5802573"/>
            <a:ext cx="5554145" cy="769441"/>
          </a:xfrm>
          <a:prstGeom prst="rect">
            <a:avLst/>
          </a:prstGeom>
          <a:noFill/>
          <a:ln w="9525" algn="ctr">
            <a:noFill/>
            <a:miter lim="800000"/>
            <a:headEnd/>
            <a:tailEnd/>
          </a:ln>
        </p:spPr>
        <p:txBody>
          <a:bodyPr wrap="square" lIns="0" tIns="0" rIns="0" bIns="0">
            <a:spAutoFit/>
          </a:bodyPr>
          <a:lstStyle/>
          <a:p>
            <a:pPr eaLnBrk="0" fontAlgn="auto" hangingPunct="0">
              <a:spcBef>
                <a:spcPts val="0"/>
              </a:spcBef>
              <a:spcAft>
                <a:spcPts val="0"/>
              </a:spcAft>
              <a:defRPr/>
            </a:pPr>
            <a:r>
              <a:rPr lang="en-US" sz="1000" kern="0" dirty="0">
                <a:solidFill>
                  <a:srgbClr val="4D4D4D"/>
                </a:solidFill>
                <a:latin typeface="Arial" charset="0"/>
                <a:cs typeface="Arial" charset="0"/>
              </a:rPr>
              <a:t>Source: </a:t>
            </a:r>
            <a:r>
              <a:rPr lang="en-US" sz="1000" kern="0" dirty="0" smtClean="0">
                <a:solidFill>
                  <a:srgbClr val="4D4D4D"/>
                </a:solidFill>
                <a:latin typeface="Arial" charset="0"/>
                <a:cs typeface="Arial" charset="0"/>
              </a:rPr>
              <a:t>U.S. Census Bureau. American </a:t>
            </a:r>
            <a:r>
              <a:rPr lang="en-US" sz="1000" kern="0" dirty="0" smtClean="0">
                <a:solidFill>
                  <a:srgbClr val="4D4D4D"/>
                </a:solidFill>
              </a:rPr>
              <a:t>Community</a:t>
            </a:r>
            <a:r>
              <a:rPr lang="en-US" sz="1000" kern="0" dirty="0" smtClean="0">
                <a:solidFill>
                  <a:srgbClr val="4D4D4D"/>
                </a:solidFill>
                <a:latin typeface="Arial" charset="0"/>
                <a:cs typeface="Arial" charset="0"/>
              </a:rPr>
              <a:t> </a:t>
            </a:r>
            <a:r>
              <a:rPr lang="en-US" sz="1000" kern="0" dirty="0">
                <a:solidFill>
                  <a:srgbClr val="4D4D4D"/>
                </a:solidFill>
              </a:rPr>
              <a:t>Survey Estimates and </a:t>
            </a:r>
            <a:r>
              <a:rPr lang="en-US" sz="1000" kern="0" dirty="0" smtClean="0">
                <a:solidFill>
                  <a:srgbClr val="4D4D4D"/>
                </a:solidFill>
              </a:rPr>
              <a:t>Current </a:t>
            </a:r>
            <a:r>
              <a:rPr lang="en-US" sz="1000" kern="0" dirty="0">
                <a:solidFill>
                  <a:srgbClr val="4D4D4D"/>
                </a:solidFill>
              </a:rPr>
              <a:t>Population Survey Annual Social and Economic Supplement (CPS ASEC), </a:t>
            </a:r>
            <a:r>
              <a:rPr lang="en-US" sz="1000" kern="0" dirty="0" smtClean="0">
                <a:solidFill>
                  <a:srgbClr val="4D4D4D"/>
                </a:solidFill>
                <a:latin typeface="Arial" charset="0"/>
                <a:cs typeface="Arial" charset="0"/>
              </a:rPr>
              <a:t>2009.  </a:t>
            </a:r>
            <a:r>
              <a:rPr lang="en-US" sz="1000" kern="0" dirty="0" smtClean="0">
                <a:solidFill>
                  <a:srgbClr val="4D4D4D"/>
                </a:solidFill>
              </a:rPr>
              <a:t>Access at http://www.census.gov/cps/.</a:t>
            </a:r>
          </a:p>
          <a:p>
            <a:pPr eaLnBrk="0" fontAlgn="auto" hangingPunct="0">
              <a:spcBef>
                <a:spcPts val="0"/>
              </a:spcBef>
              <a:spcAft>
                <a:spcPts val="0"/>
              </a:spcAft>
              <a:defRPr/>
            </a:pPr>
            <a:r>
              <a:rPr lang="en-US" sz="1000" dirty="0" smtClean="0">
                <a:solidFill>
                  <a:srgbClr val="4D4D4D"/>
                </a:solidFill>
              </a:rPr>
              <a:t>* Poverty defined as  &lt;100% FPL.</a:t>
            </a:r>
            <a:endParaRPr lang="en-US" sz="1000" kern="0" dirty="0" smtClean="0">
              <a:solidFill>
                <a:srgbClr val="4D4D4D"/>
              </a:solidFill>
            </a:endParaRPr>
          </a:p>
          <a:p>
            <a:pPr eaLnBrk="0" fontAlgn="auto" hangingPunct="0">
              <a:spcBef>
                <a:spcPts val="0"/>
              </a:spcBef>
              <a:spcAft>
                <a:spcPts val="0"/>
              </a:spcAft>
              <a:defRPr/>
            </a:pPr>
            <a:r>
              <a:rPr lang="en-US" sz="1000" dirty="0" smtClean="0">
                <a:solidFill>
                  <a:srgbClr val="4D4D4D"/>
                </a:solidFill>
              </a:rPr>
              <a:t>Note: MSA is metropolitan statistical area. </a:t>
            </a:r>
            <a:endParaRPr lang="en-US" sz="1000" kern="0" dirty="0">
              <a:solidFill>
                <a:srgbClr val="4D4D4D"/>
              </a:solidFill>
              <a:latin typeface="Arial" charset="0"/>
              <a:cs typeface="Arial" charset="0"/>
            </a:endParaRPr>
          </a:p>
        </p:txBody>
      </p:sp>
      <p:graphicFrame>
        <p:nvGraphicFramePr>
          <p:cNvPr id="9" name="Chart 8"/>
          <p:cNvGraphicFramePr>
            <a:graphicFrameLocks/>
          </p:cNvGraphicFramePr>
          <p:nvPr/>
        </p:nvGraphicFramePr>
        <p:xfrm>
          <a:off x="4610100" y="2410115"/>
          <a:ext cx="4087333" cy="2863629"/>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2"/>
          <p:cNvSpPr txBox="1">
            <a:spLocks noChangeArrowheads="1"/>
          </p:cNvSpPr>
          <p:nvPr/>
        </p:nvSpPr>
        <p:spPr bwMode="gray">
          <a:xfrm>
            <a:off x="4718069" y="1806944"/>
            <a:ext cx="3695810" cy="393954"/>
          </a:xfrm>
          <a:prstGeom prst="rect">
            <a:avLst/>
          </a:prstGeom>
          <a:noFill/>
          <a:ln w="9525">
            <a:noFill/>
            <a:miter lim="800000"/>
            <a:headEnd/>
            <a:tailEnd/>
          </a:ln>
        </p:spPr>
        <p:txBody>
          <a:bodyPr wrap="square" lIns="0" tIns="0" rIns="0" bIns="0">
            <a:spAutoFit/>
          </a:bodyPr>
          <a:lstStyle/>
          <a:p>
            <a:pPr fontAlgn="auto">
              <a:lnSpc>
                <a:spcPct val="80000"/>
              </a:lnSpc>
              <a:spcBef>
                <a:spcPts val="0"/>
              </a:spcBef>
              <a:spcAft>
                <a:spcPts val="0"/>
              </a:spcAft>
              <a:defRPr/>
            </a:pPr>
            <a:r>
              <a:rPr lang="en-US" sz="1600" dirty="0">
                <a:solidFill>
                  <a:srgbClr val="4D4D4D"/>
                </a:solidFill>
                <a:latin typeface="Arial"/>
                <a:cs typeface="+mn-cs"/>
              </a:rPr>
              <a:t>Chart </a:t>
            </a:r>
            <a:r>
              <a:rPr lang="en-US" sz="1600" dirty="0" smtClean="0">
                <a:solidFill>
                  <a:srgbClr val="4D4D4D"/>
                </a:solidFill>
                <a:latin typeface="Arial"/>
                <a:cs typeface="+mn-cs"/>
              </a:rPr>
              <a:t>2: </a:t>
            </a:r>
            <a:r>
              <a:rPr lang="en-US" sz="1600" dirty="0" smtClean="0">
                <a:solidFill>
                  <a:srgbClr val="4D4D4D"/>
                </a:solidFill>
                <a:latin typeface="Arial" charset="0"/>
                <a:cs typeface="Arial" charset="0"/>
              </a:rPr>
              <a:t>Percent of Population in Poverty,* 2009</a:t>
            </a:r>
            <a:endParaRPr lang="en-US" sz="1600" baseline="30000" dirty="0">
              <a:solidFill>
                <a:srgbClr val="4D4D4D"/>
              </a:solidFill>
              <a:latin typeface="Arial"/>
              <a:cs typeface="+mn-cs"/>
            </a:endParaRPr>
          </a:p>
        </p:txBody>
      </p:sp>
      <p:graphicFrame>
        <p:nvGraphicFramePr>
          <p:cNvPr id="11" name="Chart 10"/>
          <p:cNvGraphicFramePr>
            <a:graphicFrameLocks/>
          </p:cNvGraphicFramePr>
          <p:nvPr/>
        </p:nvGraphicFramePr>
        <p:xfrm>
          <a:off x="307458" y="2403025"/>
          <a:ext cx="4122774" cy="2870719"/>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16"/>
          <p:cNvGrpSpPr/>
          <p:nvPr/>
        </p:nvGrpSpPr>
        <p:grpSpPr>
          <a:xfrm>
            <a:off x="4580269" y="5446565"/>
            <a:ext cx="906125" cy="349300"/>
            <a:chOff x="4580269" y="5446565"/>
            <a:chExt cx="906125" cy="349300"/>
          </a:xfrm>
        </p:grpSpPr>
        <p:sp>
          <p:nvSpPr>
            <p:cNvPr id="12" name="Text Box 6"/>
            <p:cNvSpPr txBox="1">
              <a:spLocks noChangeArrowheads="1"/>
            </p:cNvSpPr>
            <p:nvPr/>
          </p:nvSpPr>
          <p:spPr bwMode="gray">
            <a:xfrm>
              <a:off x="4662518" y="5446565"/>
              <a:ext cx="823876" cy="349300"/>
            </a:xfrm>
            <a:prstGeom prst="rect">
              <a:avLst/>
            </a:prstGeom>
            <a:noFill/>
            <a:ln w="9525">
              <a:noFill/>
              <a:miter lim="800000"/>
              <a:headEnd/>
              <a:tailEnd/>
            </a:ln>
          </p:spPr>
          <p:txBody>
            <a:bodyPr wrap="square" lIns="126466" tIns="63233" rIns="126466" bIns="63233">
              <a:spAutoFit/>
            </a:bodyPr>
            <a:lstStyle/>
            <a:p>
              <a:pPr eaLnBrk="0" hangingPunct="0">
                <a:lnSpc>
                  <a:spcPct val="120000"/>
                </a:lnSpc>
              </a:pPr>
              <a:r>
                <a:rPr lang="en-US" sz="1200" dirty="0" smtClean="0">
                  <a:solidFill>
                    <a:srgbClr val="232323"/>
                  </a:solidFill>
                  <a:ea typeface="Osaka"/>
                  <a:cs typeface="Osaka"/>
                </a:rPr>
                <a:t>In MSA</a:t>
              </a:r>
              <a:endParaRPr lang="en-US" sz="1200" dirty="0">
                <a:solidFill>
                  <a:srgbClr val="565656"/>
                </a:solidFill>
                <a:ea typeface="Osaka"/>
                <a:cs typeface="Osaka"/>
              </a:endParaRPr>
            </a:p>
          </p:txBody>
        </p:sp>
        <p:sp>
          <p:nvSpPr>
            <p:cNvPr id="14" name="Rectangle 10"/>
            <p:cNvSpPr>
              <a:spLocks noChangeArrowheads="1"/>
            </p:cNvSpPr>
            <p:nvPr/>
          </p:nvSpPr>
          <p:spPr bwMode="gray">
            <a:xfrm>
              <a:off x="4580269" y="5537052"/>
              <a:ext cx="149225" cy="149225"/>
            </a:xfrm>
            <a:prstGeom prst="rect">
              <a:avLst/>
            </a:prstGeom>
            <a:solidFill>
              <a:srgbClr val="799D34"/>
            </a:solidFill>
            <a:ln w="9525" algn="ctr">
              <a:noFill/>
              <a:miter lim="800000"/>
              <a:headEnd/>
              <a:tailEnd/>
            </a:ln>
          </p:spPr>
          <p:txBody>
            <a:bodyPr/>
            <a:lstStyle/>
            <a:p>
              <a:endParaRPr lang="en-US">
                <a:solidFill>
                  <a:srgbClr val="232323"/>
                </a:solidFill>
              </a:endParaRPr>
            </a:p>
          </p:txBody>
        </p:sp>
      </p:grpSp>
      <p:grpSp>
        <p:nvGrpSpPr>
          <p:cNvPr id="3" name="Group 15"/>
          <p:cNvGrpSpPr/>
          <p:nvPr/>
        </p:nvGrpSpPr>
        <p:grpSpPr>
          <a:xfrm>
            <a:off x="3463856" y="5440290"/>
            <a:ext cx="1235741" cy="349300"/>
            <a:chOff x="3463856" y="5440290"/>
            <a:chExt cx="1235741" cy="349300"/>
          </a:xfrm>
        </p:grpSpPr>
        <p:sp>
          <p:nvSpPr>
            <p:cNvPr id="13" name="Text Box 5"/>
            <p:cNvSpPr txBox="1">
              <a:spLocks noChangeArrowheads="1"/>
            </p:cNvSpPr>
            <p:nvPr/>
          </p:nvSpPr>
          <p:spPr bwMode="gray">
            <a:xfrm>
              <a:off x="3546111" y="5440290"/>
              <a:ext cx="1153486" cy="349300"/>
            </a:xfrm>
            <a:prstGeom prst="rect">
              <a:avLst/>
            </a:prstGeom>
            <a:noFill/>
            <a:ln w="9525">
              <a:noFill/>
              <a:miter lim="800000"/>
              <a:headEnd/>
              <a:tailEnd/>
            </a:ln>
          </p:spPr>
          <p:txBody>
            <a:bodyPr wrap="square" lIns="126466" tIns="63233" rIns="126466" bIns="63233">
              <a:spAutoFit/>
            </a:bodyPr>
            <a:lstStyle/>
            <a:p>
              <a:pPr eaLnBrk="0" hangingPunct="0">
                <a:lnSpc>
                  <a:spcPct val="120000"/>
                </a:lnSpc>
              </a:pPr>
              <a:r>
                <a:rPr lang="en-US" sz="1200" dirty="0" smtClean="0">
                  <a:solidFill>
                    <a:srgbClr val="232323"/>
                  </a:solidFill>
                  <a:ea typeface="Osaka"/>
                  <a:cs typeface="Osaka"/>
                </a:rPr>
                <a:t>Not in MSA</a:t>
              </a:r>
              <a:endParaRPr lang="en-US" sz="1200" dirty="0">
                <a:solidFill>
                  <a:srgbClr val="232323"/>
                </a:solidFill>
                <a:ea typeface="Osaka"/>
                <a:cs typeface="Osaka"/>
              </a:endParaRPr>
            </a:p>
          </p:txBody>
        </p:sp>
        <p:sp>
          <p:nvSpPr>
            <p:cNvPr id="15" name="Rectangle 11"/>
            <p:cNvSpPr>
              <a:spLocks noChangeArrowheads="1"/>
            </p:cNvSpPr>
            <p:nvPr/>
          </p:nvSpPr>
          <p:spPr bwMode="gray">
            <a:xfrm>
              <a:off x="3463856" y="5540301"/>
              <a:ext cx="149225" cy="147638"/>
            </a:xfrm>
            <a:prstGeom prst="rect">
              <a:avLst/>
            </a:prstGeom>
            <a:solidFill>
              <a:srgbClr val="00548B"/>
            </a:solidFill>
            <a:ln w="9525">
              <a:noFill/>
              <a:miter lim="800000"/>
              <a:headEnd/>
              <a:tailEnd/>
            </a:ln>
          </p:spPr>
          <p:txBody>
            <a:bodyPr lIns="101847" tIns="50923" rIns="101847" bIns="50923">
              <a:spAutoFit/>
            </a:bodyPr>
            <a:lstStyle/>
            <a:p>
              <a:endParaRPr lang="en-US">
                <a:solidFill>
                  <a:srgbClr val="232323"/>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7"/>
          <p:cNvGraphicFramePr>
            <a:graphicFrameLocks/>
          </p:cNvGraphicFramePr>
          <p:nvPr/>
        </p:nvGraphicFramePr>
        <p:xfrm>
          <a:off x="744538" y="2136775"/>
          <a:ext cx="8048625" cy="3324225"/>
        </p:xfrm>
        <a:graphic>
          <a:graphicData uri="http://schemas.openxmlformats.org/drawingml/2006/chart">
            <c:chart xmlns:c="http://schemas.openxmlformats.org/drawingml/2006/chart" xmlns:r="http://schemas.openxmlformats.org/officeDocument/2006/relationships" r:id="rId3"/>
          </a:graphicData>
        </a:graphic>
      </p:graphicFrame>
      <p:sp>
        <p:nvSpPr>
          <p:cNvPr id="8195" name="Text Box 4"/>
          <p:cNvSpPr txBox="1">
            <a:spLocks noChangeArrowheads="1"/>
          </p:cNvSpPr>
          <p:nvPr/>
        </p:nvSpPr>
        <p:spPr bwMode="gray">
          <a:xfrm>
            <a:off x="1868157" y="5634005"/>
            <a:ext cx="5194300" cy="769441"/>
          </a:xfrm>
          <a:prstGeom prst="rect">
            <a:avLst/>
          </a:prstGeom>
          <a:noFill/>
          <a:ln w="9525" algn="ctr">
            <a:noFill/>
            <a:miter lim="800000"/>
            <a:headEnd/>
            <a:tailEnd/>
          </a:ln>
        </p:spPr>
        <p:txBody>
          <a:bodyPr lIns="0" tIns="0" rIns="0" bIns="0">
            <a:spAutoFit/>
          </a:bodyPr>
          <a:lstStyle/>
          <a:p>
            <a:pPr eaLnBrk="0" hangingPunct="0"/>
            <a:r>
              <a:rPr lang="en-US" sz="1000" dirty="0">
                <a:solidFill>
                  <a:srgbClr val="4D4D4D"/>
                </a:solidFill>
              </a:rPr>
              <a:t>Source</a:t>
            </a:r>
            <a:r>
              <a:rPr lang="en-US" sz="1000" dirty="0" smtClean="0">
                <a:solidFill>
                  <a:srgbClr val="4D4D4D"/>
                </a:solidFill>
              </a:rPr>
              <a:t>: Centers for Disease Control and Prevention.  (2009).  Summary Health Statistics for U.S. Adults: National Health Interview Survey, 2009.  Access at http://www.cdc.gov/nchs/data/series/sr_10/sr10_249.pdf.</a:t>
            </a:r>
          </a:p>
          <a:p>
            <a:pPr eaLnBrk="0" hangingPunct="0"/>
            <a:r>
              <a:rPr lang="en-US" sz="1000" dirty="0" smtClean="0">
                <a:solidFill>
                  <a:srgbClr val="4D4D4D"/>
                </a:solidFill>
              </a:rPr>
              <a:t>Note: MSA is metropolitan statistical area.  Large MSAs have a population of 1 million or more; small MSAs have a population of less than 1 million.</a:t>
            </a:r>
            <a:endParaRPr lang="en-US" sz="1000" dirty="0">
              <a:solidFill>
                <a:srgbClr val="4D4D4D"/>
              </a:solidFill>
            </a:endParaRPr>
          </a:p>
        </p:txBody>
      </p:sp>
      <p:sp>
        <p:nvSpPr>
          <p:cNvPr id="10" name="Rectangle 2"/>
          <p:cNvSpPr txBox="1">
            <a:spLocks noChangeArrowheads="1"/>
          </p:cNvSpPr>
          <p:nvPr/>
        </p:nvSpPr>
        <p:spPr bwMode="gray">
          <a:xfrm>
            <a:off x="557213" y="1803400"/>
            <a:ext cx="8032750" cy="196850"/>
          </a:xfrm>
          <a:prstGeom prst="rect">
            <a:avLst/>
          </a:prstGeom>
          <a:noFill/>
          <a:ln w="9525">
            <a:noFill/>
            <a:miter lim="800000"/>
            <a:headEnd/>
            <a:tailEnd/>
          </a:ln>
        </p:spPr>
        <p:txBody>
          <a:bodyPr lIns="0" tIns="0" rIns="0" bIns="0">
            <a:spAutoFit/>
          </a:bodyPr>
          <a:lstStyle/>
          <a:p>
            <a:pPr fontAlgn="auto">
              <a:lnSpc>
                <a:spcPct val="80000"/>
              </a:lnSpc>
              <a:spcBef>
                <a:spcPts val="0"/>
              </a:spcBef>
              <a:spcAft>
                <a:spcPts val="0"/>
              </a:spcAft>
              <a:defRPr/>
            </a:pPr>
            <a:r>
              <a:rPr lang="en-US" sz="1600" dirty="0">
                <a:solidFill>
                  <a:srgbClr val="4D4D4D"/>
                </a:solidFill>
                <a:latin typeface="Arial"/>
                <a:cs typeface="+mn-cs"/>
              </a:rPr>
              <a:t>Chart </a:t>
            </a:r>
            <a:r>
              <a:rPr lang="en-US" sz="1600" dirty="0" smtClean="0">
                <a:solidFill>
                  <a:srgbClr val="4D4D4D"/>
                </a:solidFill>
                <a:latin typeface="Arial"/>
                <a:cs typeface="+mn-cs"/>
              </a:rPr>
              <a:t>3: Age-adjusted </a:t>
            </a:r>
            <a:r>
              <a:rPr lang="en-US" sz="1600" dirty="0" smtClean="0">
                <a:solidFill>
                  <a:srgbClr val="4D4D4D"/>
                </a:solidFill>
              </a:rPr>
              <a:t>Percentage </a:t>
            </a:r>
            <a:r>
              <a:rPr lang="en-US" sz="1600" dirty="0">
                <a:solidFill>
                  <a:srgbClr val="4D4D4D"/>
                </a:solidFill>
              </a:rPr>
              <a:t>of </a:t>
            </a:r>
            <a:r>
              <a:rPr lang="en-US" sz="1600" dirty="0" smtClean="0">
                <a:solidFill>
                  <a:srgbClr val="4D4D4D"/>
                </a:solidFill>
              </a:rPr>
              <a:t>Individuals with Select Chronic Conditions, 2009</a:t>
            </a:r>
            <a:endParaRPr lang="en-US" sz="1600" baseline="30000" dirty="0">
              <a:solidFill>
                <a:srgbClr val="4D4D4D"/>
              </a:solidFill>
              <a:latin typeface="Arial"/>
              <a:cs typeface="+mn-cs"/>
            </a:endParaRPr>
          </a:p>
        </p:txBody>
      </p:sp>
      <p:sp>
        <p:nvSpPr>
          <p:cNvPr id="8197" name="Title 10"/>
          <p:cNvSpPr>
            <a:spLocks noGrp="1"/>
          </p:cNvSpPr>
          <p:nvPr>
            <p:ph type="title"/>
          </p:nvPr>
        </p:nvSpPr>
        <p:spPr>
          <a:xfrm>
            <a:off x="528638" y="819150"/>
            <a:ext cx="8229600" cy="344710"/>
          </a:xfrm>
        </p:spPr>
        <p:txBody>
          <a:bodyPr/>
          <a:lstStyle/>
          <a:p>
            <a:r>
              <a:rPr lang="en-US" dirty="0" smtClean="0"/>
              <a:t>Chronic diseases are more common in rural areas.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bwMode="gray">
          <a:xfrm>
            <a:off x="692150" y="1742262"/>
            <a:ext cx="7462838" cy="196977"/>
          </a:xfrm>
        </p:spPr>
        <p:txBody>
          <a:bodyPr/>
          <a:lstStyle/>
          <a:p>
            <a:pPr eaLnBrk="1" hangingPunct="1"/>
            <a:r>
              <a:rPr lang="en-US" sz="1600" dirty="0" smtClean="0">
                <a:solidFill>
                  <a:srgbClr val="4D4D4D"/>
                </a:solidFill>
              </a:rPr>
              <a:t>Chart 4: Percent of Hospitals by Bed Size, Urban vs. Rural, 2009 </a:t>
            </a:r>
          </a:p>
        </p:txBody>
      </p:sp>
      <p:sp>
        <p:nvSpPr>
          <p:cNvPr id="56324" name="Text Box 4"/>
          <p:cNvSpPr txBox="1">
            <a:spLocks noChangeArrowheads="1"/>
          </p:cNvSpPr>
          <p:nvPr/>
        </p:nvSpPr>
        <p:spPr bwMode="gray">
          <a:xfrm>
            <a:off x="1616149" y="5971953"/>
            <a:ext cx="6039293" cy="307777"/>
          </a:xfrm>
          <a:prstGeom prst="rect">
            <a:avLst/>
          </a:prstGeom>
          <a:noFill/>
          <a:ln w="9525" algn="ctr">
            <a:noFill/>
            <a:miter lim="800000"/>
            <a:headEnd/>
            <a:tailEnd/>
          </a:ln>
        </p:spPr>
        <p:txBody>
          <a:bodyPr wrap="square" lIns="0" tIns="0" rIns="0" bIns="0">
            <a:spAutoFit/>
          </a:bodyPr>
          <a:lstStyle/>
          <a:p>
            <a:pPr eaLnBrk="0" hangingPunct="0"/>
            <a:r>
              <a:rPr lang="en-US" sz="1000" dirty="0">
                <a:solidFill>
                  <a:srgbClr val="4D4D4D"/>
                </a:solidFill>
              </a:rPr>
              <a:t>Source</a:t>
            </a:r>
            <a:r>
              <a:rPr lang="en-US" sz="1000" dirty="0" smtClean="0">
                <a:solidFill>
                  <a:srgbClr val="4D4D4D"/>
                </a:solidFill>
              </a:rPr>
              <a:t>:  AHA analysis of  </a:t>
            </a:r>
            <a:r>
              <a:rPr lang="en-US" sz="1000" i="1" dirty="0" smtClean="0">
                <a:solidFill>
                  <a:srgbClr val="4D4D4D"/>
                </a:solidFill>
              </a:rPr>
              <a:t>Health Forum</a:t>
            </a:r>
            <a:r>
              <a:rPr lang="en-US" sz="1000" dirty="0" smtClean="0">
                <a:solidFill>
                  <a:srgbClr val="4D4D4D"/>
                </a:solidFill>
              </a:rPr>
              <a:t>, 2009.  AHA Annual Survey of Hospitals.</a:t>
            </a:r>
          </a:p>
          <a:p>
            <a:pPr eaLnBrk="0" hangingPunct="0"/>
            <a:r>
              <a:rPr lang="en-US" sz="1000" dirty="0" smtClean="0">
                <a:solidFill>
                  <a:srgbClr val="4D4D4D"/>
                </a:solidFill>
              </a:rPr>
              <a:t>Note: Includes only beds in hospital units.</a:t>
            </a:r>
          </a:p>
        </p:txBody>
      </p:sp>
      <p:sp>
        <p:nvSpPr>
          <p:cNvPr id="5" name="Title 10"/>
          <p:cNvSpPr txBox="1">
            <a:spLocks/>
          </p:cNvSpPr>
          <p:nvPr/>
        </p:nvSpPr>
        <p:spPr>
          <a:xfrm>
            <a:off x="528638" y="819150"/>
            <a:ext cx="8229600" cy="689420"/>
          </a:xfrm>
          <a:prstGeom prst="rect">
            <a:avLst/>
          </a:prstGeom>
        </p:spPr>
        <p:txBody>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2B608E"/>
                </a:solidFill>
                <a:effectLst/>
                <a:uLnTx/>
                <a:uFillTx/>
                <a:latin typeface="+mj-lt"/>
                <a:ea typeface="+mj-ea"/>
                <a:cs typeface="+mj-cs"/>
              </a:rPr>
              <a:t>Rural</a:t>
            </a:r>
            <a:r>
              <a:rPr kumimoji="0" lang="en-US" sz="2800" b="0" i="0" u="none" strike="noStrike" kern="0" cap="none" spc="0" normalizeH="0" noProof="0" dirty="0" smtClean="0">
                <a:ln>
                  <a:noFill/>
                </a:ln>
                <a:solidFill>
                  <a:srgbClr val="2B608E"/>
                </a:solidFill>
                <a:effectLst/>
                <a:uLnTx/>
                <a:uFillTx/>
                <a:latin typeface="+mj-lt"/>
                <a:ea typeface="+mj-ea"/>
                <a:cs typeface="+mj-cs"/>
              </a:rPr>
              <a:t> hospitals tend to be smaller than their urban counterparts.</a:t>
            </a:r>
            <a:endParaRPr kumimoji="0" lang="en-US" sz="2800" b="0" i="0" u="none" strike="noStrike" kern="0" cap="none" spc="0" normalizeH="0" baseline="0" noProof="0" dirty="0" smtClean="0">
              <a:ln>
                <a:noFill/>
              </a:ln>
              <a:solidFill>
                <a:srgbClr val="2B608E"/>
              </a:solidFill>
              <a:effectLst/>
              <a:uLnTx/>
              <a:uFillTx/>
              <a:latin typeface="+mj-lt"/>
              <a:ea typeface="+mj-ea"/>
              <a:cs typeface="+mj-cs"/>
            </a:endParaRPr>
          </a:p>
        </p:txBody>
      </p:sp>
      <p:sp>
        <p:nvSpPr>
          <p:cNvPr id="10" name="TextBox 9"/>
          <p:cNvSpPr txBox="1"/>
          <p:nvPr/>
        </p:nvSpPr>
        <p:spPr>
          <a:xfrm flipV="1">
            <a:off x="7283303" y="3656892"/>
            <a:ext cx="0" cy="548640"/>
          </a:xfrm>
          <a:prstGeom prst="rect">
            <a:avLst/>
          </a:prstGeom>
          <a:solidFill>
            <a:srgbClr val="799D34"/>
          </a:solidFill>
        </p:spPr>
        <p:txBody>
          <a:bodyPr wrap="square" rtlCol="0">
            <a:spAutoFit/>
          </a:bodyPr>
          <a:lstStyle/>
          <a:p>
            <a:endParaRPr lang="en-US" dirty="0"/>
          </a:p>
        </p:txBody>
      </p:sp>
      <p:graphicFrame>
        <p:nvGraphicFramePr>
          <p:cNvPr id="7" name="Chart 6"/>
          <p:cNvGraphicFramePr/>
          <p:nvPr/>
        </p:nvGraphicFramePr>
        <p:xfrm>
          <a:off x="576146" y="2029522"/>
          <a:ext cx="8367132" cy="377716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bwMode="gray">
          <a:xfrm>
            <a:off x="692150" y="1742262"/>
            <a:ext cx="7462838" cy="393954"/>
          </a:xfrm>
        </p:spPr>
        <p:txBody>
          <a:bodyPr/>
          <a:lstStyle/>
          <a:p>
            <a:pPr eaLnBrk="1" hangingPunct="1"/>
            <a:r>
              <a:rPr lang="en-US" sz="1600" dirty="0" smtClean="0">
                <a:solidFill>
                  <a:srgbClr val="4D4D4D"/>
                </a:solidFill>
              </a:rPr>
              <a:t>Chart 5: Outpatient as a Percent of Total Gross Revenue, Urban vs. Rural Hospitals, 1990 - 2009</a:t>
            </a:r>
          </a:p>
        </p:txBody>
      </p:sp>
      <p:sp>
        <p:nvSpPr>
          <p:cNvPr id="56324" name="Text Box 4"/>
          <p:cNvSpPr txBox="1">
            <a:spLocks noChangeArrowheads="1"/>
          </p:cNvSpPr>
          <p:nvPr/>
        </p:nvSpPr>
        <p:spPr bwMode="gray">
          <a:xfrm>
            <a:off x="1616149" y="5971953"/>
            <a:ext cx="6039293" cy="153888"/>
          </a:xfrm>
          <a:prstGeom prst="rect">
            <a:avLst/>
          </a:prstGeom>
          <a:noFill/>
          <a:ln w="9525" algn="ctr">
            <a:noFill/>
            <a:miter lim="800000"/>
            <a:headEnd/>
            <a:tailEnd/>
          </a:ln>
        </p:spPr>
        <p:txBody>
          <a:bodyPr wrap="square" lIns="0" tIns="0" rIns="0" bIns="0">
            <a:spAutoFit/>
          </a:bodyPr>
          <a:lstStyle/>
          <a:p>
            <a:pPr eaLnBrk="0" hangingPunct="0"/>
            <a:r>
              <a:rPr lang="en-US" sz="1000" dirty="0">
                <a:solidFill>
                  <a:srgbClr val="4D4D4D"/>
                </a:solidFill>
              </a:rPr>
              <a:t>Source</a:t>
            </a:r>
            <a:r>
              <a:rPr lang="en-US" sz="1000" dirty="0" smtClean="0">
                <a:solidFill>
                  <a:srgbClr val="4D4D4D"/>
                </a:solidFill>
              </a:rPr>
              <a:t>:  AHA analysis of  </a:t>
            </a:r>
            <a:r>
              <a:rPr lang="en-US" sz="1000" i="1" dirty="0" smtClean="0">
                <a:solidFill>
                  <a:srgbClr val="4D4D4D"/>
                </a:solidFill>
              </a:rPr>
              <a:t>Health Forum</a:t>
            </a:r>
            <a:r>
              <a:rPr lang="en-US" sz="1000" dirty="0" smtClean="0">
                <a:solidFill>
                  <a:srgbClr val="4D4D4D"/>
                </a:solidFill>
              </a:rPr>
              <a:t>, 2009.  AHA Annual Survey of Hospitals.</a:t>
            </a:r>
          </a:p>
        </p:txBody>
      </p:sp>
      <p:sp>
        <p:nvSpPr>
          <p:cNvPr id="5" name="Title 10"/>
          <p:cNvSpPr txBox="1">
            <a:spLocks/>
          </p:cNvSpPr>
          <p:nvPr/>
        </p:nvSpPr>
        <p:spPr>
          <a:xfrm>
            <a:off x="528638" y="819150"/>
            <a:ext cx="8229600" cy="689420"/>
          </a:xfrm>
          <a:prstGeom prst="rect">
            <a:avLst/>
          </a:prstGeom>
        </p:spPr>
        <p:txBody>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2B608E"/>
                </a:solidFill>
                <a:effectLst/>
                <a:uLnTx/>
                <a:uFillTx/>
                <a:latin typeface="+mj-lt"/>
                <a:ea typeface="+mj-ea"/>
                <a:cs typeface="+mj-cs"/>
              </a:rPr>
              <a:t>Rural hospitals have</a:t>
            </a:r>
            <a:r>
              <a:rPr kumimoji="0" lang="en-US" sz="2800" b="0" i="0" u="none" strike="noStrike" kern="0" cap="none" spc="0" normalizeH="0" noProof="0" dirty="0" smtClean="0">
                <a:ln>
                  <a:noFill/>
                </a:ln>
                <a:solidFill>
                  <a:srgbClr val="2B608E"/>
                </a:solidFill>
                <a:effectLst/>
                <a:uLnTx/>
                <a:uFillTx/>
                <a:latin typeface="+mj-lt"/>
                <a:ea typeface="+mj-ea"/>
                <a:cs typeface="+mj-cs"/>
              </a:rPr>
              <a:t> seen a more dramatic shift of care to the outpatient setting…</a:t>
            </a:r>
            <a:endParaRPr kumimoji="0" lang="en-US" sz="2800" b="0" i="0" u="none" strike="noStrike" kern="0" cap="none" spc="0" normalizeH="0" baseline="0" noProof="0" dirty="0" smtClean="0">
              <a:ln>
                <a:noFill/>
              </a:ln>
              <a:solidFill>
                <a:srgbClr val="2B608E"/>
              </a:solidFill>
              <a:effectLst/>
              <a:uLnTx/>
              <a:uFillTx/>
              <a:latin typeface="+mj-lt"/>
              <a:ea typeface="+mj-ea"/>
              <a:cs typeface="+mj-cs"/>
            </a:endParaRPr>
          </a:p>
        </p:txBody>
      </p:sp>
      <p:sp>
        <p:nvSpPr>
          <p:cNvPr id="10" name="TextBox 9"/>
          <p:cNvSpPr txBox="1"/>
          <p:nvPr/>
        </p:nvSpPr>
        <p:spPr>
          <a:xfrm flipV="1">
            <a:off x="7283303" y="3656892"/>
            <a:ext cx="0" cy="548640"/>
          </a:xfrm>
          <a:prstGeom prst="rect">
            <a:avLst/>
          </a:prstGeom>
          <a:solidFill>
            <a:srgbClr val="799D34"/>
          </a:solidFill>
        </p:spPr>
        <p:txBody>
          <a:bodyPr wrap="square" rtlCol="0">
            <a:spAutoFit/>
          </a:bodyPr>
          <a:lstStyle/>
          <a:p>
            <a:endParaRPr lang="en-US" dirty="0"/>
          </a:p>
        </p:txBody>
      </p:sp>
      <p:graphicFrame>
        <p:nvGraphicFramePr>
          <p:cNvPr id="7" name="Chart 6"/>
          <p:cNvGraphicFramePr/>
          <p:nvPr/>
        </p:nvGraphicFramePr>
        <p:xfrm>
          <a:off x="576146" y="2029522"/>
          <a:ext cx="8367132" cy="377716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bwMode="gray">
          <a:xfrm>
            <a:off x="692150" y="1742262"/>
            <a:ext cx="7462838" cy="393954"/>
          </a:xfrm>
        </p:spPr>
        <p:txBody>
          <a:bodyPr/>
          <a:lstStyle/>
          <a:p>
            <a:pPr eaLnBrk="1" hangingPunct="1"/>
            <a:r>
              <a:rPr lang="en-US" sz="1600" dirty="0" smtClean="0">
                <a:solidFill>
                  <a:srgbClr val="4D4D4D"/>
                </a:solidFill>
              </a:rPr>
              <a:t>Chart 6: Percentage of Hospitals Offering “Non-hospital” Services, by Location, 2009</a:t>
            </a:r>
          </a:p>
        </p:txBody>
      </p:sp>
      <p:sp>
        <p:nvSpPr>
          <p:cNvPr id="56324" name="Text Box 4"/>
          <p:cNvSpPr txBox="1">
            <a:spLocks noChangeArrowheads="1"/>
          </p:cNvSpPr>
          <p:nvPr/>
        </p:nvSpPr>
        <p:spPr bwMode="gray">
          <a:xfrm>
            <a:off x="1616149" y="5971953"/>
            <a:ext cx="6039293" cy="307777"/>
          </a:xfrm>
          <a:prstGeom prst="rect">
            <a:avLst/>
          </a:prstGeom>
          <a:noFill/>
          <a:ln w="9525" algn="ctr">
            <a:noFill/>
            <a:miter lim="800000"/>
            <a:headEnd/>
            <a:tailEnd/>
          </a:ln>
        </p:spPr>
        <p:txBody>
          <a:bodyPr wrap="square" lIns="0" tIns="0" rIns="0" bIns="0">
            <a:spAutoFit/>
          </a:bodyPr>
          <a:lstStyle/>
          <a:p>
            <a:pPr eaLnBrk="0" hangingPunct="0"/>
            <a:r>
              <a:rPr lang="en-US" sz="1000" dirty="0">
                <a:solidFill>
                  <a:srgbClr val="4D4D4D"/>
                </a:solidFill>
              </a:rPr>
              <a:t>Source</a:t>
            </a:r>
            <a:r>
              <a:rPr lang="en-US" sz="1000" dirty="0" smtClean="0">
                <a:solidFill>
                  <a:srgbClr val="4D4D4D"/>
                </a:solidFill>
              </a:rPr>
              <a:t>:  Avalere Health analysis of  </a:t>
            </a:r>
            <a:r>
              <a:rPr lang="en-US" sz="1000" i="1" dirty="0" smtClean="0">
                <a:solidFill>
                  <a:srgbClr val="4D4D4D"/>
                </a:solidFill>
              </a:rPr>
              <a:t>Health Forum</a:t>
            </a:r>
            <a:r>
              <a:rPr lang="en-US" sz="1000" dirty="0" smtClean="0">
                <a:solidFill>
                  <a:srgbClr val="4D4D4D"/>
                </a:solidFill>
              </a:rPr>
              <a:t>, 2009.  AHA Annual Survey of Hospitals.</a:t>
            </a:r>
          </a:p>
          <a:p>
            <a:pPr eaLnBrk="0" hangingPunct="0"/>
            <a:r>
              <a:rPr lang="en-US" sz="1000" dirty="0" smtClean="0">
                <a:solidFill>
                  <a:srgbClr val="4D4D4D"/>
                </a:solidFill>
              </a:rPr>
              <a:t>Based on 4,086 community hospitals responding to these questions.</a:t>
            </a:r>
          </a:p>
        </p:txBody>
      </p:sp>
      <p:sp>
        <p:nvSpPr>
          <p:cNvPr id="5" name="Title 10"/>
          <p:cNvSpPr txBox="1">
            <a:spLocks/>
          </p:cNvSpPr>
          <p:nvPr/>
        </p:nvSpPr>
        <p:spPr>
          <a:xfrm>
            <a:off x="528638" y="819150"/>
            <a:ext cx="8229600" cy="689420"/>
          </a:xfrm>
          <a:prstGeom prst="rect">
            <a:avLst/>
          </a:prstGeom>
        </p:spPr>
        <p:txBody>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2B608E"/>
                </a:solidFill>
                <a:effectLst/>
                <a:uLnTx/>
                <a:uFillTx/>
                <a:latin typeface="+mj-lt"/>
                <a:ea typeface="+mj-ea"/>
                <a:cs typeface="+mj-cs"/>
              </a:rPr>
              <a:t>...and are more likely</a:t>
            </a:r>
            <a:r>
              <a:rPr kumimoji="0" lang="en-US" sz="2800" b="0" i="0" u="none" strike="noStrike" kern="0" cap="none" spc="0" normalizeH="0" noProof="0" dirty="0" smtClean="0">
                <a:ln>
                  <a:noFill/>
                </a:ln>
                <a:solidFill>
                  <a:srgbClr val="2B608E"/>
                </a:solidFill>
                <a:effectLst/>
                <a:uLnTx/>
                <a:uFillTx/>
                <a:latin typeface="+mj-lt"/>
                <a:ea typeface="+mj-ea"/>
                <a:cs typeface="+mj-cs"/>
              </a:rPr>
              <a:t> to offer home health, skilled nursing and assisted living</a:t>
            </a:r>
            <a:r>
              <a:rPr lang="en-US" sz="2800" kern="0" dirty="0" smtClean="0">
                <a:solidFill>
                  <a:srgbClr val="2B608E"/>
                </a:solidFill>
                <a:latin typeface="+mj-lt"/>
                <a:ea typeface="+mj-ea"/>
                <a:cs typeface="+mj-cs"/>
              </a:rPr>
              <a:t>.</a:t>
            </a:r>
            <a:endParaRPr kumimoji="0" lang="en-US" sz="2800" b="0" i="0" u="none" strike="noStrike" kern="0" cap="none" spc="0" normalizeH="0" baseline="0" noProof="0" dirty="0" smtClean="0">
              <a:ln>
                <a:noFill/>
              </a:ln>
              <a:solidFill>
                <a:srgbClr val="2B608E"/>
              </a:solidFill>
              <a:effectLst/>
              <a:uLnTx/>
              <a:uFillTx/>
              <a:latin typeface="+mj-lt"/>
              <a:ea typeface="+mj-ea"/>
              <a:cs typeface="+mj-cs"/>
            </a:endParaRPr>
          </a:p>
        </p:txBody>
      </p:sp>
      <p:sp>
        <p:nvSpPr>
          <p:cNvPr id="10" name="TextBox 9"/>
          <p:cNvSpPr txBox="1"/>
          <p:nvPr/>
        </p:nvSpPr>
        <p:spPr>
          <a:xfrm flipV="1">
            <a:off x="7283303" y="3656892"/>
            <a:ext cx="0" cy="548640"/>
          </a:xfrm>
          <a:prstGeom prst="rect">
            <a:avLst/>
          </a:prstGeom>
          <a:solidFill>
            <a:srgbClr val="799D34"/>
          </a:solidFill>
        </p:spPr>
        <p:txBody>
          <a:bodyPr wrap="square" rtlCol="0">
            <a:spAutoFit/>
          </a:bodyPr>
          <a:lstStyle/>
          <a:p>
            <a:endParaRPr lang="en-US" dirty="0"/>
          </a:p>
        </p:txBody>
      </p:sp>
      <p:graphicFrame>
        <p:nvGraphicFramePr>
          <p:cNvPr id="7" name="Chart 6"/>
          <p:cNvGraphicFramePr/>
          <p:nvPr/>
        </p:nvGraphicFramePr>
        <p:xfrm>
          <a:off x="576146" y="1895707"/>
          <a:ext cx="8367132" cy="377716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bwMode="gray">
          <a:xfrm>
            <a:off x="658697" y="1909530"/>
            <a:ext cx="7462838" cy="196977"/>
          </a:xfrm>
        </p:spPr>
        <p:txBody>
          <a:bodyPr/>
          <a:lstStyle/>
          <a:p>
            <a:pPr eaLnBrk="1" hangingPunct="1"/>
            <a:r>
              <a:rPr lang="en-US" sz="1600" dirty="0" smtClean="0">
                <a:solidFill>
                  <a:srgbClr val="4D4D4D"/>
                </a:solidFill>
              </a:rPr>
              <a:t>Chart 7: Medicare Margins by Service for Rural Hospitals, 2009</a:t>
            </a:r>
          </a:p>
        </p:txBody>
      </p:sp>
      <p:sp>
        <p:nvSpPr>
          <p:cNvPr id="56324" name="Text Box 4"/>
          <p:cNvSpPr txBox="1">
            <a:spLocks noChangeArrowheads="1"/>
          </p:cNvSpPr>
          <p:nvPr/>
        </p:nvSpPr>
        <p:spPr bwMode="gray">
          <a:xfrm>
            <a:off x="1616149" y="5971953"/>
            <a:ext cx="6039293" cy="461665"/>
          </a:xfrm>
          <a:prstGeom prst="rect">
            <a:avLst/>
          </a:prstGeom>
          <a:noFill/>
          <a:ln w="9525" algn="ctr">
            <a:noFill/>
            <a:miter lim="800000"/>
            <a:headEnd/>
            <a:tailEnd/>
          </a:ln>
        </p:spPr>
        <p:txBody>
          <a:bodyPr wrap="square" lIns="0" tIns="0" rIns="0" bIns="0">
            <a:spAutoFit/>
          </a:bodyPr>
          <a:lstStyle/>
          <a:p>
            <a:pPr eaLnBrk="0" hangingPunct="0"/>
            <a:r>
              <a:rPr lang="en-US" sz="1000" dirty="0">
                <a:solidFill>
                  <a:srgbClr val="4D4D4D"/>
                </a:solidFill>
              </a:rPr>
              <a:t>Source</a:t>
            </a:r>
            <a:r>
              <a:rPr lang="en-US" sz="1000" dirty="0" smtClean="0">
                <a:solidFill>
                  <a:srgbClr val="4D4D4D"/>
                </a:solidFill>
              </a:rPr>
              <a:t>:  Vaida Health Data Consultants analysis of Centers for Medicare and Medicaid Services, HCRIS Database, September 30, 2010 Update.  Uses Medicare cost accounting rules to determine allowable costs.   Full assignment of costs using generally accepted accounting principles would result in lower margins. </a:t>
            </a:r>
          </a:p>
        </p:txBody>
      </p:sp>
      <p:sp>
        <p:nvSpPr>
          <p:cNvPr id="5" name="Title 10"/>
          <p:cNvSpPr txBox="1">
            <a:spLocks/>
          </p:cNvSpPr>
          <p:nvPr/>
        </p:nvSpPr>
        <p:spPr>
          <a:xfrm>
            <a:off x="528638" y="819150"/>
            <a:ext cx="8229600" cy="689420"/>
          </a:xfrm>
          <a:prstGeom prst="rect">
            <a:avLst/>
          </a:prstGeom>
        </p:spPr>
        <p:txBody>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2B608E"/>
                </a:solidFill>
                <a:effectLst/>
                <a:uLnTx/>
                <a:uFillTx/>
                <a:latin typeface="+mj-lt"/>
                <a:ea typeface="+mj-ea"/>
                <a:cs typeface="+mj-cs"/>
              </a:rPr>
              <a:t>Medicare payment shortfalls are even </a:t>
            </a:r>
            <a:r>
              <a:rPr lang="en-US" sz="2800" kern="0" dirty="0" smtClean="0">
                <a:solidFill>
                  <a:srgbClr val="2B608E"/>
                </a:solidFill>
                <a:latin typeface="+mj-lt"/>
                <a:ea typeface="+mj-ea"/>
                <a:cs typeface="+mj-cs"/>
              </a:rPr>
              <a:t>greater for </a:t>
            </a:r>
            <a:r>
              <a:rPr kumimoji="0" lang="en-US" sz="2800" b="0" i="0" u="none" strike="noStrike" kern="0" cap="none" spc="0" normalizeH="0" noProof="0" dirty="0" smtClean="0">
                <a:ln>
                  <a:noFill/>
                </a:ln>
                <a:solidFill>
                  <a:srgbClr val="2B608E"/>
                </a:solidFill>
                <a:effectLst/>
                <a:uLnTx/>
                <a:uFillTx/>
                <a:latin typeface="+mj-lt"/>
                <a:ea typeface="+mj-ea"/>
                <a:cs typeface="+mj-cs"/>
              </a:rPr>
              <a:t>outpatient, home health and skilled nursing.</a:t>
            </a:r>
            <a:endParaRPr kumimoji="0" lang="en-US" sz="2800" b="0" i="0" u="none" strike="noStrike" kern="0" cap="none" spc="0" normalizeH="0" baseline="0" noProof="0" dirty="0" smtClean="0">
              <a:ln>
                <a:noFill/>
              </a:ln>
              <a:solidFill>
                <a:srgbClr val="2B608E"/>
              </a:solidFill>
              <a:effectLst/>
              <a:uLnTx/>
              <a:uFillTx/>
              <a:latin typeface="+mj-lt"/>
              <a:ea typeface="+mj-ea"/>
              <a:cs typeface="+mj-cs"/>
            </a:endParaRPr>
          </a:p>
        </p:txBody>
      </p:sp>
      <p:sp>
        <p:nvSpPr>
          <p:cNvPr id="10" name="TextBox 9"/>
          <p:cNvSpPr txBox="1"/>
          <p:nvPr/>
        </p:nvSpPr>
        <p:spPr>
          <a:xfrm flipV="1">
            <a:off x="7283303" y="3656892"/>
            <a:ext cx="0" cy="548640"/>
          </a:xfrm>
          <a:prstGeom prst="rect">
            <a:avLst/>
          </a:prstGeom>
          <a:solidFill>
            <a:srgbClr val="799D34"/>
          </a:solidFill>
        </p:spPr>
        <p:txBody>
          <a:bodyPr wrap="square" rtlCol="0">
            <a:spAutoFit/>
          </a:bodyPr>
          <a:lstStyle/>
          <a:p>
            <a:endParaRPr lang="en-US" dirty="0"/>
          </a:p>
        </p:txBody>
      </p:sp>
      <p:graphicFrame>
        <p:nvGraphicFramePr>
          <p:cNvPr id="7" name="Chart 6"/>
          <p:cNvGraphicFramePr/>
          <p:nvPr/>
        </p:nvGraphicFramePr>
        <p:xfrm>
          <a:off x="576146" y="2620537"/>
          <a:ext cx="8367132" cy="32307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bwMode="gray">
          <a:xfrm>
            <a:off x="484166" y="1806057"/>
            <a:ext cx="7728836" cy="196977"/>
          </a:xfrm>
        </p:spPr>
        <p:txBody>
          <a:bodyPr/>
          <a:lstStyle/>
          <a:p>
            <a:pPr eaLnBrk="1" hangingPunct="1"/>
            <a:r>
              <a:rPr lang="en-US" sz="1600" dirty="0" smtClean="0">
                <a:solidFill>
                  <a:srgbClr val="4D4D4D"/>
                </a:solidFill>
                <a:latin typeface="+mn-lt"/>
              </a:rPr>
              <a:t>Chart 8: Percent of Gross Revenue by Payer Type for Rural Hospitals, 2009</a:t>
            </a:r>
            <a:endParaRPr lang="en-US" sz="1600" baseline="30000" dirty="0" smtClean="0">
              <a:solidFill>
                <a:srgbClr val="4D4D4D"/>
              </a:solidFill>
              <a:latin typeface="+mn-lt"/>
            </a:endParaRPr>
          </a:p>
        </p:txBody>
      </p:sp>
      <p:sp>
        <p:nvSpPr>
          <p:cNvPr id="5" name="TextBox 1"/>
          <p:cNvSpPr txBox="1"/>
          <p:nvPr/>
        </p:nvSpPr>
        <p:spPr>
          <a:xfrm>
            <a:off x="1827878" y="5890401"/>
            <a:ext cx="5529852" cy="733683"/>
          </a:xfrm>
          <a:prstGeom prst="rect">
            <a:avLst/>
          </a:prstGeom>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000" dirty="0" smtClean="0">
                <a:solidFill>
                  <a:srgbClr val="4D4D4D"/>
                </a:solidFill>
              </a:rPr>
              <a:t>Source: Avalere Health analysis of American Hospital Association Annual Survey data, 2009.</a:t>
            </a:r>
          </a:p>
        </p:txBody>
      </p:sp>
      <p:sp>
        <p:nvSpPr>
          <p:cNvPr id="7" name="Title 1"/>
          <p:cNvSpPr txBox="1">
            <a:spLocks/>
          </p:cNvSpPr>
          <p:nvPr/>
        </p:nvSpPr>
        <p:spPr bwMode="auto">
          <a:xfrm>
            <a:off x="672309" y="733425"/>
            <a:ext cx="7940084" cy="68942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2B608E"/>
                </a:solidFill>
                <a:effectLst/>
                <a:uLnTx/>
                <a:uFillTx/>
                <a:latin typeface="+mj-lt"/>
                <a:ea typeface="+mj-ea"/>
                <a:cs typeface="+mj-cs"/>
              </a:rPr>
              <a:t>Nearly sixty percent of rural hospital revenues</a:t>
            </a:r>
            <a:r>
              <a:rPr kumimoji="0" lang="en-US" sz="2800" b="0" i="0" u="none" strike="noStrike" kern="0" cap="none" spc="0" normalizeH="0" noProof="0" dirty="0" smtClean="0">
                <a:ln>
                  <a:noFill/>
                </a:ln>
                <a:solidFill>
                  <a:srgbClr val="2B608E"/>
                </a:solidFill>
                <a:effectLst/>
                <a:uLnTx/>
                <a:uFillTx/>
                <a:latin typeface="+mj-lt"/>
                <a:ea typeface="+mj-ea"/>
                <a:cs typeface="+mj-cs"/>
              </a:rPr>
              <a:t> come from public programs…</a:t>
            </a:r>
            <a:endParaRPr kumimoji="0" lang="en-US" sz="2800" b="0" i="0" u="none" strike="noStrike" kern="0" cap="none" spc="0" normalizeH="0" baseline="0" noProof="0" dirty="0" smtClean="0">
              <a:ln>
                <a:noFill/>
              </a:ln>
              <a:solidFill>
                <a:srgbClr val="2B608E"/>
              </a:solidFill>
              <a:effectLst/>
              <a:uLnTx/>
              <a:uFillTx/>
              <a:latin typeface="+mj-lt"/>
              <a:ea typeface="+mj-ea"/>
              <a:cs typeface="+mj-cs"/>
            </a:endParaRPr>
          </a:p>
        </p:txBody>
      </p:sp>
      <p:graphicFrame>
        <p:nvGraphicFramePr>
          <p:cNvPr id="10" name="Chart 9"/>
          <p:cNvGraphicFramePr/>
          <p:nvPr/>
        </p:nvGraphicFramePr>
        <p:xfrm>
          <a:off x="2307267" y="2243471"/>
          <a:ext cx="5146157" cy="342309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bwMode="gray">
          <a:xfrm>
            <a:off x="405072" y="881037"/>
            <a:ext cx="7462838" cy="344710"/>
          </a:xfrm>
        </p:spPr>
        <p:txBody>
          <a:bodyPr/>
          <a:lstStyle/>
          <a:p>
            <a:pPr eaLnBrk="1" hangingPunct="1"/>
            <a:r>
              <a:rPr lang="en-US" dirty="0" smtClean="0"/>
              <a:t>…whose payments fall short of costs.</a:t>
            </a:r>
            <a:endParaRPr lang="en-US" baseline="30000" dirty="0" smtClean="0"/>
          </a:p>
        </p:txBody>
      </p:sp>
      <p:sp>
        <p:nvSpPr>
          <p:cNvPr id="9226" name="Text Box 11"/>
          <p:cNvSpPr txBox="1">
            <a:spLocks noChangeArrowheads="1"/>
          </p:cNvSpPr>
          <p:nvPr/>
        </p:nvSpPr>
        <p:spPr bwMode="gray">
          <a:xfrm>
            <a:off x="1616149" y="5801838"/>
            <a:ext cx="5721128" cy="461665"/>
          </a:xfrm>
          <a:prstGeom prst="rect">
            <a:avLst/>
          </a:prstGeom>
          <a:noFill/>
          <a:ln w="9525" algn="ctr">
            <a:noFill/>
            <a:miter lim="800000"/>
            <a:headEnd/>
            <a:tailEnd/>
          </a:ln>
        </p:spPr>
        <p:txBody>
          <a:bodyPr wrap="square" lIns="0" tIns="0" rIns="0" bIns="0">
            <a:spAutoFit/>
          </a:bodyPr>
          <a:lstStyle/>
          <a:p>
            <a:pPr eaLnBrk="0" hangingPunct="0"/>
            <a:r>
              <a:rPr lang="en-US" sz="1000" dirty="0">
                <a:solidFill>
                  <a:srgbClr val="4D4D4D"/>
                </a:solidFill>
              </a:rPr>
              <a:t>Source: </a:t>
            </a:r>
            <a:r>
              <a:rPr lang="en-US" sz="1000" dirty="0" smtClean="0">
                <a:solidFill>
                  <a:srgbClr val="4D4D4D"/>
                </a:solidFill>
              </a:rPr>
              <a:t>AHA analysis of </a:t>
            </a:r>
            <a:r>
              <a:rPr lang="en-US" sz="1000" dirty="0">
                <a:solidFill>
                  <a:srgbClr val="4D4D4D"/>
                </a:solidFill>
              </a:rPr>
              <a:t>American Hospital Association Annual Survey data, </a:t>
            </a:r>
            <a:r>
              <a:rPr lang="en-US" sz="1000" dirty="0" smtClean="0">
                <a:solidFill>
                  <a:srgbClr val="4D4D4D"/>
                </a:solidFill>
              </a:rPr>
              <a:t>1997-2009, </a:t>
            </a:r>
            <a:r>
              <a:rPr lang="en-US" sz="1000" dirty="0">
                <a:solidFill>
                  <a:srgbClr val="4D4D4D"/>
                </a:solidFill>
              </a:rPr>
              <a:t>for </a:t>
            </a:r>
            <a:r>
              <a:rPr lang="en-US" sz="1000" dirty="0" smtClean="0">
                <a:solidFill>
                  <a:srgbClr val="4D4D4D"/>
                </a:solidFill>
              </a:rPr>
              <a:t>community hospitals</a:t>
            </a:r>
            <a:r>
              <a:rPr lang="en-US" sz="1000" dirty="0">
                <a:solidFill>
                  <a:srgbClr val="4D4D4D"/>
                </a:solidFill>
              </a:rPr>
              <a:t>. </a:t>
            </a:r>
          </a:p>
          <a:p>
            <a:pPr marL="231775" indent="-231775" eaLnBrk="0" hangingPunct="0"/>
            <a:r>
              <a:rPr lang="en-US" sz="1000" dirty="0" smtClean="0">
                <a:solidFill>
                  <a:srgbClr val="4D4D4D"/>
                </a:solidFill>
              </a:rPr>
              <a:t>*Costs </a:t>
            </a:r>
            <a:r>
              <a:rPr lang="en-US" sz="1000" dirty="0">
                <a:solidFill>
                  <a:srgbClr val="4D4D4D"/>
                </a:solidFill>
              </a:rPr>
              <a:t>reflect a cap of 1.0 on the cost-to-charge ratio.</a:t>
            </a:r>
          </a:p>
        </p:txBody>
      </p:sp>
      <p:sp>
        <p:nvSpPr>
          <p:cNvPr id="12" name="Rectangle 2"/>
          <p:cNvSpPr txBox="1">
            <a:spLocks noChangeArrowheads="1"/>
          </p:cNvSpPr>
          <p:nvPr/>
        </p:nvSpPr>
        <p:spPr bwMode="gray">
          <a:xfrm>
            <a:off x="568325" y="1665288"/>
            <a:ext cx="7694729" cy="393954"/>
          </a:xfrm>
          <a:prstGeom prst="rect">
            <a:avLst/>
          </a:prstGeom>
          <a:noFill/>
          <a:ln w="9525">
            <a:noFill/>
            <a:miter lim="800000"/>
            <a:headEnd/>
            <a:tailEnd/>
          </a:ln>
        </p:spPr>
        <p:txBody>
          <a:bodyPr wrap="square" lIns="0" tIns="0" rIns="0" bIns="0">
            <a:spAutoFit/>
          </a:bodyPr>
          <a:lstStyle/>
          <a:p>
            <a:pPr fontAlgn="auto">
              <a:lnSpc>
                <a:spcPct val="80000"/>
              </a:lnSpc>
              <a:spcBef>
                <a:spcPts val="0"/>
              </a:spcBef>
              <a:spcAft>
                <a:spcPts val="0"/>
              </a:spcAft>
              <a:defRPr/>
            </a:pPr>
            <a:r>
              <a:rPr lang="en-US" sz="1600" dirty="0" smtClean="0">
                <a:solidFill>
                  <a:srgbClr val="4D4D4D"/>
                </a:solidFill>
              </a:rPr>
              <a:t>Chart 9: </a:t>
            </a:r>
            <a:r>
              <a:rPr lang="en-US" sz="1600" dirty="0" smtClean="0">
                <a:solidFill>
                  <a:schemeClr val="tx1">
                    <a:lumMod val="75000"/>
                    <a:lumOff val="25000"/>
                  </a:schemeClr>
                </a:solidFill>
              </a:rPr>
              <a:t>Aggregate Hospital Payment-to-cost Ratios for Medicare and Medicaid, 1997 – 2009</a:t>
            </a:r>
            <a:endParaRPr lang="en-US" sz="1600" dirty="0">
              <a:solidFill>
                <a:schemeClr val="tx1">
                  <a:lumMod val="75000"/>
                  <a:lumOff val="25000"/>
                </a:schemeClr>
              </a:solidFill>
              <a:latin typeface="Arial"/>
              <a:cs typeface="+mn-cs"/>
            </a:endParaRPr>
          </a:p>
        </p:txBody>
      </p:sp>
      <p:graphicFrame>
        <p:nvGraphicFramePr>
          <p:cNvPr id="18" name="Object 3"/>
          <p:cNvGraphicFramePr>
            <a:graphicFrameLocks noChangeAspect="1"/>
          </p:cNvGraphicFramePr>
          <p:nvPr/>
        </p:nvGraphicFramePr>
        <p:xfrm>
          <a:off x="1066800" y="2057400"/>
          <a:ext cx="6935788" cy="3135313"/>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p:cNvCxnSpPr/>
          <p:nvPr/>
        </p:nvCxnSpPr>
        <p:spPr>
          <a:xfrm>
            <a:off x="1616927" y="3066585"/>
            <a:ext cx="6122019"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482469" y="3479180"/>
            <a:ext cx="920445" cy="307777"/>
          </a:xfrm>
          <a:prstGeom prst="rect">
            <a:avLst/>
          </a:prstGeom>
          <a:noFill/>
        </p:spPr>
        <p:txBody>
          <a:bodyPr wrap="none" rtlCol="0">
            <a:spAutoFit/>
          </a:bodyPr>
          <a:lstStyle/>
          <a:p>
            <a:r>
              <a:rPr lang="en-US" sz="1400" dirty="0" smtClean="0"/>
              <a:t>Medicare</a:t>
            </a:r>
            <a:endParaRPr lang="en-US" sz="1400" dirty="0"/>
          </a:p>
        </p:txBody>
      </p:sp>
      <p:sp>
        <p:nvSpPr>
          <p:cNvPr id="23" name="TextBox 22"/>
          <p:cNvSpPr txBox="1"/>
          <p:nvPr/>
        </p:nvSpPr>
        <p:spPr>
          <a:xfrm>
            <a:off x="7501054" y="4144536"/>
            <a:ext cx="901209" cy="307777"/>
          </a:xfrm>
          <a:prstGeom prst="rect">
            <a:avLst/>
          </a:prstGeom>
          <a:noFill/>
        </p:spPr>
        <p:txBody>
          <a:bodyPr wrap="none" rtlCol="0">
            <a:spAutoFit/>
          </a:bodyPr>
          <a:lstStyle/>
          <a:p>
            <a:r>
              <a:rPr lang="en-US" sz="1400" dirty="0" smtClean="0"/>
              <a:t>Medicaid</a:t>
            </a:r>
            <a:endParaRPr lang="en-US" sz="1400"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232323"/>
      </a:dk1>
      <a:lt1>
        <a:srgbClr val="FFFFFF"/>
      </a:lt1>
      <a:dk2>
        <a:srgbClr val="00548B"/>
      </a:dk2>
      <a:lt2>
        <a:srgbClr val="E9E3BA"/>
      </a:lt2>
      <a:accent1>
        <a:srgbClr val="00548B"/>
      </a:accent1>
      <a:accent2>
        <a:srgbClr val="799D34"/>
      </a:accent2>
      <a:accent3>
        <a:srgbClr val="FFFFFF"/>
      </a:accent3>
      <a:accent4>
        <a:srgbClr val="1C1C1C"/>
      </a:accent4>
      <a:accent5>
        <a:srgbClr val="AAB3C4"/>
      </a:accent5>
      <a:accent6>
        <a:srgbClr val="6D8E2E"/>
      </a:accent6>
      <a:hlink>
        <a:srgbClr val="EDB50F"/>
      </a:hlink>
      <a:folHlink>
        <a:srgbClr val="A7322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232323"/>
        </a:dk1>
        <a:lt1>
          <a:srgbClr val="FFFFFF"/>
        </a:lt1>
        <a:dk2>
          <a:srgbClr val="00548B"/>
        </a:dk2>
        <a:lt2>
          <a:srgbClr val="E9E3BA"/>
        </a:lt2>
        <a:accent1>
          <a:srgbClr val="00548B"/>
        </a:accent1>
        <a:accent2>
          <a:srgbClr val="799D34"/>
        </a:accent2>
        <a:accent3>
          <a:srgbClr val="FFFFFF"/>
        </a:accent3>
        <a:accent4>
          <a:srgbClr val="1C1C1C"/>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
      <a:clrScheme name="Default Design 2">
        <a:dk1>
          <a:srgbClr val="232323"/>
        </a:dk1>
        <a:lt1>
          <a:srgbClr val="FFFFFF"/>
        </a:lt1>
        <a:dk2>
          <a:srgbClr val="4BB6FF"/>
        </a:dk2>
        <a:lt2>
          <a:srgbClr val="E9E3BA"/>
        </a:lt2>
        <a:accent1>
          <a:srgbClr val="00548B"/>
        </a:accent1>
        <a:accent2>
          <a:srgbClr val="799D34"/>
        </a:accent2>
        <a:accent3>
          <a:srgbClr val="FFFFFF"/>
        </a:accent3>
        <a:accent4>
          <a:srgbClr val="1C1C1C"/>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232323"/>
      </a:dk1>
      <a:lt1>
        <a:srgbClr val="FFFFFF"/>
      </a:lt1>
      <a:dk2>
        <a:srgbClr val="00548B"/>
      </a:dk2>
      <a:lt2>
        <a:srgbClr val="E9E3BA"/>
      </a:lt2>
      <a:accent1>
        <a:srgbClr val="00548B"/>
      </a:accent1>
      <a:accent2>
        <a:srgbClr val="799D34"/>
      </a:accent2>
      <a:accent3>
        <a:srgbClr val="FFFFFF"/>
      </a:accent3>
      <a:accent4>
        <a:srgbClr val="1C1C1C"/>
      </a:accent4>
      <a:accent5>
        <a:srgbClr val="AAB3C4"/>
      </a:accent5>
      <a:accent6>
        <a:srgbClr val="6D8E2E"/>
      </a:accent6>
      <a:hlink>
        <a:srgbClr val="EDB50F"/>
      </a:hlink>
      <a:folHlink>
        <a:srgbClr val="A7322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232323"/>
        </a:dk1>
        <a:lt1>
          <a:srgbClr val="FFFFFF"/>
        </a:lt1>
        <a:dk2>
          <a:srgbClr val="00548B"/>
        </a:dk2>
        <a:lt2>
          <a:srgbClr val="E9E3BA"/>
        </a:lt2>
        <a:accent1>
          <a:srgbClr val="00548B"/>
        </a:accent1>
        <a:accent2>
          <a:srgbClr val="799D34"/>
        </a:accent2>
        <a:accent3>
          <a:srgbClr val="FFFFFF"/>
        </a:accent3>
        <a:accent4>
          <a:srgbClr val="1C1C1C"/>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
      <a:clrScheme name="Default Design 2">
        <a:dk1>
          <a:srgbClr val="232323"/>
        </a:dk1>
        <a:lt1>
          <a:srgbClr val="FFFFFF"/>
        </a:lt1>
        <a:dk2>
          <a:srgbClr val="4BB6FF"/>
        </a:dk2>
        <a:lt2>
          <a:srgbClr val="E9E3BA"/>
        </a:lt2>
        <a:accent1>
          <a:srgbClr val="00548B"/>
        </a:accent1>
        <a:accent2>
          <a:srgbClr val="799D34"/>
        </a:accent2>
        <a:accent3>
          <a:srgbClr val="FFFFFF"/>
        </a:accent3>
        <a:accent4>
          <a:srgbClr val="1C1C1C"/>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 1 pgs">
  <a:themeElements>
    <a:clrScheme name="AHA Color Palette">
      <a:dk1>
        <a:srgbClr val="4D4D4D"/>
      </a:dk1>
      <a:lt1>
        <a:srgbClr val="FFFFFF"/>
      </a:lt1>
      <a:dk2>
        <a:srgbClr val="4D4D4D"/>
      </a:dk2>
      <a:lt2>
        <a:srgbClr val="E9E3BA"/>
      </a:lt2>
      <a:accent1>
        <a:srgbClr val="00548B"/>
      </a:accent1>
      <a:accent2>
        <a:srgbClr val="799D34"/>
      </a:accent2>
      <a:accent3>
        <a:srgbClr val="EDB50F"/>
      </a:accent3>
      <a:accent4>
        <a:srgbClr val="A73226"/>
      </a:accent4>
      <a:accent5>
        <a:srgbClr val="22AACC"/>
      </a:accent5>
      <a:accent6>
        <a:srgbClr val="66FFFF"/>
      </a:accent6>
      <a:hlink>
        <a:srgbClr val="00548B"/>
      </a:hlink>
      <a:folHlink>
        <a:srgbClr val="22AACC"/>
      </a:folHlink>
    </a:clrScheme>
    <a:fontScheme name="Ch 1 pg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 1 pgs 1">
        <a:dk1>
          <a:srgbClr val="000000"/>
        </a:dk1>
        <a:lt1>
          <a:srgbClr val="FFFFFF"/>
        </a:lt1>
        <a:dk2>
          <a:srgbClr val="00548B"/>
        </a:dk2>
        <a:lt2>
          <a:srgbClr val="E9E3BA"/>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h 1 pgs">
  <a:themeElements>
    <a:clrScheme name="AHA Color Palette">
      <a:dk1>
        <a:srgbClr val="4D4D4D"/>
      </a:dk1>
      <a:lt1>
        <a:srgbClr val="FFFFFF"/>
      </a:lt1>
      <a:dk2>
        <a:srgbClr val="4D4D4D"/>
      </a:dk2>
      <a:lt2>
        <a:srgbClr val="E9E3BA"/>
      </a:lt2>
      <a:accent1>
        <a:srgbClr val="00548B"/>
      </a:accent1>
      <a:accent2>
        <a:srgbClr val="799D34"/>
      </a:accent2>
      <a:accent3>
        <a:srgbClr val="EDB50F"/>
      </a:accent3>
      <a:accent4>
        <a:srgbClr val="A73226"/>
      </a:accent4>
      <a:accent5>
        <a:srgbClr val="22AACC"/>
      </a:accent5>
      <a:accent6>
        <a:srgbClr val="66FFFF"/>
      </a:accent6>
      <a:hlink>
        <a:srgbClr val="00548B"/>
      </a:hlink>
      <a:folHlink>
        <a:srgbClr val="22AACC"/>
      </a:folHlink>
    </a:clrScheme>
    <a:fontScheme name="Ch 1 pg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 1 pgs 1">
        <a:dk1>
          <a:srgbClr val="000000"/>
        </a:dk1>
        <a:lt1>
          <a:srgbClr val="FFFFFF"/>
        </a:lt1>
        <a:dk2>
          <a:srgbClr val="00548B"/>
        </a:dk2>
        <a:lt2>
          <a:srgbClr val="E9E3BA"/>
        </a:lt2>
        <a:accent1>
          <a:srgbClr val="00548B"/>
        </a:accent1>
        <a:accent2>
          <a:srgbClr val="799D34"/>
        </a:accent2>
        <a:accent3>
          <a:srgbClr val="FFFFFF"/>
        </a:accent3>
        <a:accent4>
          <a:srgbClr val="000000"/>
        </a:accent4>
        <a:accent5>
          <a:srgbClr val="AAB3C4"/>
        </a:accent5>
        <a:accent6>
          <a:srgbClr val="6D8E2E"/>
        </a:accent6>
        <a:hlink>
          <a:srgbClr val="EDB50F"/>
        </a:hlink>
        <a:folHlink>
          <a:srgbClr val="A7322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232323"/>
    </a:dk1>
    <a:lt1>
      <a:srgbClr val="FFFFFF"/>
    </a:lt1>
    <a:dk2>
      <a:srgbClr val="00548B"/>
    </a:dk2>
    <a:lt2>
      <a:srgbClr val="E9E3BA"/>
    </a:lt2>
    <a:accent1>
      <a:srgbClr val="00548B"/>
    </a:accent1>
    <a:accent2>
      <a:srgbClr val="799D34"/>
    </a:accent2>
    <a:accent3>
      <a:srgbClr val="FFFFFF"/>
    </a:accent3>
    <a:accent4>
      <a:srgbClr val="1C1C1C"/>
    </a:accent4>
    <a:accent5>
      <a:srgbClr val="AAB3C4"/>
    </a:accent5>
    <a:accent6>
      <a:srgbClr val="6D8E2E"/>
    </a:accent6>
    <a:hlink>
      <a:srgbClr val="EDB50F"/>
    </a:hlink>
    <a:folHlink>
      <a:srgbClr val="A7322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14265</TotalTime>
  <Words>1158</Words>
  <Application>Microsoft Office PowerPoint</Application>
  <PresentationFormat>On-screen Show (4:3)</PresentationFormat>
  <Paragraphs>114</Paragraphs>
  <Slides>14</Slides>
  <Notes>13</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14</vt:i4>
      </vt:variant>
    </vt:vector>
  </HeadingPairs>
  <TitlesOfParts>
    <vt:vector size="19" baseType="lpstr">
      <vt:lpstr>Default Design</vt:lpstr>
      <vt:lpstr>1_Default Design</vt:lpstr>
      <vt:lpstr>Ch 1 pgs</vt:lpstr>
      <vt:lpstr>1_Ch 1 pgs</vt:lpstr>
      <vt:lpstr>Worksheet</vt:lpstr>
      <vt:lpstr>The Opportunities and Challenges for Rural Hospitals in an Era of Health Reform   April, 2011</vt:lpstr>
      <vt:lpstr>Rural populations are older and poorer than urban populations. </vt:lpstr>
      <vt:lpstr>Chronic diseases are more common in rural areas.</vt:lpstr>
      <vt:lpstr>Chart 4: Percent of Hospitals by Bed Size, Urban vs. Rural, 2009 </vt:lpstr>
      <vt:lpstr>Chart 5: Outpatient as a Percent of Total Gross Revenue, Urban vs. Rural Hospitals, 1990 - 2009</vt:lpstr>
      <vt:lpstr>Chart 6: Percentage of Hospitals Offering “Non-hospital” Services, by Location, 2009</vt:lpstr>
      <vt:lpstr>Chart 7: Medicare Margins by Service for Rural Hospitals, 2009</vt:lpstr>
      <vt:lpstr>Chart 8: Percent of Gross Revenue by Payer Type for Rural Hospitals, 2009</vt:lpstr>
      <vt:lpstr>…whose payments fall short of costs.</vt:lpstr>
      <vt:lpstr>Special programs aim to help rural hospitals.</vt:lpstr>
      <vt:lpstr>Critical access hospitals serve patients in the vast majority of states. </vt:lpstr>
      <vt:lpstr> Chart 12: Percent of Hospitals Reporting They Can Meet Each Meaningful Use Core Objective and Have Certified EHR Technology </vt:lpstr>
      <vt:lpstr>New eligibility rules will increase Medicaid enrollment by more than 30 percent in many rural states.</vt:lpstr>
      <vt:lpstr>Health professional shortages are more common in remote areas.</vt:lpstr>
    </vt:vector>
  </TitlesOfParts>
  <Company>Avalere Health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Moreno</dc:creator>
  <cp:lastModifiedBy>Christine Doko</cp:lastModifiedBy>
  <cp:revision>1007</cp:revision>
  <dcterms:created xsi:type="dcterms:W3CDTF">2006-04-18T17:03:54Z</dcterms:created>
  <dcterms:modified xsi:type="dcterms:W3CDTF">2011-04-19T15:06:59Z</dcterms:modified>
</cp:coreProperties>
</file>