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charts/chart13.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ommentAuthors.xml" ContentType="application/vnd.openxmlformats-officedocument.presentationml.commentAuthor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4070" r:id="rId2"/>
    <p:sldMasterId id="2147484095" r:id="rId3"/>
  </p:sldMasterIdLst>
  <p:notesMasterIdLst>
    <p:notesMasterId r:id="rId20"/>
  </p:notesMasterIdLst>
  <p:handoutMasterIdLst>
    <p:handoutMasterId r:id="rId21"/>
  </p:handoutMasterIdLst>
  <p:sldIdLst>
    <p:sldId id="373" r:id="rId4"/>
    <p:sldId id="455" r:id="rId5"/>
    <p:sldId id="469" r:id="rId6"/>
    <p:sldId id="470" r:id="rId7"/>
    <p:sldId id="471" r:id="rId8"/>
    <p:sldId id="453" r:id="rId9"/>
    <p:sldId id="422" r:id="rId10"/>
    <p:sldId id="438" r:id="rId11"/>
    <p:sldId id="439" r:id="rId12"/>
    <p:sldId id="440" r:id="rId13"/>
    <p:sldId id="407" r:id="rId14"/>
    <p:sldId id="462" r:id="rId15"/>
    <p:sldId id="461" r:id="rId16"/>
    <p:sldId id="458" r:id="rId17"/>
    <p:sldId id="388" r:id="rId18"/>
    <p:sldId id="446" r:id="rId1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o" initials="e" lastIdx="2" clrIdx="0"/>
  <p:cmAuthor id="1" name="Cara Demmerle" initials="CD" lastIdx="9" clrIdx="1"/>
  <p:cmAuthor id="2" name="Audrey.Horn" initials="A" lastIdx="13" clrIdx="2"/>
  <p:cmAuthor id="3" name="Purva.Rawal" initials="PR" lastIdx="27" clrIdx="3"/>
  <p:cmAuthor id="4" name="Jennifer Kowalski" initials="JLK" lastIdx="3"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FC000"/>
    <a:srgbClr val="EDB50F"/>
    <a:srgbClr val="00548B"/>
    <a:srgbClr val="A73226"/>
    <a:srgbClr val="799D34"/>
    <a:srgbClr val="C6D9F1"/>
    <a:srgbClr val="E9E3BA"/>
    <a:srgbClr val="C4E0E6"/>
    <a:srgbClr val="9BBB5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8785" autoAdjust="0"/>
  </p:normalViewPr>
  <p:slideViewPr>
    <p:cSldViewPr snapToGrid="0">
      <p:cViewPr>
        <p:scale>
          <a:sx n="80" d="100"/>
          <a:sy n="80" d="100"/>
        </p:scale>
        <p:origin x="-882" y="-588"/>
      </p:cViewPr>
      <p:guideLst>
        <p:guide orient="horz" pos="1407"/>
        <p:guide orient="horz" pos="477"/>
        <p:guide orient="horz" pos="1136"/>
        <p:guide orient="horz" pos="3505"/>
        <p:guide orient="horz" pos="3625"/>
        <p:guide orient="horz" pos="3571"/>
        <p:guide orient="horz" pos="3398"/>
        <p:guide orient="horz" pos="1567"/>
        <p:guide pos="351"/>
        <p:guide pos="583"/>
        <p:guide pos="1190"/>
        <p:guide pos="4959"/>
        <p:guide pos="4462"/>
        <p:guide pos="54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03390201225225E-2"/>
          <c:y val="0.13263772773326538"/>
          <c:w val="0.80833530183726432"/>
          <c:h val="0.80908529598849765"/>
        </c:manualLayout>
      </c:layout>
      <c:lineChart>
        <c:grouping val="standard"/>
        <c:ser>
          <c:idx val="0"/>
          <c:order val="0"/>
          <c:tx>
            <c:strRef>
              <c:f>Sheet1!$A$2</c:f>
              <c:strCache>
                <c:ptCount val="1"/>
                <c:pt idx="0">
                  <c:v>Hospital Care</c:v>
                </c:pt>
              </c:strCache>
            </c:strRef>
          </c:tx>
          <c:spPr>
            <a:ln>
              <a:solidFill>
                <a:schemeClr val="tx2"/>
              </a:solidFill>
            </a:ln>
          </c:spPr>
          <c:marker>
            <c:symbol val="none"/>
          </c:marker>
          <c:dLbls>
            <c:delete val="1"/>
          </c:dLbls>
          <c:cat>
            <c:numRef>
              <c:f>Sheet1!$B$1:$K$1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Sheet1!$B$2:$K$2</c:f>
              <c:numCache>
                <c:formatCode>0.00%</c:formatCode>
                <c:ptCount val="10"/>
                <c:pt idx="0">
                  <c:v>0</c:v>
                </c:pt>
                <c:pt idx="1">
                  <c:v>8.158844765342968E-2</c:v>
                </c:pt>
                <c:pt idx="2">
                  <c:v>0.17087845968712417</c:v>
                </c:pt>
                <c:pt idx="3">
                  <c:v>0.26546329723225087</c:v>
                </c:pt>
                <c:pt idx="4">
                  <c:v>0.35860409145607702</c:v>
                </c:pt>
                <c:pt idx="5">
                  <c:v>0.45968712394705225</c:v>
                </c:pt>
                <c:pt idx="6">
                  <c:v>0.56028880866425979</c:v>
                </c:pt>
                <c:pt idx="7">
                  <c:v>0.65294825511432131</c:v>
                </c:pt>
                <c:pt idx="8">
                  <c:v>0.73790613718411646</c:v>
                </c:pt>
                <c:pt idx="9">
                  <c:v>0.82695547533092661</c:v>
                </c:pt>
              </c:numCache>
            </c:numRef>
          </c:val>
        </c:ser>
        <c:ser>
          <c:idx val="1"/>
          <c:order val="1"/>
          <c:tx>
            <c:strRef>
              <c:f>Sheet1!$A$3</c:f>
              <c:strCache>
                <c:ptCount val="1"/>
                <c:pt idx="0">
                  <c:v>Insurance Premiums</c:v>
                </c:pt>
              </c:strCache>
            </c:strRef>
          </c:tx>
          <c:spPr>
            <a:ln>
              <a:solidFill>
                <a:srgbClr val="799D34"/>
              </a:solidFill>
            </a:ln>
          </c:spPr>
          <c:marker>
            <c:symbol val="none"/>
          </c:marker>
          <c:dLbls>
            <c:delete val="1"/>
          </c:dLbls>
          <c:cat>
            <c:numRef>
              <c:f>Sheet1!$B$1:$K$1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Sheet1!$B$3:$K$3</c:f>
              <c:numCache>
                <c:formatCode>0.00%</c:formatCode>
                <c:ptCount val="10"/>
                <c:pt idx="0">
                  <c:v>0</c:v>
                </c:pt>
                <c:pt idx="1">
                  <c:v>9.676918297607974E-2</c:v>
                </c:pt>
                <c:pt idx="2">
                  <c:v>0.2430879155017088</c:v>
                </c:pt>
                <c:pt idx="3">
                  <c:v>0.40851196023609831</c:v>
                </c:pt>
                <c:pt idx="4">
                  <c:v>0.54551102826964859</c:v>
                </c:pt>
                <c:pt idx="5">
                  <c:v>0.689965827896863</c:v>
                </c:pt>
                <c:pt idx="6">
                  <c:v>0.78316247281764428</c:v>
                </c:pt>
                <c:pt idx="7">
                  <c:v>0.88039763901832924</c:v>
                </c:pt>
                <c:pt idx="8">
                  <c:v>0.96955576265921095</c:v>
                </c:pt>
                <c:pt idx="9">
                  <c:v>1.0775085430257845</c:v>
                </c:pt>
              </c:numCache>
            </c:numRef>
          </c:val>
        </c:ser>
        <c:ser>
          <c:idx val="2"/>
          <c:order val="2"/>
          <c:tx>
            <c:strRef>
              <c:f>Sheet1!$A$4</c:f>
              <c:strCache>
                <c:ptCount val="1"/>
                <c:pt idx="0">
                  <c:v>Pharmaceuticals</c:v>
                </c:pt>
              </c:strCache>
            </c:strRef>
          </c:tx>
          <c:spPr>
            <a:ln>
              <a:solidFill>
                <a:srgbClr val="FFC000"/>
              </a:solidFill>
            </a:ln>
          </c:spPr>
          <c:marker>
            <c:symbol val="none"/>
          </c:marker>
          <c:dLbls>
            <c:delete val="1"/>
          </c:dLbls>
          <c:cat>
            <c:numRef>
              <c:f>Sheet1!$B$1:$K$1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Sheet1!$B$4:$K$4</c:f>
              <c:numCache>
                <c:formatCode>0.00%</c:formatCode>
                <c:ptCount val="10"/>
                <c:pt idx="0">
                  <c:v>0</c:v>
                </c:pt>
                <c:pt idx="1">
                  <c:v>0.1472291149710504</c:v>
                </c:pt>
                <c:pt idx="2">
                  <c:v>0.30851943755169547</c:v>
                </c:pt>
                <c:pt idx="3">
                  <c:v>0.44913151364764303</c:v>
                </c:pt>
                <c:pt idx="4">
                  <c:v>0.57402812241521961</c:v>
                </c:pt>
                <c:pt idx="5">
                  <c:v>0.66832092638544338</c:v>
                </c:pt>
                <c:pt idx="6">
                  <c:v>0.8180314309346568</c:v>
                </c:pt>
                <c:pt idx="7">
                  <c:v>0.9040529363110007</c:v>
                </c:pt>
                <c:pt idx="8">
                  <c:v>0.96195202646815636</c:v>
                </c:pt>
                <c:pt idx="9">
                  <c:v>1.0669975186104217</c:v>
                </c:pt>
              </c:numCache>
            </c:numRef>
          </c:val>
        </c:ser>
        <c:dLbls>
          <c:showVal val="1"/>
        </c:dLbls>
        <c:marker val="1"/>
        <c:axId val="87611264"/>
        <c:axId val="87612800"/>
      </c:lineChart>
      <c:catAx>
        <c:axId val="87611264"/>
        <c:scaling>
          <c:orientation val="minMax"/>
        </c:scaling>
        <c:axPos val="b"/>
        <c:numFmt formatCode="General" sourceLinked="0"/>
        <c:tickLblPos val="low"/>
        <c:txPr>
          <a:bodyPr rot="0" vert="horz"/>
          <a:lstStyle/>
          <a:p>
            <a:pPr>
              <a:defRPr sz="1100" baseline="0"/>
            </a:pPr>
            <a:endParaRPr lang="en-US"/>
          </a:p>
        </c:txPr>
        <c:crossAx val="87612800"/>
        <c:crossesAt val="0"/>
        <c:auto val="1"/>
        <c:lblAlgn val="ctr"/>
        <c:lblOffset val="0"/>
        <c:tickLblSkip val="1"/>
        <c:tickMarkSkip val="1000"/>
      </c:catAx>
      <c:valAx>
        <c:axId val="87612800"/>
        <c:scaling>
          <c:orientation val="minMax"/>
        </c:scaling>
        <c:axPos val="l"/>
        <c:numFmt formatCode="0%" sourceLinked="0"/>
        <c:tickLblPos val="nextTo"/>
        <c:txPr>
          <a:bodyPr/>
          <a:lstStyle/>
          <a:p>
            <a:pPr>
              <a:defRPr sz="1100" baseline="0">
                <a:solidFill>
                  <a:schemeClr val="tx1"/>
                </a:solidFill>
              </a:defRPr>
            </a:pPr>
            <a:endParaRPr lang="en-US"/>
          </a:p>
        </c:txPr>
        <c:crossAx val="87611264"/>
        <c:crosses val="autoZero"/>
        <c:crossBetween val="between"/>
      </c:valAx>
      <c:spPr>
        <a:noFill/>
        <a:ln w="24834">
          <a:noFill/>
        </a:ln>
      </c:spPr>
    </c:plotArea>
    <c:legend>
      <c:legendPos val="r"/>
      <c:layout>
        <c:manualLayout>
          <c:xMode val="edge"/>
          <c:yMode val="edge"/>
          <c:x val="0.68854855643045143"/>
          <c:y val="0.6122782235924773"/>
          <c:w val="0.21284033245844375"/>
          <c:h val="0.20588687771555017"/>
        </c:manualLayout>
      </c:layout>
    </c:legend>
    <c:plotVisOnly val="1"/>
    <c:dispBlanksAs val="gap"/>
  </c:chart>
  <c:spPr>
    <a:noFill/>
    <a:ln>
      <a:noFill/>
    </a:ln>
  </c:spPr>
  <c:txPr>
    <a:bodyPr/>
    <a:lstStyle/>
    <a:p>
      <a:pPr>
        <a:defRPr sz="1344" b="0" i="0" u="none" strike="noStrike" baseline="0">
          <a:solidFill>
            <a:srgbClr val="000000"/>
          </a:solidFill>
          <a:latin typeface="Arial"/>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Sheet1!$A$2</c:f>
              <c:strCache>
                <c:ptCount val="1"/>
                <c:pt idx="0">
                  <c:v>1987</c:v>
                </c:pt>
              </c:strCache>
            </c:strRef>
          </c:tx>
          <c:dLbls>
            <c:txPr>
              <a:bodyPr/>
              <a:lstStyle/>
              <a:p>
                <a:pPr>
                  <a:defRPr sz="1200" baseline="0"/>
                </a:pPr>
                <a:endParaRPr lang="en-US"/>
              </a:p>
            </c:txPr>
            <c:showVal val="1"/>
          </c:dLbls>
          <c:cat>
            <c:strRef>
              <c:f>Sheet1!$B$1:$D$1</c:f>
              <c:strCache>
                <c:ptCount val="3"/>
                <c:pt idx="0">
                  <c:v>Normal Weight</c:v>
                </c:pt>
                <c:pt idx="1">
                  <c:v>Overweight</c:v>
                </c:pt>
                <c:pt idx="2">
                  <c:v>Obese</c:v>
                </c:pt>
              </c:strCache>
            </c:strRef>
          </c:cat>
          <c:val>
            <c:numRef>
              <c:f>Sheet1!$B$2:$D$2</c:f>
              <c:numCache>
                <c:formatCode>"$"#,##0</c:formatCode>
                <c:ptCount val="3"/>
                <c:pt idx="0">
                  <c:v>2440</c:v>
                </c:pt>
                <c:pt idx="1">
                  <c:v>2650</c:v>
                </c:pt>
                <c:pt idx="2">
                  <c:v>2630</c:v>
                </c:pt>
              </c:numCache>
            </c:numRef>
          </c:val>
        </c:ser>
        <c:ser>
          <c:idx val="1"/>
          <c:order val="1"/>
          <c:tx>
            <c:strRef>
              <c:f>Sheet1!$A$3</c:f>
              <c:strCache>
                <c:ptCount val="1"/>
                <c:pt idx="0">
                  <c:v>2007</c:v>
                </c:pt>
              </c:strCache>
            </c:strRef>
          </c:tx>
          <c:dPt>
            <c:idx val="0"/>
            <c:spPr>
              <a:solidFill>
                <a:schemeClr val="accent2"/>
              </a:solidFill>
            </c:spPr>
          </c:dPt>
          <c:dLbls>
            <c:txPr>
              <a:bodyPr/>
              <a:lstStyle/>
              <a:p>
                <a:pPr>
                  <a:defRPr sz="1200" baseline="0"/>
                </a:pPr>
                <a:endParaRPr lang="en-US"/>
              </a:p>
            </c:txPr>
            <c:showVal val="1"/>
          </c:dLbls>
          <c:cat>
            <c:strRef>
              <c:f>Sheet1!$B$1:$D$1</c:f>
              <c:strCache>
                <c:ptCount val="3"/>
                <c:pt idx="0">
                  <c:v>Normal Weight</c:v>
                </c:pt>
                <c:pt idx="1">
                  <c:v>Overweight</c:v>
                </c:pt>
                <c:pt idx="2">
                  <c:v>Obese</c:v>
                </c:pt>
              </c:strCache>
            </c:strRef>
          </c:cat>
          <c:val>
            <c:numRef>
              <c:f>Sheet1!$B$3:$D$3</c:f>
              <c:numCache>
                <c:formatCode>"$"#,##0</c:formatCode>
                <c:ptCount val="3"/>
                <c:pt idx="0">
                  <c:v>4030</c:v>
                </c:pt>
                <c:pt idx="1">
                  <c:v>4260</c:v>
                </c:pt>
                <c:pt idx="2">
                  <c:v>5560</c:v>
                </c:pt>
              </c:numCache>
            </c:numRef>
          </c:val>
        </c:ser>
        <c:dLbls>
          <c:showVal val="1"/>
        </c:dLbls>
        <c:axId val="99018240"/>
        <c:axId val="99019776"/>
      </c:barChart>
      <c:catAx>
        <c:axId val="99018240"/>
        <c:scaling>
          <c:orientation val="minMax"/>
        </c:scaling>
        <c:axPos val="b"/>
        <c:numFmt formatCode="General" sourceLinked="1"/>
        <c:tickLblPos val="nextTo"/>
        <c:txPr>
          <a:bodyPr/>
          <a:lstStyle/>
          <a:p>
            <a:pPr>
              <a:defRPr sz="1200"/>
            </a:pPr>
            <a:endParaRPr lang="en-US"/>
          </a:p>
        </c:txPr>
        <c:crossAx val="99019776"/>
        <c:crosses val="autoZero"/>
        <c:auto val="1"/>
        <c:lblAlgn val="ctr"/>
        <c:lblOffset val="100"/>
      </c:catAx>
      <c:valAx>
        <c:axId val="99019776"/>
        <c:scaling>
          <c:orientation val="minMax"/>
        </c:scaling>
        <c:delete val="1"/>
        <c:axPos val="l"/>
        <c:numFmt formatCode="&quot;$&quot;#,##0" sourceLinked="0"/>
        <c:tickLblPos val="none"/>
        <c:crossAx val="99018240"/>
        <c:crosses val="autoZero"/>
        <c:crossBetween val="between"/>
      </c:valAx>
      <c:spPr>
        <a:noFill/>
        <a:ln w="25397">
          <a:noFill/>
        </a:ln>
      </c:spPr>
    </c:plotArea>
    <c:legend>
      <c:legendPos val="r"/>
      <c:layout>
        <c:manualLayout>
          <c:xMode val="edge"/>
          <c:yMode val="edge"/>
          <c:x val="0.88359912407398777"/>
          <c:y val="0.36523039204626645"/>
          <c:w val="0.10693342030471042"/>
          <c:h val="0.20841188547707104"/>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1"/>
          <c:order val="0"/>
          <c:tx>
            <c:strRef>
              <c:f>Sheet1!$C$1</c:f>
              <c:strCache>
                <c:ptCount val="1"/>
                <c:pt idx="0">
                  <c:v>Medicare Population</c:v>
                </c:pt>
              </c:strCache>
            </c:strRef>
          </c:tx>
          <c:marker>
            <c:symbol val="none"/>
          </c:marker>
          <c:cat>
            <c:numRef>
              <c:f>Sheet1!$A$2:$A$9</c:f>
              <c:numCache>
                <c:formatCode>General</c:formatCode>
                <c:ptCount val="8"/>
                <c:pt idx="0">
                  <c:v>2000</c:v>
                </c:pt>
                <c:pt idx="1">
                  <c:v>2001</c:v>
                </c:pt>
                <c:pt idx="2">
                  <c:v>2002</c:v>
                </c:pt>
                <c:pt idx="3">
                  <c:v>2003</c:v>
                </c:pt>
                <c:pt idx="4">
                  <c:v>2004</c:v>
                </c:pt>
                <c:pt idx="5">
                  <c:v>2005</c:v>
                </c:pt>
                <c:pt idx="6">
                  <c:v>2006</c:v>
                </c:pt>
                <c:pt idx="7">
                  <c:v>2007</c:v>
                </c:pt>
              </c:numCache>
            </c:numRef>
          </c:cat>
          <c:val>
            <c:numRef>
              <c:f>Sheet1!$C$2:$C$9</c:f>
              <c:numCache>
                <c:formatCode>0.00</c:formatCode>
                <c:ptCount val="8"/>
                <c:pt idx="0">
                  <c:v>1</c:v>
                </c:pt>
                <c:pt idx="1">
                  <c:v>1.0370059999999999</c:v>
                </c:pt>
                <c:pt idx="2">
                  <c:v>1.046443</c:v>
                </c:pt>
                <c:pt idx="3">
                  <c:v>1.068627</c:v>
                </c:pt>
                <c:pt idx="4">
                  <c:v>1.0847929999999999</c:v>
                </c:pt>
                <c:pt idx="5">
                  <c:v>1.1101170000000093</c:v>
                </c:pt>
                <c:pt idx="6">
                  <c:v>1.122665</c:v>
                </c:pt>
                <c:pt idx="7">
                  <c:v>1.145608</c:v>
                </c:pt>
              </c:numCache>
            </c:numRef>
          </c:val>
        </c:ser>
        <c:marker val="1"/>
        <c:axId val="99170560"/>
        <c:axId val="99176448"/>
      </c:lineChart>
      <c:catAx>
        <c:axId val="99170560"/>
        <c:scaling>
          <c:orientation val="minMax"/>
        </c:scaling>
        <c:axPos val="b"/>
        <c:numFmt formatCode="General" sourceLinked="1"/>
        <c:tickLblPos val="nextTo"/>
        <c:txPr>
          <a:bodyPr/>
          <a:lstStyle/>
          <a:p>
            <a:pPr>
              <a:defRPr sz="1200"/>
            </a:pPr>
            <a:endParaRPr lang="en-US"/>
          </a:p>
        </c:txPr>
        <c:crossAx val="99176448"/>
        <c:crosses val="autoZero"/>
        <c:auto val="1"/>
        <c:lblAlgn val="ctr"/>
        <c:lblOffset val="100"/>
      </c:catAx>
      <c:valAx>
        <c:axId val="99176448"/>
        <c:scaling>
          <c:orientation val="minMax"/>
          <c:max val="1.1500000000000001"/>
          <c:min val="0.95000000000000062"/>
        </c:scaling>
        <c:axPos val="l"/>
        <c:title>
          <c:tx>
            <c:rich>
              <a:bodyPr rot="-5400000" vert="horz"/>
              <a:lstStyle/>
              <a:p>
                <a:pPr>
                  <a:defRPr sz="1200" b="0"/>
                </a:pPr>
                <a:r>
                  <a:rPr lang="en-US" sz="1200" b="0" dirty="0" smtClean="0"/>
                  <a:t>CMI</a:t>
                </a:r>
              </a:p>
            </c:rich>
          </c:tx>
          <c:layout>
            <c:manualLayout>
              <c:xMode val="edge"/>
              <c:yMode val="edge"/>
              <c:x val="0"/>
              <c:y val="0.44794756124234913"/>
            </c:manualLayout>
          </c:layout>
        </c:title>
        <c:numFmt formatCode="#,##0.00" sourceLinked="0"/>
        <c:minorTickMark val="out"/>
        <c:tickLblPos val="nextTo"/>
        <c:txPr>
          <a:bodyPr/>
          <a:lstStyle/>
          <a:p>
            <a:pPr>
              <a:defRPr sz="1200"/>
            </a:pPr>
            <a:endParaRPr lang="en-US"/>
          </a:p>
        </c:txPr>
        <c:crossAx val="99170560"/>
        <c:crosses val="autoZero"/>
        <c:crossBetween val="between"/>
        <c:majorUnit val="0.05"/>
        <c:minorUnit val="0.05"/>
      </c:valAx>
    </c:plotArea>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7357001972386588E-2"/>
          <c:y val="4.2024832855778523E-2"/>
          <c:w val="0.89901380670611442"/>
          <c:h val="0.79924222939181311"/>
        </c:manualLayout>
      </c:layout>
      <c:barChart>
        <c:barDir val="col"/>
        <c:grouping val="clustered"/>
        <c:ser>
          <c:idx val="0"/>
          <c:order val="0"/>
          <c:tx>
            <c:strRef>
              <c:f>Sheet1!$A$2</c:f>
              <c:strCache>
                <c:ptCount val="1"/>
                <c:pt idx="0">
                  <c:v>Private Industry</c:v>
                </c:pt>
              </c:strCache>
            </c:strRef>
          </c:tx>
          <c:dPt>
            <c:idx val="1"/>
            <c:spPr>
              <a:solidFill>
                <a:schemeClr val="accent2"/>
              </a:solidFill>
            </c:spPr>
          </c:dPt>
          <c:dLbls>
            <c:numFmt formatCode="0%" sourceLinked="0"/>
            <c:txPr>
              <a:bodyPr/>
              <a:lstStyle/>
              <a:p>
                <a:pPr>
                  <a:defRPr sz="1200" baseline="0"/>
                </a:pPr>
                <a:endParaRPr lang="en-US"/>
              </a:p>
            </c:txPr>
            <c:showVal val="1"/>
          </c:dLbls>
          <c:cat>
            <c:strRef>
              <c:f>Sheet1!$B$1:$C$1</c:f>
              <c:strCache>
                <c:ptCount val="2"/>
                <c:pt idx="0">
                  <c:v>Private Industry</c:v>
                </c:pt>
                <c:pt idx="1">
                  <c:v>Hospitals</c:v>
                </c:pt>
              </c:strCache>
            </c:strRef>
          </c:cat>
          <c:val>
            <c:numRef>
              <c:f>Sheet1!$B$2:$C$2</c:f>
              <c:numCache>
                <c:formatCode>0.0%</c:formatCode>
                <c:ptCount val="2"/>
                <c:pt idx="0">
                  <c:v>0.27168949771689532</c:v>
                </c:pt>
                <c:pt idx="1">
                  <c:v>0.37818181818181873</c:v>
                </c:pt>
              </c:numCache>
            </c:numRef>
          </c:val>
        </c:ser>
        <c:dLbls>
          <c:showVal val="1"/>
        </c:dLbls>
        <c:axId val="99631104"/>
        <c:axId val="99634176"/>
      </c:barChart>
      <c:catAx>
        <c:axId val="99631104"/>
        <c:scaling>
          <c:orientation val="minMax"/>
        </c:scaling>
        <c:axPos val="b"/>
        <c:numFmt formatCode="[$-409]mmmm\ d\,\ yyyy;@" sourceLinked="0"/>
        <c:tickLblPos val="nextTo"/>
        <c:txPr>
          <a:bodyPr/>
          <a:lstStyle/>
          <a:p>
            <a:pPr>
              <a:defRPr sz="1200"/>
            </a:pPr>
            <a:endParaRPr lang="en-US"/>
          </a:p>
        </c:txPr>
        <c:crossAx val="99634176"/>
        <c:crosses val="autoZero"/>
        <c:auto val="1"/>
        <c:lblAlgn val="ctr"/>
        <c:lblOffset val="100"/>
      </c:catAx>
      <c:valAx>
        <c:axId val="99634176"/>
        <c:scaling>
          <c:orientation val="minMax"/>
        </c:scaling>
        <c:delete val="1"/>
        <c:axPos val="l"/>
        <c:numFmt formatCode="#,##0.0" sourceLinked="0"/>
        <c:tickLblPos val="none"/>
        <c:crossAx val="99631104"/>
        <c:crosses val="autoZero"/>
        <c:crossBetween val="between"/>
      </c:valAx>
      <c:spPr>
        <a:noFill/>
        <a:ln w="25397">
          <a:noFill/>
        </a:ln>
      </c:spPr>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dPt>
            <c:idx val="1"/>
            <c:spPr>
              <a:solidFill>
                <a:schemeClr val="accent2"/>
              </a:solidFill>
            </c:spPr>
          </c:dPt>
          <c:dPt>
            <c:idx val="2"/>
            <c:spPr>
              <a:solidFill>
                <a:srgbClr val="FFC000"/>
              </a:solidFill>
            </c:spPr>
          </c:dPt>
          <c:dPt>
            <c:idx val="3"/>
            <c:spPr>
              <a:solidFill>
                <a:srgbClr val="A73226"/>
              </a:solidFill>
            </c:spPr>
          </c:dPt>
          <c:dPt>
            <c:idx val="4"/>
            <c:spPr>
              <a:solidFill>
                <a:srgbClr val="E9E3BA"/>
              </a:solidFill>
            </c:spPr>
          </c:dPt>
          <c:dLbls>
            <c:txPr>
              <a:bodyPr/>
              <a:lstStyle/>
              <a:p>
                <a:pPr>
                  <a:defRPr sz="1200" baseline="0"/>
                </a:pPr>
                <a:endParaRPr lang="en-US"/>
              </a:p>
            </c:txPr>
            <c:showVal val="1"/>
          </c:dLbls>
          <c:cat>
            <c:strRef>
              <c:f>Sheet1!$A$2:$A$6</c:f>
              <c:strCache>
                <c:ptCount val="5"/>
                <c:pt idx="0">
                  <c:v>Physicians' Offices</c:v>
                </c:pt>
                <c:pt idx="1">
                  <c:v>Home Health Services</c:v>
                </c:pt>
                <c:pt idx="2">
                  <c:v>Nursing Care Facilities</c:v>
                </c:pt>
                <c:pt idx="3">
                  <c:v>Nursing Employment Agencies</c:v>
                </c:pt>
                <c:pt idx="4">
                  <c:v>Hospitals</c:v>
                </c:pt>
              </c:strCache>
            </c:strRef>
          </c:cat>
          <c:val>
            <c:numRef>
              <c:f>Sheet1!$B$2:$B$6</c:f>
              <c:numCache>
                <c:formatCode>0%</c:formatCode>
                <c:ptCount val="5"/>
                <c:pt idx="0">
                  <c:v>0.48000000000000032</c:v>
                </c:pt>
                <c:pt idx="1">
                  <c:v>0.33000000000000407</c:v>
                </c:pt>
                <c:pt idx="2">
                  <c:v>0.25</c:v>
                </c:pt>
                <c:pt idx="3">
                  <c:v>0.24000000000000021</c:v>
                </c:pt>
                <c:pt idx="4">
                  <c:v>0.17</c:v>
                </c:pt>
              </c:numCache>
            </c:numRef>
          </c:val>
        </c:ser>
        <c:gapWidth val="201"/>
        <c:overlap val="1"/>
        <c:axId val="107943040"/>
        <c:axId val="107946368"/>
      </c:barChart>
      <c:catAx>
        <c:axId val="107943040"/>
        <c:scaling>
          <c:orientation val="minMax"/>
        </c:scaling>
        <c:axPos val="b"/>
        <c:tickLblPos val="nextTo"/>
        <c:txPr>
          <a:bodyPr/>
          <a:lstStyle/>
          <a:p>
            <a:pPr>
              <a:defRPr sz="1200"/>
            </a:pPr>
            <a:endParaRPr lang="en-US"/>
          </a:p>
        </c:txPr>
        <c:crossAx val="107946368"/>
        <c:crosses val="autoZero"/>
        <c:auto val="1"/>
        <c:lblAlgn val="ctr"/>
        <c:lblOffset val="100"/>
      </c:catAx>
      <c:valAx>
        <c:axId val="107946368"/>
        <c:scaling>
          <c:orientation val="minMax"/>
          <c:max val="0.5"/>
        </c:scaling>
        <c:delete val="1"/>
        <c:axPos val="l"/>
        <c:title>
          <c:tx>
            <c:rich>
              <a:bodyPr rot="-5400000" vert="horz"/>
              <a:lstStyle/>
              <a:p>
                <a:pPr>
                  <a:defRPr sz="1200" b="0"/>
                </a:pPr>
                <a:r>
                  <a:rPr lang="en-US" sz="1200" b="0" dirty="0" smtClean="0"/>
                  <a:t>Employment Growth</a:t>
                </a:r>
                <a:r>
                  <a:rPr lang="en-US" sz="1200" b="0" baseline="0" dirty="0" smtClean="0"/>
                  <a:t> Rate</a:t>
                </a:r>
                <a:endParaRPr lang="en-US" sz="1200" b="0" dirty="0"/>
              </a:p>
            </c:rich>
          </c:tx>
          <c:layout>
            <c:manualLayout>
              <c:xMode val="edge"/>
              <c:yMode val="edge"/>
              <c:x val="6.2305295950157045E-3"/>
              <c:y val="0.24067556045940119"/>
            </c:manualLayout>
          </c:layout>
        </c:title>
        <c:numFmt formatCode="0%" sourceLinked="1"/>
        <c:tickLblPos val="none"/>
        <c:crossAx val="107943040"/>
        <c:crosses val="autoZero"/>
        <c:crossBetween val="between"/>
        <c:majorUnit val="0.1"/>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4354066985645913E-2"/>
          <c:y val="3.6101083032490974E-2"/>
          <c:w val="0.96491228070175328"/>
          <c:h val="0.86083629438016995"/>
        </c:manualLayout>
      </c:layout>
      <c:lineChart>
        <c:grouping val="standard"/>
        <c:ser>
          <c:idx val="0"/>
          <c:order val="0"/>
          <c:tx>
            <c:strRef>
              <c:f>Sheet1!$B$1</c:f>
              <c:strCache>
                <c:ptCount val="1"/>
                <c:pt idx="0">
                  <c:v>Life Expectancy</c:v>
                </c:pt>
              </c:strCache>
            </c:strRef>
          </c:tx>
          <c:dLbls>
            <c:dLbl>
              <c:idx val="1"/>
              <c:layout>
                <c:manualLayout>
                  <c:x val="-1.1164274322169153E-2"/>
                  <c:y val="3.6101083032490912E-2"/>
                </c:manualLayout>
              </c:layout>
              <c:showVal val="1"/>
            </c:dLbl>
            <c:dLbl>
              <c:idx val="2"/>
              <c:layout>
                <c:manualLayout>
                  <c:x val="-9.5693779904306251E-3"/>
                  <c:y val="4.6931407942239114E-2"/>
                </c:manualLayout>
              </c:layout>
              <c:showVal val="1"/>
            </c:dLbl>
            <c:dLbl>
              <c:idx val="3"/>
              <c:layout>
                <c:manualLayout>
                  <c:x val="0"/>
                  <c:y val="1.4440433212996409E-2"/>
                </c:manualLayout>
              </c:layout>
              <c:showVal val="1"/>
            </c:dLbl>
            <c:dLbl>
              <c:idx val="4"/>
              <c:layout>
                <c:manualLayout>
                  <c:x val="-1.5948963317384385E-3"/>
                  <c:y val="3.6101083032490981E-2"/>
                </c:manualLayout>
              </c:layout>
              <c:showVal val="1"/>
            </c:dLbl>
            <c:dLbl>
              <c:idx val="5"/>
              <c:layout>
                <c:manualLayout>
                  <c:x val="1.5948963317384385E-3"/>
                  <c:y val="4.6931407942239114E-2"/>
                </c:manualLayout>
              </c:layout>
              <c:showVal val="1"/>
            </c:dLbl>
            <c:dLbl>
              <c:idx val="6"/>
              <c:layout>
                <c:manualLayout>
                  <c:x val="-4.7846889952153507E-3"/>
                  <c:y val="4.3321299638989175E-2"/>
                </c:manualLayout>
              </c:layout>
              <c:showVal val="1"/>
            </c:dLbl>
            <c:dLbl>
              <c:idx val="7"/>
              <c:layout>
                <c:manualLayout>
                  <c:x val="-1.2759170653907555E-2"/>
                  <c:y val="5.0541516245487361E-2"/>
                </c:manualLayout>
              </c:layout>
              <c:showVal val="1"/>
            </c:dLbl>
            <c:txPr>
              <a:bodyPr/>
              <a:lstStyle/>
              <a:p>
                <a:pPr>
                  <a:defRPr sz="1200" baseline="0"/>
                </a:pPr>
                <a:endParaRPr lang="en-US"/>
              </a:p>
            </c:txPr>
            <c:showVal val="1"/>
          </c:dLbls>
          <c:cat>
            <c:numRef>
              <c:f>Sheet1!$A$2:$A$9</c:f>
              <c:numCache>
                <c:formatCode>General</c:formatCode>
                <c:ptCount val="8"/>
                <c:pt idx="0">
                  <c:v>1940</c:v>
                </c:pt>
                <c:pt idx="1">
                  <c:v>1950</c:v>
                </c:pt>
                <c:pt idx="2">
                  <c:v>1960</c:v>
                </c:pt>
                <c:pt idx="3">
                  <c:v>1970</c:v>
                </c:pt>
                <c:pt idx="4">
                  <c:v>1980</c:v>
                </c:pt>
                <c:pt idx="5">
                  <c:v>1990</c:v>
                </c:pt>
                <c:pt idx="6">
                  <c:v>2000</c:v>
                </c:pt>
                <c:pt idx="7">
                  <c:v>2007</c:v>
                </c:pt>
              </c:numCache>
            </c:numRef>
          </c:cat>
          <c:val>
            <c:numRef>
              <c:f>Sheet1!$B$2:$B$9</c:f>
              <c:numCache>
                <c:formatCode>General</c:formatCode>
                <c:ptCount val="8"/>
                <c:pt idx="0">
                  <c:v>62.9</c:v>
                </c:pt>
                <c:pt idx="1">
                  <c:v>68.2</c:v>
                </c:pt>
                <c:pt idx="2">
                  <c:v>69.7</c:v>
                </c:pt>
                <c:pt idx="3">
                  <c:v>70.8</c:v>
                </c:pt>
                <c:pt idx="4">
                  <c:v>73.7</c:v>
                </c:pt>
                <c:pt idx="5">
                  <c:v>75.400000000000006</c:v>
                </c:pt>
                <c:pt idx="6">
                  <c:v>76.8</c:v>
                </c:pt>
                <c:pt idx="7">
                  <c:v>77.900000000000006</c:v>
                </c:pt>
              </c:numCache>
            </c:numRef>
          </c:val>
        </c:ser>
        <c:marker val="1"/>
        <c:axId val="87619840"/>
        <c:axId val="89760128"/>
      </c:lineChart>
      <c:catAx>
        <c:axId val="87619840"/>
        <c:scaling>
          <c:orientation val="minMax"/>
        </c:scaling>
        <c:axPos val="b"/>
        <c:numFmt formatCode="General" sourceLinked="1"/>
        <c:tickLblPos val="nextTo"/>
        <c:txPr>
          <a:bodyPr/>
          <a:lstStyle/>
          <a:p>
            <a:pPr>
              <a:defRPr sz="1200"/>
            </a:pPr>
            <a:endParaRPr lang="en-US"/>
          </a:p>
        </c:txPr>
        <c:crossAx val="89760128"/>
        <c:crosses val="autoZero"/>
        <c:auto val="1"/>
        <c:lblAlgn val="ctr"/>
        <c:lblOffset val="100"/>
      </c:catAx>
      <c:valAx>
        <c:axId val="89760128"/>
        <c:scaling>
          <c:orientation val="minMax"/>
          <c:max val="80"/>
          <c:min val="60"/>
        </c:scaling>
        <c:delete val="1"/>
        <c:axPos val="l"/>
        <c:numFmt formatCode="General" sourceLinked="1"/>
        <c:tickLblPos val="none"/>
        <c:crossAx val="87619840"/>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316852619570962"/>
          <c:y val="4.9801337594306994E-2"/>
          <c:w val="0.74224117303358805"/>
          <c:h val="0.83493361446974179"/>
        </c:manualLayout>
      </c:layout>
      <c:barChart>
        <c:barDir val="col"/>
        <c:grouping val="clustered"/>
        <c:ser>
          <c:idx val="0"/>
          <c:order val="0"/>
          <c:tx>
            <c:strRef>
              <c:f>Sheet1!$B$1</c:f>
              <c:strCache>
                <c:ptCount val="1"/>
                <c:pt idx="0">
                  <c:v>1996</c:v>
                </c:pt>
              </c:strCache>
            </c:strRef>
          </c:tx>
          <c:cat>
            <c:strRef>
              <c:f>Sheet1!$A$2</c:f>
              <c:strCache>
                <c:ptCount val="1"/>
                <c:pt idx="0">
                  <c:v>Mortality Rate</c:v>
                </c:pt>
              </c:strCache>
            </c:strRef>
          </c:cat>
          <c:val>
            <c:numRef>
              <c:f>Sheet1!$B$2</c:f>
              <c:numCache>
                <c:formatCode>General</c:formatCode>
                <c:ptCount val="1"/>
                <c:pt idx="0">
                  <c:v>16.8</c:v>
                </c:pt>
              </c:numCache>
            </c:numRef>
          </c:val>
        </c:ser>
        <c:ser>
          <c:idx val="1"/>
          <c:order val="1"/>
          <c:tx>
            <c:strRef>
              <c:f>Sheet1!$C$1</c:f>
              <c:strCache>
                <c:ptCount val="1"/>
                <c:pt idx="0">
                  <c:v>2006</c:v>
                </c:pt>
              </c:strCache>
            </c:strRef>
          </c:tx>
          <c:cat>
            <c:strRef>
              <c:f>Sheet1!$A$2</c:f>
              <c:strCache>
                <c:ptCount val="1"/>
                <c:pt idx="0">
                  <c:v>Mortality Rate</c:v>
                </c:pt>
              </c:strCache>
            </c:strRef>
          </c:cat>
          <c:val>
            <c:numRef>
              <c:f>Sheet1!$C$2</c:f>
              <c:numCache>
                <c:formatCode>General</c:formatCode>
                <c:ptCount val="1"/>
                <c:pt idx="0">
                  <c:v>13.2</c:v>
                </c:pt>
              </c:numCache>
            </c:numRef>
          </c:val>
        </c:ser>
        <c:axId val="93130112"/>
        <c:axId val="93136000"/>
      </c:barChart>
      <c:catAx>
        <c:axId val="93130112"/>
        <c:scaling>
          <c:orientation val="minMax"/>
        </c:scaling>
        <c:axPos val="b"/>
        <c:tickLblPos val="nextTo"/>
        <c:txPr>
          <a:bodyPr/>
          <a:lstStyle/>
          <a:p>
            <a:pPr>
              <a:defRPr sz="1200"/>
            </a:pPr>
            <a:endParaRPr lang="en-US"/>
          </a:p>
        </c:txPr>
        <c:crossAx val="93136000"/>
        <c:crosses val="autoZero"/>
        <c:auto val="1"/>
        <c:lblAlgn val="ctr"/>
        <c:lblOffset val="100"/>
      </c:catAx>
      <c:valAx>
        <c:axId val="93136000"/>
        <c:scaling>
          <c:orientation val="minMax"/>
        </c:scaling>
        <c:axPos val="l"/>
        <c:numFmt formatCode="General" sourceLinked="1"/>
        <c:tickLblPos val="nextTo"/>
        <c:txPr>
          <a:bodyPr/>
          <a:lstStyle/>
          <a:p>
            <a:pPr>
              <a:defRPr sz="1200"/>
            </a:pPr>
            <a:endParaRPr lang="en-US"/>
          </a:p>
        </c:txPr>
        <c:crossAx val="93130112"/>
        <c:crosses val="autoZero"/>
        <c:crossBetween val="between"/>
        <c:majorUnit val="4"/>
      </c:valAx>
    </c:plotArea>
    <c:legend>
      <c:legendPos val="r"/>
      <c:layout/>
      <c:txPr>
        <a:bodyPr/>
        <a:lstStyle/>
        <a:p>
          <a:pPr>
            <a:defRPr sz="1200"/>
          </a:pPr>
          <a:endParaRPr lang="en-US"/>
        </a:p>
      </c:txPr>
    </c:legend>
    <c:plotVisOnly val="1"/>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1996</c:v>
                </c:pt>
              </c:strCache>
            </c:strRef>
          </c:tx>
          <c:cat>
            <c:strRef>
              <c:f>Sheet1!$A$2</c:f>
              <c:strCache>
                <c:ptCount val="1"/>
                <c:pt idx="0">
                  <c:v>Breast Cancer-related Imaging Scans</c:v>
                </c:pt>
              </c:strCache>
            </c:strRef>
          </c:cat>
          <c:val>
            <c:numRef>
              <c:f>Sheet1!$B$2</c:f>
              <c:numCache>
                <c:formatCode>General</c:formatCode>
                <c:ptCount val="1"/>
                <c:pt idx="0">
                  <c:v>27894</c:v>
                </c:pt>
              </c:numCache>
            </c:numRef>
          </c:val>
        </c:ser>
        <c:ser>
          <c:idx val="1"/>
          <c:order val="1"/>
          <c:tx>
            <c:strRef>
              <c:f>Sheet1!$C$1</c:f>
              <c:strCache>
                <c:ptCount val="1"/>
                <c:pt idx="0">
                  <c:v>2006</c:v>
                </c:pt>
              </c:strCache>
            </c:strRef>
          </c:tx>
          <c:cat>
            <c:strRef>
              <c:f>Sheet1!$A$2</c:f>
              <c:strCache>
                <c:ptCount val="1"/>
                <c:pt idx="0">
                  <c:v>Breast Cancer-related Imaging Scans</c:v>
                </c:pt>
              </c:strCache>
            </c:strRef>
          </c:cat>
          <c:val>
            <c:numRef>
              <c:f>Sheet1!$C$2</c:f>
              <c:numCache>
                <c:formatCode>General</c:formatCode>
                <c:ptCount val="1"/>
                <c:pt idx="0">
                  <c:v>93405</c:v>
                </c:pt>
              </c:numCache>
            </c:numRef>
          </c:val>
        </c:ser>
        <c:axId val="93182208"/>
        <c:axId val="93184000"/>
      </c:barChart>
      <c:catAx>
        <c:axId val="93182208"/>
        <c:scaling>
          <c:orientation val="minMax"/>
        </c:scaling>
        <c:axPos val="b"/>
        <c:tickLblPos val="nextTo"/>
        <c:txPr>
          <a:bodyPr/>
          <a:lstStyle/>
          <a:p>
            <a:pPr>
              <a:defRPr sz="1200"/>
            </a:pPr>
            <a:endParaRPr lang="en-US"/>
          </a:p>
        </c:txPr>
        <c:crossAx val="93184000"/>
        <c:crosses val="autoZero"/>
        <c:auto val="1"/>
        <c:lblAlgn val="ctr"/>
        <c:lblOffset val="100"/>
      </c:catAx>
      <c:valAx>
        <c:axId val="93184000"/>
        <c:scaling>
          <c:orientation val="minMax"/>
        </c:scaling>
        <c:axPos val="l"/>
        <c:numFmt formatCode="#,##0" sourceLinked="0"/>
        <c:tickLblPos val="nextTo"/>
        <c:txPr>
          <a:bodyPr/>
          <a:lstStyle/>
          <a:p>
            <a:pPr>
              <a:defRPr sz="1200"/>
            </a:pPr>
            <a:endParaRPr lang="en-US"/>
          </a:p>
        </c:txPr>
        <c:crossAx val="93182208"/>
        <c:crosses val="autoZero"/>
        <c:crossBetween val="between"/>
        <c:majorUnit val="20000"/>
      </c:valAx>
    </c:plotArea>
    <c:legend>
      <c:legendPos val="r"/>
      <c:layout>
        <c:manualLayout>
          <c:xMode val="edge"/>
          <c:yMode val="edge"/>
          <c:x val="0.84200299962504677"/>
          <c:y val="0.46062871451413401"/>
          <c:w val="0.14212398450193744"/>
          <c:h val="0.14770808821311129"/>
        </c:manualLayout>
      </c:layout>
      <c:txPr>
        <a:bodyPr/>
        <a:lstStyle/>
        <a:p>
          <a:pPr>
            <a:defRPr sz="1200"/>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dPt>
            <c:idx val="1"/>
            <c:spPr>
              <a:solidFill>
                <a:schemeClr val="accent2"/>
              </a:solidFill>
            </c:spPr>
          </c:dPt>
          <c:dPt>
            <c:idx val="2"/>
            <c:spPr>
              <a:solidFill>
                <a:srgbClr val="FFC000"/>
              </a:solidFill>
            </c:spPr>
          </c:dPt>
          <c:dLbls>
            <c:txPr>
              <a:bodyPr/>
              <a:lstStyle/>
              <a:p>
                <a:pPr>
                  <a:defRPr sz="1400"/>
                </a:pPr>
                <a:endParaRPr lang="en-US"/>
              </a:p>
            </c:txPr>
            <c:showVal val="1"/>
          </c:dLbls>
          <c:cat>
            <c:strRef>
              <c:f>Sheet1!$A$2:$A$4</c:f>
              <c:strCache>
                <c:ptCount val="3"/>
                <c:pt idx="0">
                  <c:v>Open Radical Prostatectomy</c:v>
                </c:pt>
                <c:pt idx="1">
                  <c:v>Laparoscopic Surgery</c:v>
                </c:pt>
                <c:pt idx="2">
                  <c:v>Robot-assisted Prostatectomy</c:v>
                </c:pt>
              </c:strCache>
            </c:strRef>
          </c:cat>
          <c:val>
            <c:numRef>
              <c:f>Sheet1!$B$2:$B$4</c:f>
              <c:numCache>
                <c:formatCode>"$"#,##0_);[Red]\("$"#,##0\)</c:formatCode>
                <c:ptCount val="3"/>
                <c:pt idx="0">
                  <c:v>1870</c:v>
                </c:pt>
                <c:pt idx="1">
                  <c:v>3876</c:v>
                </c:pt>
                <c:pt idx="2">
                  <c:v>5410</c:v>
                </c:pt>
              </c:numCache>
            </c:numRef>
          </c:val>
        </c:ser>
        <c:axId val="97917184"/>
        <c:axId val="97931264"/>
      </c:barChart>
      <c:catAx>
        <c:axId val="97917184"/>
        <c:scaling>
          <c:orientation val="minMax"/>
        </c:scaling>
        <c:axPos val="b"/>
        <c:tickLblPos val="nextTo"/>
        <c:txPr>
          <a:bodyPr/>
          <a:lstStyle/>
          <a:p>
            <a:pPr>
              <a:defRPr sz="1050"/>
            </a:pPr>
            <a:endParaRPr lang="en-US"/>
          </a:p>
        </c:txPr>
        <c:crossAx val="97931264"/>
        <c:crosses val="autoZero"/>
        <c:auto val="1"/>
        <c:lblAlgn val="ctr"/>
        <c:lblOffset val="100"/>
      </c:catAx>
      <c:valAx>
        <c:axId val="97931264"/>
        <c:scaling>
          <c:orientation val="minMax"/>
        </c:scaling>
        <c:delete val="1"/>
        <c:axPos val="l"/>
        <c:numFmt formatCode="&quot;$&quot;#,##0_);[Red]\(&quot;$&quot;#,##0\)" sourceLinked="1"/>
        <c:tickLblPos val="none"/>
        <c:crossAx val="97917184"/>
        <c:crosses val="autoZero"/>
        <c:crossBetween val="between"/>
      </c:valAx>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896103896104106"/>
          <c:y val="0.10014197707151967"/>
          <c:w val="0.82658712029596548"/>
          <c:h val="0.79630778018032433"/>
        </c:manualLayout>
      </c:layout>
      <c:barChart>
        <c:barDir val="col"/>
        <c:grouping val="clustered"/>
        <c:ser>
          <c:idx val="0"/>
          <c:order val="0"/>
          <c:tx>
            <c:strRef>
              <c:f>Sheet1!$A$2</c:f>
              <c:strCache>
                <c:ptCount val="1"/>
              </c:strCache>
            </c:strRef>
          </c:tx>
          <c:spPr>
            <a:solidFill>
              <a:schemeClr val="accent1"/>
            </a:solidFill>
            <a:ln w="28172">
              <a:noFill/>
            </a:ln>
          </c:spPr>
          <c:dPt>
            <c:idx val="1"/>
            <c:spPr>
              <a:solidFill>
                <a:schemeClr val="accent2"/>
              </a:solidFill>
              <a:ln w="28172">
                <a:noFill/>
              </a:ln>
            </c:spPr>
          </c:dPt>
          <c:dPt>
            <c:idx val="2"/>
            <c:spPr>
              <a:solidFill>
                <a:srgbClr val="FFC000"/>
              </a:solidFill>
              <a:ln w="28172">
                <a:noFill/>
              </a:ln>
            </c:spPr>
          </c:dPt>
          <c:dPt>
            <c:idx val="3"/>
            <c:spPr>
              <a:solidFill>
                <a:srgbClr val="A73226"/>
              </a:solidFill>
              <a:ln w="28172">
                <a:noFill/>
              </a:ln>
            </c:spPr>
          </c:dPt>
          <c:dLbls>
            <c:numFmt formatCode="\$#,##0" sourceLinked="0"/>
            <c:spPr>
              <a:noFill/>
              <a:ln w="28172">
                <a:noFill/>
              </a:ln>
            </c:spPr>
            <c:txPr>
              <a:bodyPr/>
              <a:lstStyle/>
              <a:p>
                <a:pPr algn="l">
                  <a:defRPr sz="1200" b="0" i="0" u="none" strike="noStrike" baseline="0">
                    <a:solidFill>
                      <a:schemeClr val="tx1"/>
                    </a:solidFill>
                    <a:latin typeface="Arial"/>
                    <a:ea typeface="Arial"/>
                    <a:cs typeface="Arial"/>
                  </a:defRPr>
                </a:pPr>
                <a:endParaRPr lang="en-US"/>
              </a:p>
            </c:txPr>
            <c:dLblPos val="outEnd"/>
            <c:showVal val="1"/>
          </c:dLbls>
          <c:cat>
            <c:strRef>
              <c:f>Sheet1!$B$1:$E$1</c:f>
              <c:strCache>
                <c:ptCount val="4"/>
                <c:pt idx="0">
                  <c:v>Ages 6-17</c:v>
                </c:pt>
                <c:pt idx="1">
                  <c:v>Ages 18-44</c:v>
                </c:pt>
                <c:pt idx="2">
                  <c:v>Ages 45-64</c:v>
                </c:pt>
                <c:pt idx="3">
                  <c:v>Ages 65 and Over</c:v>
                </c:pt>
              </c:strCache>
            </c:strRef>
          </c:cat>
          <c:val>
            <c:numRef>
              <c:f>Sheet1!$B$2:$E$2</c:f>
              <c:numCache>
                <c:formatCode>"$"#,##0</c:formatCode>
                <c:ptCount val="4"/>
                <c:pt idx="0">
                  <c:v>1496</c:v>
                </c:pt>
                <c:pt idx="1">
                  <c:v>2754</c:v>
                </c:pt>
                <c:pt idx="2">
                  <c:v>6138</c:v>
                </c:pt>
                <c:pt idx="3">
                  <c:v>9696</c:v>
                </c:pt>
              </c:numCache>
            </c:numRef>
          </c:val>
        </c:ser>
        <c:dLbls>
          <c:showVal val="1"/>
        </c:dLbls>
        <c:axId val="98046336"/>
        <c:axId val="98047872"/>
      </c:barChart>
      <c:catAx>
        <c:axId val="98046336"/>
        <c:scaling>
          <c:orientation val="minMax"/>
        </c:scaling>
        <c:axPos val="b"/>
        <c:numFmt formatCode="General" sourceLinked="1"/>
        <c:tickLblPos val="nextTo"/>
        <c:spPr>
          <a:ln w="14086">
            <a:solidFill>
              <a:srgbClr val="808080"/>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98047872"/>
        <c:crossesAt val="0"/>
        <c:auto val="1"/>
        <c:lblAlgn val="ctr"/>
        <c:lblOffset val="100"/>
        <c:tickLblSkip val="1"/>
        <c:tickMarkSkip val="1"/>
      </c:catAx>
      <c:valAx>
        <c:axId val="98047872"/>
        <c:scaling>
          <c:orientation val="minMax"/>
        </c:scaling>
        <c:delete val="1"/>
        <c:axPos val="l"/>
        <c:numFmt formatCode="\$#,##0" sourceLinked="0"/>
        <c:tickLblPos val="none"/>
        <c:crossAx val="98046336"/>
        <c:crosses val="autoZero"/>
        <c:crossBetween val="between"/>
      </c:valAx>
      <c:spPr>
        <a:noFill/>
        <a:ln w="28172">
          <a:noFill/>
        </a:ln>
      </c:spPr>
    </c:plotArea>
    <c:plotVisOnly val="1"/>
    <c:dispBlanksAs val="gap"/>
  </c:chart>
  <c:spPr>
    <a:noFill/>
    <a:ln>
      <a:noFill/>
    </a:ln>
  </c:spPr>
  <c:txPr>
    <a:bodyPr/>
    <a:lstStyle/>
    <a:p>
      <a:pPr>
        <a:defRPr sz="1331" b="0" i="0" u="none" strike="noStrike" baseline="0">
          <a:solidFill>
            <a:schemeClr val="tx1"/>
          </a:solidFill>
          <a:latin typeface="Arial"/>
          <a:ea typeface="Arial"/>
          <a:cs typeface="Arial"/>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8741802797038407E-2"/>
          <c:y val="1.3850370473602383E-3"/>
          <c:w val="0.43112986249853091"/>
          <c:h val="0.95281885118342879"/>
        </c:manualLayout>
      </c:layout>
      <c:barChart>
        <c:barDir val="col"/>
        <c:grouping val="stacked"/>
        <c:ser>
          <c:idx val="1"/>
          <c:order val="0"/>
          <c:tx>
            <c:strRef>
              <c:f>Sheet1!$A$2</c:f>
              <c:strCache>
                <c:ptCount val="1"/>
                <c:pt idx="0">
                  <c:v>Other</c:v>
                </c:pt>
              </c:strCache>
            </c:strRef>
          </c:tx>
          <c:spPr>
            <a:solidFill>
              <a:srgbClr val="C6D9F1"/>
            </a:solidFill>
            <a:ln w="24917">
              <a:noFill/>
            </a:ln>
          </c:spPr>
          <c:dLbls>
            <c:delete val="1"/>
          </c:dLbls>
          <c:val>
            <c:numRef>
              <c:f>Sheet1!$B$2</c:f>
              <c:numCache>
                <c:formatCode>General</c:formatCode>
                <c:ptCount val="1"/>
                <c:pt idx="0">
                  <c:v>15</c:v>
                </c:pt>
              </c:numCache>
            </c:numRef>
          </c:val>
        </c:ser>
        <c:ser>
          <c:idx val="2"/>
          <c:order val="1"/>
          <c:tx>
            <c:strRef>
              <c:f>Sheet1!$A$3</c:f>
              <c:strCache>
                <c:ptCount val="1"/>
                <c:pt idx="0">
                  <c:v>Arthritis </c:v>
                </c:pt>
              </c:strCache>
            </c:strRef>
          </c:tx>
          <c:spPr>
            <a:solidFill>
              <a:srgbClr val="E9E3BA"/>
            </a:solidFill>
            <a:ln w="24917">
              <a:noFill/>
            </a:ln>
          </c:spPr>
          <c:dLbls>
            <c:delete val="1"/>
          </c:dLbls>
          <c:val>
            <c:numRef>
              <c:f>Sheet1!$B$3</c:f>
              <c:numCache>
                <c:formatCode>General</c:formatCode>
                <c:ptCount val="1"/>
                <c:pt idx="0">
                  <c:v>7</c:v>
                </c:pt>
              </c:numCache>
            </c:numRef>
          </c:val>
        </c:ser>
        <c:ser>
          <c:idx val="0"/>
          <c:order val="2"/>
          <c:tx>
            <c:strRef>
              <c:f>Sheet1!$A$4</c:f>
              <c:strCache>
                <c:ptCount val="1"/>
                <c:pt idx="0">
                  <c:v>Trauma</c:v>
                </c:pt>
              </c:strCache>
            </c:strRef>
          </c:tx>
          <c:spPr>
            <a:solidFill>
              <a:srgbClr val="A73226"/>
            </a:solidFill>
            <a:ln w="24917">
              <a:noFill/>
            </a:ln>
          </c:spPr>
          <c:dLbls>
            <c:delete val="1"/>
          </c:dLbls>
          <c:val>
            <c:numRef>
              <c:f>Sheet1!$B$4</c:f>
              <c:numCache>
                <c:formatCode>General</c:formatCode>
                <c:ptCount val="1"/>
                <c:pt idx="0">
                  <c:v>8</c:v>
                </c:pt>
              </c:numCache>
            </c:numRef>
          </c:val>
        </c:ser>
        <c:ser>
          <c:idx val="3"/>
          <c:order val="3"/>
          <c:tx>
            <c:strRef>
              <c:f>Sheet1!$A$5</c:f>
              <c:strCache>
                <c:ptCount val="1"/>
                <c:pt idx="0">
                  <c:v>Mental Disorders</c:v>
                </c:pt>
              </c:strCache>
            </c:strRef>
          </c:tx>
          <c:spPr>
            <a:solidFill>
              <a:srgbClr val="EDB50F"/>
            </a:solidFill>
          </c:spPr>
          <c:dLbls>
            <c:delete val="1"/>
          </c:dLbls>
          <c:val>
            <c:numRef>
              <c:f>Sheet1!$B$5</c:f>
              <c:numCache>
                <c:formatCode>General</c:formatCode>
                <c:ptCount val="1"/>
                <c:pt idx="0">
                  <c:v>10</c:v>
                </c:pt>
              </c:numCache>
            </c:numRef>
          </c:val>
        </c:ser>
        <c:ser>
          <c:idx val="4"/>
          <c:order val="4"/>
          <c:tx>
            <c:strRef>
              <c:f>Sheet1!$A$6</c:f>
              <c:strCache>
                <c:ptCount val="1"/>
                <c:pt idx="0">
                  <c:v>Cerebrovascular Disease and Hypertension</c:v>
                </c:pt>
              </c:strCache>
            </c:strRef>
          </c:tx>
          <c:spPr>
            <a:solidFill>
              <a:srgbClr val="799D34"/>
            </a:solidFill>
          </c:spPr>
          <c:dLbls>
            <c:delete val="1"/>
          </c:dLbls>
          <c:val>
            <c:numRef>
              <c:f>Sheet1!$B$6</c:f>
              <c:numCache>
                <c:formatCode>General</c:formatCode>
                <c:ptCount val="1"/>
                <c:pt idx="0">
                  <c:v>10</c:v>
                </c:pt>
              </c:numCache>
            </c:numRef>
          </c:val>
        </c:ser>
        <c:ser>
          <c:idx val="5"/>
          <c:order val="5"/>
          <c:tx>
            <c:strRef>
              <c:f>Sheet1!$A$7</c:f>
              <c:strCache>
                <c:ptCount val="1"/>
                <c:pt idx="0">
                  <c:v>Hyperlipidemia and Heart Disease</c:v>
                </c:pt>
              </c:strCache>
            </c:strRef>
          </c:tx>
          <c:spPr>
            <a:solidFill>
              <a:srgbClr val="00548B"/>
            </a:solidFill>
          </c:spPr>
          <c:dLbls>
            <c:delete val="1"/>
          </c:dLbls>
          <c:val>
            <c:numRef>
              <c:f>Sheet1!$B$7</c:f>
              <c:numCache>
                <c:formatCode>General</c:formatCode>
                <c:ptCount val="1"/>
                <c:pt idx="0">
                  <c:v>16</c:v>
                </c:pt>
              </c:numCache>
            </c:numRef>
          </c:val>
        </c:ser>
        <c:dLbls>
          <c:showVal val="1"/>
        </c:dLbls>
        <c:gapWidth val="80"/>
        <c:overlap val="100"/>
        <c:axId val="98309248"/>
        <c:axId val="98310784"/>
      </c:barChart>
      <c:catAx>
        <c:axId val="98309248"/>
        <c:scaling>
          <c:orientation val="minMax"/>
        </c:scaling>
        <c:delete val="1"/>
        <c:axPos val="b"/>
        <c:numFmt formatCode="General" sourceLinked="1"/>
        <c:tickLblPos val="none"/>
        <c:crossAx val="98310784"/>
        <c:crosses val="autoZero"/>
        <c:auto val="1"/>
        <c:lblAlgn val="ctr"/>
        <c:lblOffset val="100"/>
        <c:tickLblSkip val="1"/>
        <c:tickMarkSkip val="1000"/>
      </c:catAx>
      <c:valAx>
        <c:axId val="98310784"/>
        <c:scaling>
          <c:orientation val="minMax"/>
        </c:scaling>
        <c:delete val="1"/>
        <c:axPos val="l"/>
        <c:numFmt formatCode="0%" sourceLinked="0"/>
        <c:majorTickMark val="none"/>
        <c:tickLblPos val="none"/>
        <c:crossAx val="98309248"/>
        <c:crosses val="autoZero"/>
        <c:crossBetween val="between"/>
      </c:valAx>
      <c:spPr>
        <a:noFill/>
        <a:ln w="24917">
          <a:noFill/>
        </a:ln>
      </c:spPr>
    </c:plotArea>
    <c:plotVisOnly val="1"/>
    <c:dispBlanksAs val="gap"/>
  </c:chart>
  <c:spPr>
    <a:noFill/>
    <a:ln>
      <a:noFill/>
    </a:ln>
  </c:spPr>
  <c:txPr>
    <a:bodyPr/>
    <a:lstStyle/>
    <a:p>
      <a:pPr>
        <a:defRPr sz="1373" b="0" i="0" u="none" strike="noStrike" baseline="0">
          <a:solidFill>
            <a:schemeClr val="tx1"/>
          </a:solidFill>
          <a:latin typeface="Arial"/>
          <a:ea typeface="Arial"/>
          <a:cs typeface="Arial"/>
        </a:defRPr>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1"/>
            <c:spPr>
              <a:solidFill>
                <a:schemeClr val="accent2"/>
              </a:solidFill>
            </c:spPr>
          </c:dPt>
          <c:dLbls>
            <c:dLbl>
              <c:idx val="0"/>
              <c:layout>
                <c:manualLayout>
                  <c:x val="-0.25692269148175007"/>
                  <c:y val="-0.28741480479664694"/>
                </c:manualLayout>
              </c:layout>
              <c:tx>
                <c:rich>
                  <a:bodyPr/>
                  <a:lstStyle/>
                  <a:p>
                    <a:r>
                      <a:rPr lang="en-US" sz="1200" dirty="0" smtClean="0">
                        <a:solidFill>
                          <a:schemeClr val="bg1"/>
                        </a:solidFill>
                      </a:rPr>
                      <a:t>Chronic Conditions</a:t>
                    </a:r>
                  </a:p>
                  <a:p>
                    <a:endParaRPr lang="en-US" sz="1300" dirty="0" smtClean="0">
                      <a:solidFill>
                        <a:schemeClr val="bg1"/>
                      </a:solidFill>
                    </a:endParaRPr>
                  </a:p>
                  <a:p>
                    <a:r>
                      <a:rPr lang="en-US" sz="1300" dirty="0" smtClean="0">
                        <a:solidFill>
                          <a:schemeClr val="bg1"/>
                        </a:solidFill>
                      </a:rPr>
                      <a:t>66%</a:t>
                    </a:r>
                    <a:endParaRPr lang="en-US" sz="1300" dirty="0">
                      <a:solidFill>
                        <a:schemeClr val="bg1"/>
                      </a:solidFill>
                    </a:endParaRPr>
                  </a:p>
                </c:rich>
              </c:tx>
              <c:showVal val="1"/>
            </c:dLbl>
            <c:dLbl>
              <c:idx val="1"/>
              <c:layout>
                <c:manualLayout>
                  <c:x val="0.20989673019844624"/>
                  <c:y val="0.14133796064009799"/>
                </c:manualLayout>
              </c:layout>
              <c:tx>
                <c:rich>
                  <a:bodyPr/>
                  <a:lstStyle/>
                  <a:p>
                    <a:pPr>
                      <a:defRPr sz="1200" b="0">
                        <a:solidFill>
                          <a:schemeClr val="bg1"/>
                        </a:solidFill>
                      </a:defRPr>
                    </a:pPr>
                    <a:r>
                      <a:rPr lang="en-US" sz="1200" b="0" dirty="0" smtClean="0">
                        <a:solidFill>
                          <a:schemeClr val="bg1"/>
                        </a:solidFill>
                      </a:rPr>
                      <a:t>Other </a:t>
                    </a:r>
                  </a:p>
                  <a:p>
                    <a:pPr>
                      <a:defRPr sz="1200" b="0">
                        <a:solidFill>
                          <a:schemeClr val="bg1"/>
                        </a:solidFill>
                      </a:defRPr>
                    </a:pPr>
                    <a:endParaRPr lang="en-US" sz="1200" b="0" dirty="0" smtClean="0">
                      <a:solidFill>
                        <a:schemeClr val="bg1"/>
                      </a:solidFill>
                    </a:endParaRPr>
                  </a:p>
                  <a:p>
                    <a:pPr>
                      <a:defRPr sz="1200" b="0">
                        <a:solidFill>
                          <a:schemeClr val="bg1"/>
                        </a:solidFill>
                      </a:defRPr>
                    </a:pPr>
                    <a:r>
                      <a:rPr lang="en-US" sz="1200" b="0" dirty="0" smtClean="0">
                        <a:solidFill>
                          <a:schemeClr val="bg1"/>
                        </a:solidFill>
                      </a:rPr>
                      <a:t>34</a:t>
                    </a:r>
                    <a:r>
                      <a:rPr lang="en-US" sz="1200" b="0" dirty="0">
                        <a:solidFill>
                          <a:schemeClr val="bg1"/>
                        </a:solidFill>
                      </a:rPr>
                      <a:t>%</a:t>
                    </a:r>
                  </a:p>
                </c:rich>
              </c:tx>
              <c:spPr/>
              <c:showVal val="1"/>
            </c:dLbl>
            <c:showVal val="1"/>
            <c:showLeaderLines val="1"/>
          </c:dLbls>
          <c:cat>
            <c:strRef>
              <c:f>Sheet1!$A$2:$A$3</c:f>
              <c:strCache>
                <c:ptCount val="2"/>
                <c:pt idx="0">
                  <c:v>Medicare Spending Growth Attributed to Chronic Conditions</c:v>
                </c:pt>
                <c:pt idx="1">
                  <c:v>Other</c:v>
                </c:pt>
              </c:strCache>
            </c:strRef>
          </c:cat>
          <c:val>
            <c:numRef>
              <c:f>Sheet1!$B$2:$B$3</c:f>
              <c:numCache>
                <c:formatCode>0%</c:formatCode>
                <c:ptCount val="2"/>
                <c:pt idx="0">
                  <c:v>0.66000000000000425</c:v>
                </c:pt>
                <c:pt idx="1">
                  <c:v>0.34</c:v>
                </c:pt>
              </c:numCache>
            </c:numRef>
          </c:val>
        </c:ser>
        <c:firstSliceAng val="0"/>
      </c:pieChart>
    </c:plotArea>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1802661582851266E-2"/>
          <c:y val="0.13148189962129644"/>
          <c:w val="0.88340212275929375"/>
          <c:h val="0.7696277163172015"/>
        </c:manualLayout>
      </c:layout>
      <c:barChart>
        <c:barDir val="col"/>
        <c:grouping val="clustered"/>
        <c:ser>
          <c:idx val="0"/>
          <c:order val="0"/>
          <c:tx>
            <c:strRef>
              <c:f>Sheet1!$A$2</c:f>
              <c:strCache>
                <c:ptCount val="1"/>
                <c:pt idx="0">
                  <c:v>2001</c:v>
                </c:pt>
              </c:strCache>
            </c:strRef>
          </c:tx>
          <c:dLbls>
            <c:showVal val="1"/>
          </c:dLbls>
          <c:cat>
            <c:strRef>
              <c:f>Sheet1!$B$1:$C$1</c:f>
              <c:strCache>
                <c:ptCount val="2"/>
                <c:pt idx="0">
                  <c:v>Diabetes</c:v>
                </c:pt>
                <c:pt idx="1">
                  <c:v>Asthma</c:v>
                </c:pt>
              </c:strCache>
            </c:strRef>
          </c:cat>
          <c:val>
            <c:numRef>
              <c:f>Sheet1!$B$2:$C$2</c:f>
              <c:numCache>
                <c:formatCode>0</c:formatCode>
                <c:ptCount val="2"/>
                <c:pt idx="0">
                  <c:v>13</c:v>
                </c:pt>
                <c:pt idx="1">
                  <c:v>31</c:v>
                </c:pt>
              </c:numCache>
            </c:numRef>
          </c:val>
        </c:ser>
        <c:ser>
          <c:idx val="1"/>
          <c:order val="1"/>
          <c:tx>
            <c:strRef>
              <c:f>Sheet1!$A$3</c:f>
              <c:strCache>
                <c:ptCount val="1"/>
                <c:pt idx="0">
                  <c:v>2008</c:v>
                </c:pt>
              </c:strCache>
            </c:strRef>
          </c:tx>
          <c:dLbls>
            <c:showVal val="1"/>
          </c:dLbls>
          <c:cat>
            <c:strRef>
              <c:f>Sheet1!$B$1:$C$1</c:f>
              <c:strCache>
                <c:ptCount val="2"/>
                <c:pt idx="0">
                  <c:v>Diabetes</c:v>
                </c:pt>
                <c:pt idx="1">
                  <c:v>Asthma</c:v>
                </c:pt>
              </c:strCache>
            </c:strRef>
          </c:cat>
          <c:val>
            <c:numRef>
              <c:f>Sheet1!$B$3:$C$3</c:f>
              <c:numCache>
                <c:formatCode>0</c:formatCode>
                <c:ptCount val="2"/>
                <c:pt idx="0">
                  <c:v>19</c:v>
                </c:pt>
                <c:pt idx="1">
                  <c:v>38</c:v>
                </c:pt>
              </c:numCache>
            </c:numRef>
          </c:val>
        </c:ser>
        <c:axId val="93606272"/>
        <c:axId val="93607808"/>
      </c:barChart>
      <c:catAx>
        <c:axId val="93606272"/>
        <c:scaling>
          <c:orientation val="minMax"/>
        </c:scaling>
        <c:axPos val="b"/>
        <c:numFmt formatCode="General" sourceLinked="1"/>
        <c:majorTickMark val="none"/>
        <c:tickLblPos val="nextTo"/>
        <c:crossAx val="93607808"/>
        <c:crosses val="autoZero"/>
        <c:auto val="1"/>
        <c:lblAlgn val="ctr"/>
        <c:lblOffset val="100"/>
        <c:tickLblSkip val="1"/>
        <c:tickMarkSkip val="1"/>
      </c:catAx>
      <c:valAx>
        <c:axId val="93607808"/>
        <c:scaling>
          <c:orientation val="minMax"/>
        </c:scaling>
        <c:delete val="1"/>
        <c:axPos val="l"/>
        <c:title>
          <c:tx>
            <c:rich>
              <a:bodyPr/>
              <a:lstStyle/>
              <a:p>
                <a:pPr>
                  <a:defRPr sz="1276" b="0" i="0" u="none" strike="noStrike" baseline="0">
                    <a:solidFill>
                      <a:srgbClr val="000000"/>
                    </a:solidFill>
                    <a:latin typeface="Calibri"/>
                    <a:ea typeface="Calibri"/>
                    <a:cs typeface="Calibri"/>
                  </a:defRPr>
                </a:pPr>
                <a:r>
                  <a:rPr lang="en-US" dirty="0" smtClean="0">
                    <a:latin typeface="+mj-lt"/>
                  </a:rPr>
                  <a:t>Prevalence </a:t>
                </a:r>
                <a:r>
                  <a:rPr lang="en-US" dirty="0">
                    <a:latin typeface="+mj-lt"/>
                  </a:rPr>
                  <a:t>(millions)</a:t>
                </a:r>
              </a:p>
            </c:rich>
          </c:tx>
          <c:layout>
            <c:manualLayout>
              <c:xMode val="edge"/>
              <c:yMode val="edge"/>
              <c:x val="5.8259611350683423E-2"/>
              <c:y val="0.21881380667078221"/>
            </c:manualLayout>
          </c:layout>
        </c:title>
        <c:numFmt formatCode="#,##0" sourceLinked="0"/>
        <c:tickLblPos val="none"/>
        <c:crossAx val="93606272"/>
        <c:crosses val="autoZero"/>
        <c:crossBetween val="between"/>
      </c:valAx>
    </c:plotArea>
    <c:legend>
      <c:legendPos val="r"/>
      <c:layout/>
    </c:legend>
    <c:plotVisOnly val="1"/>
    <c:dispBlanksAs val="gap"/>
  </c:chart>
  <c:spPr>
    <a:ln>
      <a:noFill/>
    </a:ln>
  </c:spPr>
  <c:txPr>
    <a:bodyPr/>
    <a:lstStyle/>
    <a:p>
      <a:pPr>
        <a:defRPr sz="1285"/>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0.03534</cdr:x>
      <cdr:y>0.69874</cdr:y>
    </cdr:from>
    <cdr:to>
      <cdr:x>0.28975</cdr:x>
      <cdr:y>1</cdr:y>
    </cdr:to>
    <cdr:sp macro="" textlink="">
      <cdr:nvSpPr>
        <cdr:cNvPr id="2" name="TextBox 1"/>
        <cdr:cNvSpPr txBox="1"/>
      </cdr:nvSpPr>
      <cdr:spPr>
        <a:xfrm xmlns:a="http://schemas.openxmlformats.org/drawingml/2006/main" rot="16200000">
          <a:off x="127000" y="2120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0.08647</cdr:x>
      <cdr:y>0.18135</cdr:y>
    </cdr:from>
    <cdr:to>
      <cdr:x>0.12384</cdr:x>
      <cdr:y>0.66321</cdr:y>
    </cdr:to>
    <cdr:sp macro="" textlink="">
      <cdr:nvSpPr>
        <cdr:cNvPr id="3" name="TextBox 2"/>
        <cdr:cNvSpPr txBox="1"/>
      </cdr:nvSpPr>
      <cdr:spPr>
        <a:xfrm xmlns:a="http://schemas.openxmlformats.org/drawingml/2006/main" rot="16200000">
          <a:off x="-5445" y="1396137"/>
          <a:ext cx="1771631" cy="3128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Per Capita Spending</a:t>
          </a:r>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0.42857</cdr:x>
      <cdr:y>0.27886</cdr:y>
    </cdr:from>
    <cdr:to>
      <cdr:x>1</cdr:x>
      <cdr:y>0.39051</cdr:y>
    </cdr:to>
    <cdr:sp macro="" textlink="">
      <cdr:nvSpPr>
        <cdr:cNvPr id="2" name="TextBox 1"/>
        <cdr:cNvSpPr txBox="1"/>
      </cdr:nvSpPr>
      <cdr:spPr>
        <a:xfrm xmlns:a="http://schemas.openxmlformats.org/drawingml/2006/main">
          <a:off x="1836051" y="1200584"/>
          <a:ext cx="2431149" cy="4806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err="1">
              <a:latin typeface="+mn-lt"/>
              <a:ea typeface="+mn-ea"/>
              <a:cs typeface="+mn-cs"/>
            </a:rPr>
            <a:t>Cerebrovascular</a:t>
          </a:r>
          <a:r>
            <a:rPr lang="en-US" sz="1200" dirty="0">
              <a:latin typeface="+mn-lt"/>
              <a:ea typeface="+mn-ea"/>
              <a:cs typeface="+mn-cs"/>
            </a:rPr>
            <a:t> Disease </a:t>
          </a:r>
          <a:r>
            <a:rPr lang="en-US" sz="1200" dirty="0" smtClean="0">
              <a:latin typeface="+mn-lt"/>
              <a:ea typeface="+mn-ea"/>
              <a:cs typeface="+mn-cs"/>
            </a:rPr>
            <a:t>and</a:t>
          </a:r>
        </a:p>
        <a:p xmlns:a="http://schemas.openxmlformats.org/drawingml/2006/main">
          <a:r>
            <a:rPr lang="en-US" sz="1200" dirty="0" smtClean="0">
              <a:latin typeface="+mn-lt"/>
              <a:ea typeface="+mn-ea"/>
              <a:cs typeface="+mn-cs"/>
            </a:rPr>
            <a:t> Hypertension</a:t>
          </a:r>
          <a:r>
            <a:rPr lang="en-US" sz="1200" dirty="0" smtClean="0"/>
            <a:t>,</a:t>
          </a:r>
          <a:r>
            <a:rPr lang="en-US" sz="1200" dirty="0" smtClean="0">
              <a:latin typeface="+mn-lt"/>
              <a:ea typeface="+mn-ea"/>
              <a:cs typeface="+mn-cs"/>
            </a:rPr>
            <a:t> 10%</a:t>
          </a:r>
          <a:endParaRPr lang="en-US" sz="1200" dirty="0"/>
        </a:p>
      </cdr:txBody>
    </cdr:sp>
  </cdr:relSizeAnchor>
  <cdr:relSizeAnchor xmlns:cdr="http://schemas.openxmlformats.org/drawingml/2006/chartDrawing">
    <cdr:from>
      <cdr:x>0.42857</cdr:x>
      <cdr:y>0.10533</cdr:y>
    </cdr:from>
    <cdr:to>
      <cdr:x>1</cdr:x>
      <cdr:y>0.21867</cdr:y>
    </cdr:to>
    <cdr:sp macro="" textlink="">
      <cdr:nvSpPr>
        <cdr:cNvPr id="3" name="TextBox 1"/>
        <cdr:cNvSpPr txBox="1"/>
      </cdr:nvSpPr>
      <cdr:spPr>
        <a:xfrm xmlns:a="http://schemas.openxmlformats.org/drawingml/2006/main">
          <a:off x="1823351" y="453488"/>
          <a:ext cx="2431149" cy="4879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200" dirty="0" err="1" smtClean="0"/>
            <a:t>Hyperlipidemia</a:t>
          </a:r>
          <a:r>
            <a:rPr lang="en-US" sz="1200" dirty="0" smtClean="0"/>
            <a:t> and </a:t>
          </a:r>
        </a:p>
        <a:p xmlns:a="http://schemas.openxmlformats.org/drawingml/2006/main">
          <a:r>
            <a:rPr lang="en-US" sz="1200" dirty="0" smtClean="0"/>
            <a:t>Heart Disease, 16%</a:t>
          </a:r>
          <a:endParaRPr lang="en-US" sz="1200" dirty="0"/>
        </a:p>
      </cdr:txBody>
    </cdr:sp>
  </cdr:relSizeAnchor>
  <cdr:relSizeAnchor xmlns:cdr="http://schemas.openxmlformats.org/drawingml/2006/chartDrawing">
    <cdr:from>
      <cdr:x>0.42858</cdr:x>
      <cdr:y>0.44325</cdr:y>
    </cdr:from>
    <cdr:to>
      <cdr:x>1</cdr:x>
      <cdr:y>0.5097</cdr:y>
    </cdr:to>
    <cdr:sp macro="" textlink="">
      <cdr:nvSpPr>
        <cdr:cNvPr id="4" name="TextBox 1"/>
        <cdr:cNvSpPr txBox="1"/>
      </cdr:nvSpPr>
      <cdr:spPr>
        <a:xfrm xmlns:a="http://schemas.openxmlformats.org/drawingml/2006/main">
          <a:off x="1886894" y="1908329"/>
          <a:ext cx="2431106" cy="2860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200" dirty="0" smtClean="0"/>
            <a:t>Mental Disorders, 10%</a:t>
          </a:r>
          <a:endParaRPr lang="en-US" sz="1200" dirty="0"/>
        </a:p>
      </cdr:txBody>
    </cdr:sp>
  </cdr:relSizeAnchor>
  <cdr:relSizeAnchor xmlns:cdr="http://schemas.openxmlformats.org/drawingml/2006/chartDrawing">
    <cdr:from>
      <cdr:x>0.4256</cdr:x>
      <cdr:y>0.56648</cdr:y>
    </cdr:from>
    <cdr:to>
      <cdr:x>0.99701</cdr:x>
      <cdr:y>0.62832</cdr:y>
    </cdr:to>
    <cdr:sp macro="" textlink="">
      <cdr:nvSpPr>
        <cdr:cNvPr id="6" name="TextBox 1"/>
        <cdr:cNvSpPr txBox="1"/>
      </cdr:nvSpPr>
      <cdr:spPr>
        <a:xfrm xmlns:a="http://schemas.openxmlformats.org/drawingml/2006/main">
          <a:off x="1810694" y="2438859"/>
          <a:ext cx="2431106" cy="2662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200" dirty="0" smtClean="0"/>
            <a:t>Trauma, 8%</a:t>
          </a:r>
          <a:endParaRPr lang="en-US" sz="1200" dirty="0"/>
        </a:p>
      </cdr:txBody>
    </cdr:sp>
  </cdr:relSizeAnchor>
  <cdr:relSizeAnchor xmlns:cdr="http://schemas.openxmlformats.org/drawingml/2006/chartDrawing">
    <cdr:from>
      <cdr:x>0.42858</cdr:x>
      <cdr:y>0.83075</cdr:y>
    </cdr:from>
    <cdr:to>
      <cdr:x>1</cdr:x>
      <cdr:y>0.89719</cdr:y>
    </cdr:to>
    <cdr:sp macro="" textlink="">
      <cdr:nvSpPr>
        <cdr:cNvPr id="7" name="TextBox 1"/>
        <cdr:cNvSpPr txBox="1"/>
      </cdr:nvSpPr>
      <cdr:spPr>
        <a:xfrm xmlns:a="http://schemas.openxmlformats.org/drawingml/2006/main">
          <a:off x="1886894" y="3576631"/>
          <a:ext cx="2431106" cy="2860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200" dirty="0" smtClean="0"/>
            <a:t>Other</a:t>
          </a:r>
          <a:r>
            <a:rPr lang="en-US" sz="1200" baseline="30000" dirty="0" smtClean="0"/>
            <a:t>(1)</a:t>
          </a:r>
          <a:r>
            <a:rPr lang="en-US" sz="1200" dirty="0" smtClean="0"/>
            <a:t>, 15%</a:t>
          </a:r>
          <a:endParaRPr lang="en-US" sz="1200" dirty="0"/>
        </a:p>
      </cdr:txBody>
    </cdr:sp>
  </cdr:relSizeAnchor>
  <cdr:relSizeAnchor xmlns:cdr="http://schemas.openxmlformats.org/drawingml/2006/chartDrawing">
    <cdr:from>
      <cdr:x>0.42858</cdr:x>
      <cdr:y>0.67257</cdr:y>
    </cdr:from>
    <cdr:to>
      <cdr:x>1</cdr:x>
      <cdr:y>0.73902</cdr:y>
    </cdr:to>
    <cdr:sp macro="" textlink="">
      <cdr:nvSpPr>
        <cdr:cNvPr id="8" name="TextBox 1"/>
        <cdr:cNvSpPr txBox="1"/>
      </cdr:nvSpPr>
      <cdr:spPr>
        <a:xfrm xmlns:a="http://schemas.openxmlformats.org/drawingml/2006/main">
          <a:off x="2032000" y="2895600"/>
          <a:ext cx="2431106" cy="2860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200" dirty="0" smtClean="0"/>
            <a:t>Arthritis, 7%</a:t>
          </a: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cs typeface="+mn-cs"/>
              </a:defRPr>
            </a:lvl1pPr>
          </a:lstStyle>
          <a:p>
            <a:pPr>
              <a:defRPr/>
            </a:pPr>
            <a:endParaRPr lang="en-US"/>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cs typeface="+mn-cs"/>
              </a:defRPr>
            </a:lvl1pPr>
          </a:lstStyle>
          <a:p>
            <a:pPr>
              <a:defRPr/>
            </a:pPr>
            <a:endParaRPr lang="en-US"/>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cs typeface="+mn-cs"/>
              </a:defRPr>
            </a:lvl1pPr>
          </a:lstStyle>
          <a:p>
            <a:pPr>
              <a:defRPr/>
            </a:pPr>
            <a:endParaRPr lang="en-US"/>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DC6086AC-30C2-47D0-ADBA-C01D31B6E9F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cs typeface="+mn-cs"/>
              </a:defRPr>
            </a:lvl1pPr>
          </a:lstStyle>
          <a:p>
            <a:pPr>
              <a:defRPr/>
            </a:pPr>
            <a:endParaRPr lang="en-US"/>
          </a:p>
        </p:txBody>
      </p:sp>
      <p:sp>
        <p:nvSpPr>
          <p:cNvPr id="1126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cs typeface="+mn-cs"/>
              </a:defRPr>
            </a:lvl1pPr>
          </a:lstStyle>
          <a:p>
            <a:pPr>
              <a:defRPr/>
            </a:pPr>
            <a:endParaRPr lang="en-US"/>
          </a:p>
        </p:txBody>
      </p:sp>
      <p:sp>
        <p:nvSpPr>
          <p:cNvPr id="1127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D507272B-9676-4E83-A7FB-DD21E9C1C8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12CAE4-9323-4E51-9F3A-9F07A2DCB384}" type="slidenum">
              <a:rPr lang="en-US"/>
              <a:pPr>
                <a:defRPr/>
              </a:pPr>
              <a:t>1</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6388" name="Slide Number Placeholder 3"/>
          <p:cNvSpPr>
            <a:spLocks noGrp="1"/>
          </p:cNvSpPr>
          <p:nvPr>
            <p:ph type="sldNum" sz="quarter" idx="5"/>
          </p:nvPr>
        </p:nvSpPr>
        <p:spPr/>
        <p:txBody>
          <a:bodyPr/>
          <a:lstStyle/>
          <a:p>
            <a:pPr>
              <a:defRPr/>
            </a:pPr>
            <a:fld id="{90A45DC8-9C15-4EB1-BE33-FFA7A8637109}" type="slidenum">
              <a:rPr lang="en-US" smtClean="0">
                <a:solidFill>
                  <a:prstClr val="black"/>
                </a:solidFill>
              </a:rPr>
              <a:pPr>
                <a:defRPr/>
              </a:pPr>
              <a:t>10</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16388" name="Slide Number Placeholder 3"/>
          <p:cNvSpPr>
            <a:spLocks noGrp="1"/>
          </p:cNvSpPr>
          <p:nvPr>
            <p:ph type="sldNum" sz="quarter" idx="5"/>
          </p:nvPr>
        </p:nvSpPr>
        <p:spPr/>
        <p:txBody>
          <a:bodyPr/>
          <a:lstStyle/>
          <a:p>
            <a:pPr>
              <a:defRPr/>
            </a:pPr>
            <a:fld id="{43CEC786-C58A-4E8D-990F-D23E5D71F010}" type="slidenum">
              <a:rPr lang="en-US" smtClean="0">
                <a:solidFill>
                  <a:prstClr val="black"/>
                </a:solidFill>
              </a:rPr>
              <a:pPr>
                <a:defRPr/>
              </a:pPr>
              <a:t>15</a:t>
            </a:fld>
            <a:endParaRPr lang="en-US" dirty="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8AE25-7FAA-416D-8266-79E9AD896BD3}" type="slidenum">
              <a:rPr lang="en-US"/>
              <a:pPr/>
              <a:t>7</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07272B-9676-4E83-A7FB-DD21E9C1C83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2" descr="AHA"/>
          <p:cNvPicPr>
            <a:picLocks noChangeAspect="1" noChangeArrowheads="1"/>
          </p:cNvPicPr>
          <p:nvPr userDrawn="1"/>
        </p:nvPicPr>
        <p:blipFill>
          <a:blip r:embed="rId2" cstate="print"/>
          <a:srcRect/>
          <a:stretch>
            <a:fillRect/>
          </a:stretch>
        </p:blipFill>
        <p:spPr bwMode="auto">
          <a:xfrm>
            <a:off x="2746375" y="5616575"/>
            <a:ext cx="1112838" cy="647700"/>
          </a:xfrm>
          <a:prstGeom prst="rect">
            <a:avLst/>
          </a:prstGeom>
          <a:noFill/>
          <a:ln w="9525">
            <a:noFill/>
            <a:miter lim="800000"/>
            <a:headEnd/>
            <a:tailEnd/>
          </a:ln>
        </p:spPr>
      </p:pic>
      <p:pic>
        <p:nvPicPr>
          <p:cNvPr id="5" name="Picture 7" descr="TW_Mast"/>
          <p:cNvPicPr>
            <a:picLocks noChangeAspect="1" noChangeArrowheads="1"/>
          </p:cNvPicPr>
          <p:nvPr userDrawn="1"/>
        </p:nvPicPr>
        <p:blipFill>
          <a:blip r:embed="rId3" cstate="print"/>
          <a:srcRect/>
          <a:stretch>
            <a:fillRect/>
          </a:stretch>
        </p:blipFill>
        <p:spPr bwMode="auto">
          <a:xfrm>
            <a:off x="0" y="0"/>
            <a:ext cx="9144000" cy="2424113"/>
          </a:xfrm>
          <a:prstGeom prst="rect">
            <a:avLst/>
          </a:prstGeom>
          <a:noFill/>
          <a:ln w="9525">
            <a:noFill/>
            <a:miter lim="800000"/>
            <a:headEnd/>
            <a:tailEnd/>
          </a:ln>
        </p:spPr>
      </p:pic>
      <p:pic>
        <p:nvPicPr>
          <p:cNvPr id="6" name="Picture 8" descr="TW_Bottom_Bar"/>
          <p:cNvPicPr>
            <a:picLocks noChangeAspect="1" noChangeArrowheads="1"/>
          </p:cNvPicPr>
          <p:nvPr userDrawn="1"/>
        </p:nvPicPr>
        <p:blipFill>
          <a:blip r:embed="rId4" cstate="print"/>
          <a:srcRect/>
          <a:stretch>
            <a:fillRect/>
          </a:stretch>
        </p:blipFill>
        <p:spPr bwMode="auto">
          <a:xfrm>
            <a:off x="2743200" y="6562725"/>
            <a:ext cx="6400800" cy="307975"/>
          </a:xfrm>
          <a:prstGeom prst="rect">
            <a:avLst/>
          </a:prstGeom>
          <a:noFill/>
          <a:ln w="9525">
            <a:noFill/>
            <a:miter lim="800000"/>
            <a:headEnd/>
            <a:tailEnd/>
          </a:ln>
        </p:spPr>
      </p:pic>
      <p:sp>
        <p:nvSpPr>
          <p:cNvPr id="7" name="Text Box 9"/>
          <p:cNvSpPr txBox="1">
            <a:spLocks noChangeArrowheads="1"/>
          </p:cNvSpPr>
          <p:nvPr userDrawn="1"/>
        </p:nvSpPr>
        <p:spPr bwMode="auto">
          <a:xfrm>
            <a:off x="5327650" y="6003925"/>
            <a:ext cx="1773238" cy="336550"/>
          </a:xfrm>
          <a:prstGeom prst="rect">
            <a:avLst/>
          </a:prstGeom>
          <a:noFill/>
          <a:ln w="9525">
            <a:noFill/>
            <a:miter lim="800000"/>
            <a:headEnd/>
            <a:tailEnd/>
          </a:ln>
          <a:effectLst/>
        </p:spPr>
        <p:txBody>
          <a:bodyPr>
            <a:spAutoFit/>
          </a:bodyPr>
          <a:lstStyle/>
          <a:p>
            <a:pPr>
              <a:lnSpc>
                <a:spcPct val="80000"/>
              </a:lnSpc>
              <a:defRPr/>
            </a:pPr>
            <a:r>
              <a:rPr lang="en-US" sz="1000">
                <a:solidFill>
                  <a:srgbClr val="4D4D4D"/>
                </a:solidFill>
                <a:cs typeface="+mn-cs"/>
              </a:rPr>
              <a:t>Research and analysis by Avalere Health</a:t>
            </a:r>
          </a:p>
        </p:txBody>
      </p:sp>
      <p:pic>
        <p:nvPicPr>
          <p:cNvPr id="8" name="Picture 10" descr="final_logo_sm high res"/>
          <p:cNvPicPr>
            <a:picLocks noChangeAspect="1" noChangeArrowheads="1"/>
          </p:cNvPicPr>
          <p:nvPr userDrawn="1"/>
        </p:nvPicPr>
        <p:blipFill>
          <a:blip r:embed="rId5" cstate="print"/>
          <a:srcRect r="5455"/>
          <a:stretch>
            <a:fillRect/>
          </a:stretch>
        </p:blipFill>
        <p:spPr bwMode="auto">
          <a:xfrm>
            <a:off x="6897688" y="5780088"/>
            <a:ext cx="1155700" cy="482600"/>
          </a:xfrm>
          <a:prstGeom prst="rect">
            <a:avLst/>
          </a:prstGeom>
          <a:noFill/>
          <a:ln w="9525">
            <a:noFill/>
            <a:miter lim="800000"/>
            <a:headEnd/>
            <a:tailEnd/>
          </a:ln>
        </p:spPr>
      </p:pic>
      <p:sp>
        <p:nvSpPr>
          <p:cNvPr id="3074" name="Rectangle 2"/>
          <p:cNvSpPr>
            <a:spLocks noGrp="1" noChangeArrowheads="1"/>
          </p:cNvSpPr>
          <p:nvPr>
            <p:ph type="ctrTitle"/>
          </p:nvPr>
        </p:nvSpPr>
        <p:spPr>
          <a:xfrm>
            <a:off x="2654300" y="3165475"/>
            <a:ext cx="5229225" cy="525463"/>
          </a:xfrm>
        </p:spPr>
        <p:txBody>
          <a:bodyPr lIns="91440" tIns="91440" rIns="91440" bIns="91440"/>
          <a:lstStyle>
            <a:lvl1pPr>
              <a:defRPr>
                <a:solidFill>
                  <a:srgbClr val="4D4D4D"/>
                </a:solidFill>
              </a:defRPr>
            </a:lvl1pPr>
          </a:lstStyle>
          <a:p>
            <a:r>
              <a:rPr lang="en-US"/>
              <a:t>Click to edit Master title style</a:t>
            </a:r>
          </a:p>
        </p:txBody>
      </p:sp>
      <p:sp>
        <p:nvSpPr>
          <p:cNvPr id="3075" name="Rectangle 3"/>
          <p:cNvSpPr>
            <a:spLocks noGrp="1" noChangeArrowheads="1"/>
          </p:cNvSpPr>
          <p:nvPr>
            <p:ph type="subTitle" idx="1"/>
          </p:nvPr>
        </p:nvSpPr>
        <p:spPr>
          <a:xfrm>
            <a:off x="2654300" y="2832100"/>
            <a:ext cx="3297238" cy="396875"/>
          </a:xfrm>
        </p:spPr>
        <p:txBody>
          <a:bodyPr lIns="91440" tIns="91440" rIns="91440" bIns="91440"/>
          <a:lstStyle>
            <a:lvl1pPr marL="0" indent="0">
              <a:buFontTx/>
              <a:buNone/>
              <a:defRPr sz="1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819150"/>
            <a:ext cx="2063750" cy="274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638" y="819150"/>
            <a:ext cx="6038850" cy="274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2" descr="AHA"/>
          <p:cNvPicPr>
            <a:picLocks noChangeAspect="1" noChangeArrowheads="1"/>
          </p:cNvPicPr>
          <p:nvPr userDrawn="1"/>
        </p:nvPicPr>
        <p:blipFill>
          <a:blip r:embed="rId2" cstate="print"/>
          <a:srcRect/>
          <a:stretch>
            <a:fillRect/>
          </a:stretch>
        </p:blipFill>
        <p:spPr bwMode="auto">
          <a:xfrm>
            <a:off x="2746375" y="5616575"/>
            <a:ext cx="1112838" cy="647700"/>
          </a:xfrm>
          <a:prstGeom prst="rect">
            <a:avLst/>
          </a:prstGeom>
          <a:noFill/>
          <a:ln w="9525">
            <a:noFill/>
            <a:miter lim="800000"/>
            <a:headEnd/>
            <a:tailEnd/>
          </a:ln>
        </p:spPr>
      </p:pic>
      <p:pic>
        <p:nvPicPr>
          <p:cNvPr id="5" name="Picture 7" descr="TW_Mast"/>
          <p:cNvPicPr>
            <a:picLocks noChangeAspect="1" noChangeArrowheads="1"/>
          </p:cNvPicPr>
          <p:nvPr userDrawn="1"/>
        </p:nvPicPr>
        <p:blipFill>
          <a:blip r:embed="rId3" cstate="print"/>
          <a:srcRect/>
          <a:stretch>
            <a:fillRect/>
          </a:stretch>
        </p:blipFill>
        <p:spPr bwMode="auto">
          <a:xfrm>
            <a:off x="0" y="0"/>
            <a:ext cx="9144000" cy="2424113"/>
          </a:xfrm>
          <a:prstGeom prst="rect">
            <a:avLst/>
          </a:prstGeom>
          <a:noFill/>
          <a:ln w="9525">
            <a:noFill/>
            <a:miter lim="800000"/>
            <a:headEnd/>
            <a:tailEnd/>
          </a:ln>
        </p:spPr>
      </p:pic>
      <p:pic>
        <p:nvPicPr>
          <p:cNvPr id="6" name="Picture 8" descr="TW_Bottom_Bar"/>
          <p:cNvPicPr>
            <a:picLocks noChangeAspect="1" noChangeArrowheads="1"/>
          </p:cNvPicPr>
          <p:nvPr userDrawn="1"/>
        </p:nvPicPr>
        <p:blipFill>
          <a:blip r:embed="rId4" cstate="print"/>
          <a:srcRect/>
          <a:stretch>
            <a:fillRect/>
          </a:stretch>
        </p:blipFill>
        <p:spPr bwMode="auto">
          <a:xfrm>
            <a:off x="2743200" y="6562725"/>
            <a:ext cx="6400800" cy="307975"/>
          </a:xfrm>
          <a:prstGeom prst="rect">
            <a:avLst/>
          </a:prstGeom>
          <a:noFill/>
          <a:ln w="9525">
            <a:noFill/>
            <a:miter lim="800000"/>
            <a:headEnd/>
            <a:tailEnd/>
          </a:ln>
        </p:spPr>
      </p:pic>
      <p:sp>
        <p:nvSpPr>
          <p:cNvPr id="7" name="Text Box 9"/>
          <p:cNvSpPr txBox="1">
            <a:spLocks noChangeArrowheads="1"/>
          </p:cNvSpPr>
          <p:nvPr userDrawn="1"/>
        </p:nvSpPr>
        <p:spPr bwMode="auto">
          <a:xfrm>
            <a:off x="5327650" y="6003925"/>
            <a:ext cx="1773238" cy="336550"/>
          </a:xfrm>
          <a:prstGeom prst="rect">
            <a:avLst/>
          </a:prstGeom>
          <a:noFill/>
          <a:ln w="9525">
            <a:noFill/>
            <a:miter lim="800000"/>
            <a:headEnd/>
            <a:tailEnd/>
          </a:ln>
          <a:effectLst/>
        </p:spPr>
        <p:txBody>
          <a:bodyPr>
            <a:spAutoFit/>
          </a:bodyPr>
          <a:lstStyle/>
          <a:p>
            <a:pPr>
              <a:lnSpc>
                <a:spcPct val="80000"/>
              </a:lnSpc>
              <a:defRPr/>
            </a:pPr>
            <a:r>
              <a:rPr lang="en-US" sz="1000">
                <a:solidFill>
                  <a:srgbClr val="4D4D4D"/>
                </a:solidFill>
                <a:latin typeface="Arial"/>
                <a:cs typeface="Arial" pitchFamily="34" charset="0"/>
              </a:rPr>
              <a:t>Research and analysis by Avalere Health</a:t>
            </a:r>
          </a:p>
        </p:txBody>
      </p:sp>
      <p:pic>
        <p:nvPicPr>
          <p:cNvPr id="8" name="Picture 10" descr="final_logo_sm high res"/>
          <p:cNvPicPr>
            <a:picLocks noChangeAspect="1" noChangeArrowheads="1"/>
          </p:cNvPicPr>
          <p:nvPr userDrawn="1"/>
        </p:nvPicPr>
        <p:blipFill>
          <a:blip r:embed="rId5" cstate="print"/>
          <a:srcRect r="5455"/>
          <a:stretch>
            <a:fillRect/>
          </a:stretch>
        </p:blipFill>
        <p:spPr bwMode="auto">
          <a:xfrm>
            <a:off x="6897688" y="5780088"/>
            <a:ext cx="1155700" cy="482600"/>
          </a:xfrm>
          <a:prstGeom prst="rect">
            <a:avLst/>
          </a:prstGeom>
          <a:noFill/>
          <a:ln w="9525">
            <a:noFill/>
            <a:miter lim="800000"/>
            <a:headEnd/>
            <a:tailEnd/>
          </a:ln>
        </p:spPr>
      </p:pic>
      <p:sp>
        <p:nvSpPr>
          <p:cNvPr id="3074" name="Rectangle 2"/>
          <p:cNvSpPr>
            <a:spLocks noGrp="1" noChangeArrowheads="1"/>
          </p:cNvSpPr>
          <p:nvPr>
            <p:ph type="ctrTitle"/>
          </p:nvPr>
        </p:nvSpPr>
        <p:spPr>
          <a:xfrm>
            <a:off x="2654300" y="3165475"/>
            <a:ext cx="5229225" cy="525463"/>
          </a:xfrm>
        </p:spPr>
        <p:txBody>
          <a:bodyPr lIns="91440" tIns="91440" rIns="91440" bIns="91440"/>
          <a:lstStyle>
            <a:lvl1pPr>
              <a:defRPr>
                <a:solidFill>
                  <a:srgbClr val="4D4D4D"/>
                </a:solidFill>
              </a:defRPr>
            </a:lvl1pPr>
          </a:lstStyle>
          <a:p>
            <a:r>
              <a:rPr lang="en-US"/>
              <a:t>Click to edit Master title style</a:t>
            </a:r>
          </a:p>
        </p:txBody>
      </p:sp>
      <p:sp>
        <p:nvSpPr>
          <p:cNvPr id="3075" name="Rectangle 3"/>
          <p:cNvSpPr>
            <a:spLocks noGrp="1" noChangeArrowheads="1"/>
          </p:cNvSpPr>
          <p:nvPr>
            <p:ph type="subTitle" idx="1"/>
          </p:nvPr>
        </p:nvSpPr>
        <p:spPr>
          <a:xfrm>
            <a:off x="2654300" y="2832100"/>
            <a:ext cx="3297238" cy="396875"/>
          </a:xfrm>
        </p:spPr>
        <p:txBody>
          <a:bodyPr lIns="91440" tIns="91440" rIns="91440" bIns="91440"/>
          <a:lstStyle>
            <a:lvl1pPr marL="0" indent="0">
              <a:buFontTx/>
              <a:buNone/>
              <a:defRPr sz="1400"/>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4038" y="2193925"/>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5038" y="2193925"/>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819150"/>
            <a:ext cx="2063750" cy="274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638" y="819150"/>
            <a:ext cx="6038850" cy="274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8638" y="819150"/>
            <a:ext cx="8229600" cy="3413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54038" y="2193925"/>
            <a:ext cx="8229600" cy="1373188"/>
          </a:xfrm>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084" name="Picture 12" descr="AHA"/>
          <p:cNvPicPr>
            <a:picLocks noChangeAspect="1" noChangeArrowheads="1"/>
          </p:cNvPicPr>
          <p:nvPr userDrawn="1"/>
        </p:nvPicPr>
        <p:blipFill>
          <a:blip r:embed="rId2" cstate="print"/>
          <a:srcRect/>
          <a:stretch>
            <a:fillRect/>
          </a:stretch>
        </p:blipFill>
        <p:spPr bwMode="auto">
          <a:xfrm>
            <a:off x="2746375" y="5616575"/>
            <a:ext cx="1112838" cy="647700"/>
          </a:xfrm>
          <a:prstGeom prst="rect">
            <a:avLst/>
          </a:prstGeom>
          <a:noFill/>
        </p:spPr>
      </p:pic>
      <p:sp>
        <p:nvSpPr>
          <p:cNvPr id="3074" name="Rectangle 2"/>
          <p:cNvSpPr>
            <a:spLocks noGrp="1" noChangeArrowheads="1"/>
          </p:cNvSpPr>
          <p:nvPr>
            <p:ph type="ctrTitle"/>
          </p:nvPr>
        </p:nvSpPr>
        <p:spPr>
          <a:xfrm>
            <a:off x="2654300" y="3165475"/>
            <a:ext cx="5229225" cy="525463"/>
          </a:xfrm>
        </p:spPr>
        <p:txBody>
          <a:bodyPr lIns="91440" tIns="91440" rIns="91440" bIns="91440"/>
          <a:lstStyle>
            <a:lvl1pPr>
              <a:defRPr>
                <a:solidFill>
                  <a:srgbClr val="4D4D4D"/>
                </a:solidFill>
              </a:defRPr>
            </a:lvl1pPr>
          </a:lstStyle>
          <a:p>
            <a:r>
              <a:rPr lang="en-US"/>
              <a:t>Click to edit Master title style</a:t>
            </a:r>
          </a:p>
        </p:txBody>
      </p:sp>
      <p:sp>
        <p:nvSpPr>
          <p:cNvPr id="3075" name="Rectangle 3"/>
          <p:cNvSpPr>
            <a:spLocks noGrp="1" noChangeArrowheads="1"/>
          </p:cNvSpPr>
          <p:nvPr>
            <p:ph type="subTitle" idx="1"/>
          </p:nvPr>
        </p:nvSpPr>
        <p:spPr>
          <a:xfrm>
            <a:off x="2654300" y="2832100"/>
            <a:ext cx="3297238" cy="396875"/>
          </a:xfrm>
        </p:spPr>
        <p:txBody>
          <a:bodyPr lIns="91440" tIns="91440" rIns="91440" bIns="91440"/>
          <a:lstStyle>
            <a:lvl1pPr marL="0" indent="0">
              <a:buFontTx/>
              <a:buNone/>
              <a:defRPr sz="1400"/>
            </a:lvl1pPr>
          </a:lstStyle>
          <a:p>
            <a:r>
              <a:rPr lang="en-US"/>
              <a:t>Click to edit Master subtitle style</a:t>
            </a:r>
          </a:p>
        </p:txBody>
      </p:sp>
      <p:pic>
        <p:nvPicPr>
          <p:cNvPr id="3079" name="Picture 7" descr="TW_Mast"/>
          <p:cNvPicPr>
            <a:picLocks noChangeAspect="1" noChangeArrowheads="1"/>
          </p:cNvPicPr>
          <p:nvPr userDrawn="1"/>
        </p:nvPicPr>
        <p:blipFill>
          <a:blip r:embed="rId3" cstate="print"/>
          <a:srcRect/>
          <a:stretch>
            <a:fillRect/>
          </a:stretch>
        </p:blipFill>
        <p:spPr bwMode="auto">
          <a:xfrm>
            <a:off x="0" y="0"/>
            <a:ext cx="9144000" cy="2424113"/>
          </a:xfrm>
          <a:prstGeom prst="rect">
            <a:avLst/>
          </a:prstGeom>
          <a:noFill/>
        </p:spPr>
      </p:pic>
      <p:pic>
        <p:nvPicPr>
          <p:cNvPr id="3080" name="Picture 8" descr="TW_Bottom_Bar"/>
          <p:cNvPicPr>
            <a:picLocks noChangeAspect="1" noChangeArrowheads="1"/>
          </p:cNvPicPr>
          <p:nvPr userDrawn="1"/>
        </p:nvPicPr>
        <p:blipFill>
          <a:blip r:embed="rId4" cstate="print"/>
          <a:srcRect/>
          <a:stretch>
            <a:fillRect/>
          </a:stretch>
        </p:blipFill>
        <p:spPr bwMode="auto">
          <a:xfrm>
            <a:off x="2743200" y="6562725"/>
            <a:ext cx="6400800" cy="307975"/>
          </a:xfrm>
          <a:prstGeom prst="rect">
            <a:avLst/>
          </a:prstGeom>
          <a:noFill/>
        </p:spPr>
      </p:pic>
      <p:sp>
        <p:nvSpPr>
          <p:cNvPr id="3081" name="Text Box 9"/>
          <p:cNvSpPr txBox="1">
            <a:spLocks noChangeArrowheads="1"/>
          </p:cNvSpPr>
          <p:nvPr userDrawn="1"/>
        </p:nvSpPr>
        <p:spPr bwMode="auto">
          <a:xfrm>
            <a:off x="5327650" y="6003925"/>
            <a:ext cx="1773238" cy="336550"/>
          </a:xfrm>
          <a:prstGeom prst="rect">
            <a:avLst/>
          </a:prstGeom>
          <a:noFill/>
          <a:ln w="9525">
            <a:noFill/>
            <a:miter lim="800000"/>
            <a:headEnd/>
            <a:tailEnd/>
          </a:ln>
          <a:effectLst/>
        </p:spPr>
        <p:txBody>
          <a:bodyPr>
            <a:spAutoFit/>
          </a:bodyPr>
          <a:lstStyle/>
          <a:p>
            <a:pPr>
              <a:lnSpc>
                <a:spcPct val="80000"/>
              </a:lnSpc>
            </a:pPr>
            <a:r>
              <a:rPr lang="en-US" sz="1000" smtClean="0">
                <a:solidFill>
                  <a:srgbClr val="4D4D4D"/>
                </a:solidFill>
              </a:rPr>
              <a:t>Research and analysis by Avalere Health</a:t>
            </a:r>
          </a:p>
        </p:txBody>
      </p:sp>
      <p:pic>
        <p:nvPicPr>
          <p:cNvPr id="3082" name="Picture 10" descr="final_logo_sm high res"/>
          <p:cNvPicPr>
            <a:picLocks noChangeAspect="1" noChangeArrowheads="1"/>
          </p:cNvPicPr>
          <p:nvPr userDrawn="1"/>
        </p:nvPicPr>
        <p:blipFill>
          <a:blip r:embed="rId5" cstate="print"/>
          <a:srcRect r="5455"/>
          <a:stretch>
            <a:fillRect/>
          </a:stretch>
        </p:blipFill>
        <p:spPr bwMode="auto">
          <a:xfrm>
            <a:off x="6897688" y="5780088"/>
            <a:ext cx="1155700" cy="482600"/>
          </a:xfrm>
          <a:prstGeom prst="rect">
            <a:avLst/>
          </a:prstGeom>
          <a:noFill/>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4038" y="2193925"/>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5038" y="2193925"/>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819150"/>
            <a:ext cx="2063750" cy="274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638" y="819150"/>
            <a:ext cx="6038850" cy="274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4038" y="2193925"/>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5038" y="2193925"/>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42" name="Picture 13" descr="AHA"/>
          <p:cNvPicPr>
            <a:picLocks noChangeAspect="1" noChangeArrowheads="1"/>
          </p:cNvPicPr>
          <p:nvPr/>
        </p:nvPicPr>
        <p:blipFill>
          <a:blip r:embed="rId13" cstate="print"/>
          <a:srcRect/>
          <a:stretch>
            <a:fillRect/>
          </a:stretch>
        </p:blipFill>
        <p:spPr bwMode="auto">
          <a:xfrm>
            <a:off x="530225" y="6003925"/>
            <a:ext cx="1112838" cy="647700"/>
          </a:xfrm>
          <a:prstGeom prst="rect">
            <a:avLst/>
          </a:prstGeom>
          <a:noFill/>
          <a:ln w="9525">
            <a:noFill/>
            <a:miter lim="800000"/>
            <a:headEnd/>
            <a:tailEnd/>
          </a:ln>
        </p:spPr>
      </p:pic>
      <p:sp>
        <p:nvSpPr>
          <p:cNvPr id="1033" name="Rectangle 9"/>
          <p:cNvSpPr>
            <a:spLocks noChangeArrowheads="1"/>
          </p:cNvSpPr>
          <p:nvPr/>
        </p:nvSpPr>
        <p:spPr bwMode="auto">
          <a:xfrm>
            <a:off x="0" y="373063"/>
            <a:ext cx="9144000" cy="1208087"/>
          </a:xfrm>
          <a:prstGeom prst="rect">
            <a:avLst/>
          </a:prstGeom>
          <a:solidFill>
            <a:srgbClr val="EBEBEB"/>
          </a:solidFill>
          <a:ln w="9525">
            <a:noFill/>
            <a:miter lim="800000"/>
            <a:headEnd/>
            <a:tailEnd/>
          </a:ln>
          <a:effectLst/>
        </p:spPr>
        <p:txBody>
          <a:bodyPr wrap="none" anchor="ctr"/>
          <a:lstStyle/>
          <a:p>
            <a:pPr>
              <a:defRPr/>
            </a:pPr>
            <a:endParaRPr lang="en-US">
              <a:cs typeface="+mn-cs"/>
            </a:endParaRPr>
          </a:p>
        </p:txBody>
      </p:sp>
      <p:sp>
        <p:nvSpPr>
          <p:cNvPr id="10244" name="Rectangle 2"/>
          <p:cNvSpPr>
            <a:spLocks noGrp="1" noChangeArrowheads="1"/>
          </p:cNvSpPr>
          <p:nvPr>
            <p:ph type="title"/>
          </p:nvPr>
        </p:nvSpPr>
        <p:spPr bwMode="auto">
          <a:xfrm>
            <a:off x="528638" y="819150"/>
            <a:ext cx="8229600" cy="3413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45" name="Rectangle 3"/>
          <p:cNvSpPr>
            <a:spLocks noGrp="1" noChangeArrowheads="1"/>
          </p:cNvSpPr>
          <p:nvPr>
            <p:ph type="body" idx="1"/>
          </p:nvPr>
        </p:nvSpPr>
        <p:spPr bwMode="auto">
          <a:xfrm>
            <a:off x="554038" y="2193925"/>
            <a:ext cx="8229600" cy="1373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46" name="Picture 10" descr="final_logo_sm high res"/>
          <p:cNvPicPr>
            <a:picLocks noChangeAspect="1" noChangeArrowheads="1"/>
          </p:cNvPicPr>
          <p:nvPr/>
        </p:nvPicPr>
        <p:blipFill>
          <a:blip r:embed="rId14" cstate="print"/>
          <a:srcRect r="5313"/>
          <a:stretch>
            <a:fillRect/>
          </a:stretch>
        </p:blipFill>
        <p:spPr bwMode="auto">
          <a:xfrm>
            <a:off x="7573963" y="6221413"/>
            <a:ext cx="962025" cy="401637"/>
          </a:xfrm>
          <a:prstGeom prst="rect">
            <a:avLst/>
          </a:prstGeom>
          <a:noFill/>
          <a:ln w="9525">
            <a:noFill/>
            <a:miter lim="800000"/>
            <a:headEnd/>
            <a:tailEnd/>
          </a:ln>
        </p:spPr>
      </p:pic>
      <p:sp>
        <p:nvSpPr>
          <p:cNvPr id="1035" name="Text Box 11"/>
          <p:cNvSpPr txBox="1">
            <a:spLocks noChangeArrowheads="1"/>
          </p:cNvSpPr>
          <p:nvPr/>
        </p:nvSpPr>
        <p:spPr bwMode="auto">
          <a:xfrm>
            <a:off x="5238750" y="6470650"/>
            <a:ext cx="2417763" cy="152400"/>
          </a:xfrm>
          <a:prstGeom prst="rect">
            <a:avLst/>
          </a:prstGeom>
          <a:noFill/>
          <a:ln w="9525">
            <a:noFill/>
            <a:miter lim="800000"/>
            <a:headEnd/>
            <a:tailEnd/>
          </a:ln>
          <a:effectLst/>
        </p:spPr>
        <p:txBody>
          <a:bodyPr lIns="0" tIns="0" rIns="0" bIns="0">
            <a:spAutoFit/>
          </a:bodyPr>
          <a:lstStyle/>
          <a:p>
            <a:pPr>
              <a:defRPr/>
            </a:pPr>
            <a:r>
              <a:rPr lang="en-US" sz="1000">
                <a:solidFill>
                  <a:srgbClr val="4D4D4D"/>
                </a:solidFill>
                <a:cs typeface="+mn-cs"/>
              </a:rPr>
              <a:t>Research and analysis by Avalere Health</a:t>
            </a:r>
          </a:p>
        </p:txBody>
      </p:sp>
      <p:pic>
        <p:nvPicPr>
          <p:cNvPr id="10248" name="Picture 14" descr="TW_2ndPage_Top"/>
          <p:cNvPicPr>
            <a:picLocks noChangeAspect="1" noChangeArrowheads="1"/>
          </p:cNvPicPr>
          <p:nvPr/>
        </p:nvPicPr>
        <p:blipFill>
          <a:blip r:embed="rId15" cstate="print"/>
          <a:srcRect/>
          <a:stretch>
            <a:fillRect/>
          </a:stretch>
        </p:blipFill>
        <p:spPr bwMode="auto">
          <a:xfrm>
            <a:off x="0" y="0"/>
            <a:ext cx="9144000" cy="419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9"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0" fontAlgn="base" hangingPunct="0">
        <a:lnSpc>
          <a:spcPct val="80000"/>
        </a:lnSpc>
        <a:spcBef>
          <a:spcPct val="0"/>
        </a:spcBef>
        <a:spcAft>
          <a:spcPct val="0"/>
        </a:spcAft>
        <a:defRPr sz="2800">
          <a:solidFill>
            <a:srgbClr val="2B608E"/>
          </a:solidFill>
          <a:latin typeface="+mj-lt"/>
          <a:ea typeface="+mj-ea"/>
          <a:cs typeface="+mj-cs"/>
        </a:defRPr>
      </a:lvl1pPr>
      <a:lvl2pPr algn="l" rtl="0" eaLnBrk="0" fontAlgn="base" hangingPunct="0">
        <a:lnSpc>
          <a:spcPct val="80000"/>
        </a:lnSpc>
        <a:spcBef>
          <a:spcPct val="0"/>
        </a:spcBef>
        <a:spcAft>
          <a:spcPct val="0"/>
        </a:spcAft>
        <a:defRPr sz="2800">
          <a:solidFill>
            <a:srgbClr val="2B608E"/>
          </a:solidFill>
          <a:latin typeface="Arial" charset="0"/>
        </a:defRPr>
      </a:lvl2pPr>
      <a:lvl3pPr algn="l" rtl="0" eaLnBrk="0" fontAlgn="base" hangingPunct="0">
        <a:lnSpc>
          <a:spcPct val="80000"/>
        </a:lnSpc>
        <a:spcBef>
          <a:spcPct val="0"/>
        </a:spcBef>
        <a:spcAft>
          <a:spcPct val="0"/>
        </a:spcAft>
        <a:defRPr sz="2800">
          <a:solidFill>
            <a:srgbClr val="2B608E"/>
          </a:solidFill>
          <a:latin typeface="Arial" charset="0"/>
        </a:defRPr>
      </a:lvl3pPr>
      <a:lvl4pPr algn="l" rtl="0" eaLnBrk="0" fontAlgn="base" hangingPunct="0">
        <a:lnSpc>
          <a:spcPct val="80000"/>
        </a:lnSpc>
        <a:spcBef>
          <a:spcPct val="0"/>
        </a:spcBef>
        <a:spcAft>
          <a:spcPct val="0"/>
        </a:spcAft>
        <a:defRPr sz="2800">
          <a:solidFill>
            <a:srgbClr val="2B608E"/>
          </a:solidFill>
          <a:latin typeface="Arial" charset="0"/>
        </a:defRPr>
      </a:lvl4pPr>
      <a:lvl5pPr algn="l" rtl="0" eaLnBrk="0" fontAlgn="base" hangingPunct="0">
        <a:lnSpc>
          <a:spcPct val="80000"/>
        </a:lnSpc>
        <a:spcBef>
          <a:spcPct val="0"/>
        </a:spcBef>
        <a:spcAft>
          <a:spcPct val="0"/>
        </a:spcAft>
        <a:defRPr sz="2800">
          <a:solidFill>
            <a:srgbClr val="2B608E"/>
          </a:solidFill>
          <a:latin typeface="Arial" charset="0"/>
        </a:defRPr>
      </a:lvl5pPr>
      <a:lvl6pPr marL="457200" algn="l" rtl="0" fontAlgn="base">
        <a:lnSpc>
          <a:spcPct val="80000"/>
        </a:lnSpc>
        <a:spcBef>
          <a:spcPct val="0"/>
        </a:spcBef>
        <a:spcAft>
          <a:spcPct val="0"/>
        </a:spcAft>
        <a:defRPr sz="2800">
          <a:solidFill>
            <a:srgbClr val="2B608E"/>
          </a:solidFill>
          <a:latin typeface="Arial" charset="0"/>
        </a:defRPr>
      </a:lvl6pPr>
      <a:lvl7pPr marL="914400" algn="l" rtl="0" fontAlgn="base">
        <a:lnSpc>
          <a:spcPct val="80000"/>
        </a:lnSpc>
        <a:spcBef>
          <a:spcPct val="0"/>
        </a:spcBef>
        <a:spcAft>
          <a:spcPct val="0"/>
        </a:spcAft>
        <a:defRPr sz="2800">
          <a:solidFill>
            <a:srgbClr val="2B608E"/>
          </a:solidFill>
          <a:latin typeface="Arial" charset="0"/>
        </a:defRPr>
      </a:lvl7pPr>
      <a:lvl8pPr marL="1371600" algn="l" rtl="0" fontAlgn="base">
        <a:lnSpc>
          <a:spcPct val="80000"/>
        </a:lnSpc>
        <a:spcBef>
          <a:spcPct val="0"/>
        </a:spcBef>
        <a:spcAft>
          <a:spcPct val="0"/>
        </a:spcAft>
        <a:defRPr sz="2800">
          <a:solidFill>
            <a:srgbClr val="2B608E"/>
          </a:solidFill>
          <a:latin typeface="Arial" charset="0"/>
        </a:defRPr>
      </a:lvl8pPr>
      <a:lvl9pPr marL="1828800" algn="l" rtl="0" fontAlgn="base">
        <a:lnSpc>
          <a:spcPct val="80000"/>
        </a:lnSpc>
        <a:spcBef>
          <a:spcPct val="0"/>
        </a:spcBef>
        <a:spcAft>
          <a:spcPct val="0"/>
        </a:spcAft>
        <a:defRPr sz="2800">
          <a:solidFill>
            <a:srgbClr val="2B608E"/>
          </a:solidFill>
          <a:latin typeface="Arial" charset="0"/>
        </a:defRPr>
      </a:lvl9pPr>
    </p:titleStyle>
    <p:bodyStyle>
      <a:lvl1pPr marL="342900" indent="-342900" algn="l" rtl="0" eaLnBrk="0" fontAlgn="base" hangingPunct="0">
        <a:spcBef>
          <a:spcPct val="0"/>
        </a:spcBef>
        <a:spcAft>
          <a:spcPct val="0"/>
        </a:spcAft>
        <a:buChar char="•"/>
        <a:defRPr>
          <a:solidFill>
            <a:srgbClr val="4D4D4D"/>
          </a:solidFill>
          <a:latin typeface="+mn-lt"/>
          <a:ea typeface="+mn-ea"/>
          <a:cs typeface="+mn-cs"/>
        </a:defRPr>
      </a:lvl1pPr>
      <a:lvl2pPr marL="742950" indent="-285750" algn="l" rtl="0" eaLnBrk="0" fontAlgn="base" hangingPunct="0">
        <a:spcBef>
          <a:spcPct val="0"/>
        </a:spcBef>
        <a:spcAft>
          <a:spcPct val="0"/>
        </a:spcAft>
        <a:buChar char="–"/>
        <a:defRPr>
          <a:solidFill>
            <a:srgbClr val="4D4D4D"/>
          </a:solidFill>
          <a:latin typeface="+mn-lt"/>
        </a:defRPr>
      </a:lvl2pPr>
      <a:lvl3pPr marL="1143000" indent="-228600" algn="l" rtl="0" eaLnBrk="0" fontAlgn="base" hangingPunct="0">
        <a:spcBef>
          <a:spcPct val="0"/>
        </a:spcBef>
        <a:spcAft>
          <a:spcPct val="0"/>
        </a:spcAft>
        <a:buChar char="•"/>
        <a:defRPr>
          <a:solidFill>
            <a:srgbClr val="4D4D4D"/>
          </a:solidFill>
          <a:latin typeface="+mn-lt"/>
        </a:defRPr>
      </a:lvl3pPr>
      <a:lvl4pPr marL="1600200" indent="-228600" algn="l" rtl="0" eaLnBrk="0" fontAlgn="base" hangingPunct="0">
        <a:spcBef>
          <a:spcPct val="0"/>
        </a:spcBef>
        <a:spcAft>
          <a:spcPct val="0"/>
        </a:spcAft>
        <a:buChar char="–"/>
        <a:defRPr>
          <a:solidFill>
            <a:srgbClr val="4D4D4D"/>
          </a:solidFill>
          <a:latin typeface="+mn-lt"/>
        </a:defRPr>
      </a:lvl4pPr>
      <a:lvl5pPr marL="2057400" indent="-228600" algn="l" rtl="0" eaLnBrk="0" fontAlgn="base" hangingPunct="0">
        <a:spcBef>
          <a:spcPct val="0"/>
        </a:spcBef>
        <a:spcAft>
          <a:spcPct val="0"/>
        </a:spcAft>
        <a:buChar char="»"/>
        <a:defRPr>
          <a:solidFill>
            <a:srgbClr val="4D4D4D"/>
          </a:solidFill>
          <a:latin typeface="+mn-lt"/>
        </a:defRPr>
      </a:lvl5pPr>
      <a:lvl6pPr marL="2514600" indent="-228600" algn="l" rtl="0" fontAlgn="base">
        <a:spcBef>
          <a:spcPct val="0"/>
        </a:spcBef>
        <a:spcAft>
          <a:spcPct val="0"/>
        </a:spcAft>
        <a:buChar char="»"/>
        <a:defRPr>
          <a:solidFill>
            <a:srgbClr val="4D4D4D"/>
          </a:solidFill>
          <a:latin typeface="+mn-lt"/>
        </a:defRPr>
      </a:lvl6pPr>
      <a:lvl7pPr marL="2971800" indent="-228600" algn="l" rtl="0" fontAlgn="base">
        <a:spcBef>
          <a:spcPct val="0"/>
        </a:spcBef>
        <a:spcAft>
          <a:spcPct val="0"/>
        </a:spcAft>
        <a:buChar char="»"/>
        <a:defRPr>
          <a:solidFill>
            <a:srgbClr val="4D4D4D"/>
          </a:solidFill>
          <a:latin typeface="+mn-lt"/>
        </a:defRPr>
      </a:lvl7pPr>
      <a:lvl8pPr marL="3429000" indent="-228600" algn="l" rtl="0" fontAlgn="base">
        <a:spcBef>
          <a:spcPct val="0"/>
        </a:spcBef>
        <a:spcAft>
          <a:spcPct val="0"/>
        </a:spcAft>
        <a:buChar char="»"/>
        <a:defRPr>
          <a:solidFill>
            <a:srgbClr val="4D4D4D"/>
          </a:solidFill>
          <a:latin typeface="+mn-lt"/>
        </a:defRPr>
      </a:lvl8pPr>
      <a:lvl9pPr marL="3886200" indent="-228600" algn="l" rtl="0" fontAlgn="base">
        <a:spcBef>
          <a:spcPct val="0"/>
        </a:spcBef>
        <a:spcAft>
          <a:spcPct val="0"/>
        </a:spcAft>
        <a:buChar char="»"/>
        <a:defRPr>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2050" name="Picture 13" descr="AHA"/>
          <p:cNvPicPr>
            <a:picLocks noChangeAspect="1" noChangeArrowheads="1"/>
          </p:cNvPicPr>
          <p:nvPr/>
        </p:nvPicPr>
        <p:blipFill>
          <a:blip r:embed="rId14" cstate="print"/>
          <a:srcRect/>
          <a:stretch>
            <a:fillRect/>
          </a:stretch>
        </p:blipFill>
        <p:spPr bwMode="auto">
          <a:xfrm>
            <a:off x="530225" y="6003925"/>
            <a:ext cx="1112838" cy="647700"/>
          </a:xfrm>
          <a:prstGeom prst="rect">
            <a:avLst/>
          </a:prstGeom>
          <a:noFill/>
          <a:ln w="9525">
            <a:noFill/>
            <a:miter lim="800000"/>
            <a:headEnd/>
            <a:tailEnd/>
          </a:ln>
        </p:spPr>
      </p:pic>
      <p:sp>
        <p:nvSpPr>
          <p:cNvPr id="1033" name="Rectangle 9"/>
          <p:cNvSpPr>
            <a:spLocks noChangeArrowheads="1"/>
          </p:cNvSpPr>
          <p:nvPr/>
        </p:nvSpPr>
        <p:spPr bwMode="auto">
          <a:xfrm>
            <a:off x="0" y="373063"/>
            <a:ext cx="9144000" cy="1208087"/>
          </a:xfrm>
          <a:prstGeom prst="rect">
            <a:avLst/>
          </a:prstGeom>
          <a:solidFill>
            <a:srgbClr val="EBEBEB"/>
          </a:solidFill>
          <a:ln w="9525">
            <a:noFill/>
            <a:miter lim="800000"/>
            <a:headEnd/>
            <a:tailEnd/>
          </a:ln>
          <a:effectLst/>
        </p:spPr>
        <p:txBody>
          <a:bodyPr wrap="none" anchor="ctr"/>
          <a:lstStyle/>
          <a:p>
            <a:pPr>
              <a:defRPr/>
            </a:pPr>
            <a:endParaRPr lang="en-US">
              <a:solidFill>
                <a:srgbClr val="232323"/>
              </a:solidFill>
              <a:latin typeface="Arial"/>
              <a:cs typeface="Arial" pitchFamily="34" charset="0"/>
            </a:endParaRPr>
          </a:p>
        </p:txBody>
      </p:sp>
      <p:sp>
        <p:nvSpPr>
          <p:cNvPr id="2052" name="Rectangle 2"/>
          <p:cNvSpPr>
            <a:spLocks noGrp="1" noChangeArrowheads="1"/>
          </p:cNvSpPr>
          <p:nvPr>
            <p:ph type="title"/>
          </p:nvPr>
        </p:nvSpPr>
        <p:spPr bwMode="auto">
          <a:xfrm>
            <a:off x="528638" y="819150"/>
            <a:ext cx="8229600" cy="3413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053" name="Rectangle 3"/>
          <p:cNvSpPr>
            <a:spLocks noGrp="1" noChangeArrowheads="1"/>
          </p:cNvSpPr>
          <p:nvPr>
            <p:ph type="body" idx="1"/>
          </p:nvPr>
        </p:nvSpPr>
        <p:spPr bwMode="auto">
          <a:xfrm>
            <a:off x="554038" y="2193925"/>
            <a:ext cx="8229600" cy="1373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10" descr="final_logo_sm high res"/>
          <p:cNvPicPr>
            <a:picLocks noChangeAspect="1" noChangeArrowheads="1"/>
          </p:cNvPicPr>
          <p:nvPr/>
        </p:nvPicPr>
        <p:blipFill>
          <a:blip r:embed="rId15" cstate="print"/>
          <a:srcRect r="5313"/>
          <a:stretch>
            <a:fillRect/>
          </a:stretch>
        </p:blipFill>
        <p:spPr bwMode="auto">
          <a:xfrm>
            <a:off x="7573963" y="6221413"/>
            <a:ext cx="962025" cy="401637"/>
          </a:xfrm>
          <a:prstGeom prst="rect">
            <a:avLst/>
          </a:prstGeom>
          <a:noFill/>
          <a:ln w="9525">
            <a:noFill/>
            <a:miter lim="800000"/>
            <a:headEnd/>
            <a:tailEnd/>
          </a:ln>
        </p:spPr>
      </p:pic>
      <p:sp>
        <p:nvSpPr>
          <p:cNvPr id="1035" name="Text Box 11"/>
          <p:cNvSpPr txBox="1">
            <a:spLocks noChangeArrowheads="1"/>
          </p:cNvSpPr>
          <p:nvPr/>
        </p:nvSpPr>
        <p:spPr bwMode="auto">
          <a:xfrm>
            <a:off x="5238750" y="6470650"/>
            <a:ext cx="2417763" cy="152400"/>
          </a:xfrm>
          <a:prstGeom prst="rect">
            <a:avLst/>
          </a:prstGeom>
          <a:noFill/>
          <a:ln w="9525">
            <a:noFill/>
            <a:miter lim="800000"/>
            <a:headEnd/>
            <a:tailEnd/>
          </a:ln>
          <a:effectLst/>
        </p:spPr>
        <p:txBody>
          <a:bodyPr lIns="0" tIns="0" rIns="0" bIns="0">
            <a:spAutoFit/>
          </a:bodyPr>
          <a:lstStyle/>
          <a:p>
            <a:pPr>
              <a:defRPr/>
            </a:pPr>
            <a:r>
              <a:rPr lang="en-US" sz="1000">
                <a:solidFill>
                  <a:srgbClr val="4D4D4D"/>
                </a:solidFill>
                <a:latin typeface="Arial"/>
                <a:cs typeface="Arial" pitchFamily="34" charset="0"/>
              </a:rPr>
              <a:t>Research and analysis by Avalere Health</a:t>
            </a:r>
          </a:p>
        </p:txBody>
      </p:sp>
      <p:pic>
        <p:nvPicPr>
          <p:cNvPr id="2056" name="Picture 14" descr="TW_2ndPage_Top"/>
          <p:cNvPicPr>
            <a:picLocks noChangeAspect="1" noChangeArrowheads="1"/>
          </p:cNvPicPr>
          <p:nvPr/>
        </p:nvPicPr>
        <p:blipFill>
          <a:blip r:embed="rId16" cstate="print"/>
          <a:srcRect/>
          <a:stretch>
            <a:fillRect/>
          </a:stretch>
        </p:blipFill>
        <p:spPr bwMode="auto">
          <a:xfrm>
            <a:off x="0" y="0"/>
            <a:ext cx="9144000" cy="419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xStyles>
    <p:titleStyle>
      <a:lvl1pPr algn="l" rtl="0" eaLnBrk="0" fontAlgn="base" hangingPunct="0">
        <a:lnSpc>
          <a:spcPct val="80000"/>
        </a:lnSpc>
        <a:spcBef>
          <a:spcPct val="0"/>
        </a:spcBef>
        <a:spcAft>
          <a:spcPct val="0"/>
        </a:spcAft>
        <a:defRPr sz="2800">
          <a:solidFill>
            <a:srgbClr val="2B608E"/>
          </a:solidFill>
          <a:latin typeface="+mj-lt"/>
          <a:ea typeface="+mj-ea"/>
          <a:cs typeface="+mj-cs"/>
        </a:defRPr>
      </a:lvl1pPr>
      <a:lvl2pPr algn="l" rtl="0" eaLnBrk="0" fontAlgn="base" hangingPunct="0">
        <a:lnSpc>
          <a:spcPct val="80000"/>
        </a:lnSpc>
        <a:spcBef>
          <a:spcPct val="0"/>
        </a:spcBef>
        <a:spcAft>
          <a:spcPct val="0"/>
        </a:spcAft>
        <a:defRPr sz="2800">
          <a:solidFill>
            <a:srgbClr val="2B608E"/>
          </a:solidFill>
          <a:latin typeface="Arial" charset="0"/>
        </a:defRPr>
      </a:lvl2pPr>
      <a:lvl3pPr algn="l" rtl="0" eaLnBrk="0" fontAlgn="base" hangingPunct="0">
        <a:lnSpc>
          <a:spcPct val="80000"/>
        </a:lnSpc>
        <a:spcBef>
          <a:spcPct val="0"/>
        </a:spcBef>
        <a:spcAft>
          <a:spcPct val="0"/>
        </a:spcAft>
        <a:defRPr sz="2800">
          <a:solidFill>
            <a:srgbClr val="2B608E"/>
          </a:solidFill>
          <a:latin typeface="Arial" charset="0"/>
        </a:defRPr>
      </a:lvl3pPr>
      <a:lvl4pPr algn="l" rtl="0" eaLnBrk="0" fontAlgn="base" hangingPunct="0">
        <a:lnSpc>
          <a:spcPct val="80000"/>
        </a:lnSpc>
        <a:spcBef>
          <a:spcPct val="0"/>
        </a:spcBef>
        <a:spcAft>
          <a:spcPct val="0"/>
        </a:spcAft>
        <a:defRPr sz="2800">
          <a:solidFill>
            <a:srgbClr val="2B608E"/>
          </a:solidFill>
          <a:latin typeface="Arial" charset="0"/>
        </a:defRPr>
      </a:lvl4pPr>
      <a:lvl5pPr algn="l" rtl="0" eaLnBrk="0" fontAlgn="base" hangingPunct="0">
        <a:lnSpc>
          <a:spcPct val="80000"/>
        </a:lnSpc>
        <a:spcBef>
          <a:spcPct val="0"/>
        </a:spcBef>
        <a:spcAft>
          <a:spcPct val="0"/>
        </a:spcAft>
        <a:defRPr sz="2800">
          <a:solidFill>
            <a:srgbClr val="2B608E"/>
          </a:solidFill>
          <a:latin typeface="Arial" charset="0"/>
        </a:defRPr>
      </a:lvl5pPr>
      <a:lvl6pPr marL="457200" algn="l" rtl="0" fontAlgn="base">
        <a:lnSpc>
          <a:spcPct val="80000"/>
        </a:lnSpc>
        <a:spcBef>
          <a:spcPct val="0"/>
        </a:spcBef>
        <a:spcAft>
          <a:spcPct val="0"/>
        </a:spcAft>
        <a:defRPr sz="2800">
          <a:solidFill>
            <a:srgbClr val="2B608E"/>
          </a:solidFill>
          <a:latin typeface="Arial" charset="0"/>
        </a:defRPr>
      </a:lvl6pPr>
      <a:lvl7pPr marL="914400" algn="l" rtl="0" fontAlgn="base">
        <a:lnSpc>
          <a:spcPct val="80000"/>
        </a:lnSpc>
        <a:spcBef>
          <a:spcPct val="0"/>
        </a:spcBef>
        <a:spcAft>
          <a:spcPct val="0"/>
        </a:spcAft>
        <a:defRPr sz="2800">
          <a:solidFill>
            <a:srgbClr val="2B608E"/>
          </a:solidFill>
          <a:latin typeface="Arial" charset="0"/>
        </a:defRPr>
      </a:lvl7pPr>
      <a:lvl8pPr marL="1371600" algn="l" rtl="0" fontAlgn="base">
        <a:lnSpc>
          <a:spcPct val="80000"/>
        </a:lnSpc>
        <a:spcBef>
          <a:spcPct val="0"/>
        </a:spcBef>
        <a:spcAft>
          <a:spcPct val="0"/>
        </a:spcAft>
        <a:defRPr sz="2800">
          <a:solidFill>
            <a:srgbClr val="2B608E"/>
          </a:solidFill>
          <a:latin typeface="Arial" charset="0"/>
        </a:defRPr>
      </a:lvl8pPr>
      <a:lvl9pPr marL="1828800" algn="l" rtl="0" fontAlgn="base">
        <a:lnSpc>
          <a:spcPct val="80000"/>
        </a:lnSpc>
        <a:spcBef>
          <a:spcPct val="0"/>
        </a:spcBef>
        <a:spcAft>
          <a:spcPct val="0"/>
        </a:spcAft>
        <a:defRPr sz="2800">
          <a:solidFill>
            <a:srgbClr val="2B608E"/>
          </a:solidFill>
          <a:latin typeface="Arial" charset="0"/>
        </a:defRPr>
      </a:lvl9pPr>
    </p:titleStyle>
    <p:bodyStyle>
      <a:lvl1pPr marL="342900" indent="-342900" algn="l" rtl="0" eaLnBrk="0" fontAlgn="base" hangingPunct="0">
        <a:spcBef>
          <a:spcPct val="0"/>
        </a:spcBef>
        <a:spcAft>
          <a:spcPct val="0"/>
        </a:spcAft>
        <a:buChar char="•"/>
        <a:defRPr>
          <a:solidFill>
            <a:srgbClr val="4D4D4D"/>
          </a:solidFill>
          <a:latin typeface="+mn-lt"/>
          <a:ea typeface="+mn-ea"/>
          <a:cs typeface="+mn-cs"/>
        </a:defRPr>
      </a:lvl1pPr>
      <a:lvl2pPr marL="742950" indent="-285750" algn="l" rtl="0" eaLnBrk="0" fontAlgn="base" hangingPunct="0">
        <a:spcBef>
          <a:spcPct val="0"/>
        </a:spcBef>
        <a:spcAft>
          <a:spcPct val="0"/>
        </a:spcAft>
        <a:buChar char="–"/>
        <a:defRPr>
          <a:solidFill>
            <a:srgbClr val="4D4D4D"/>
          </a:solidFill>
          <a:latin typeface="+mn-lt"/>
        </a:defRPr>
      </a:lvl2pPr>
      <a:lvl3pPr marL="1143000" indent="-228600" algn="l" rtl="0" eaLnBrk="0" fontAlgn="base" hangingPunct="0">
        <a:spcBef>
          <a:spcPct val="0"/>
        </a:spcBef>
        <a:spcAft>
          <a:spcPct val="0"/>
        </a:spcAft>
        <a:buChar char="•"/>
        <a:defRPr>
          <a:solidFill>
            <a:srgbClr val="4D4D4D"/>
          </a:solidFill>
          <a:latin typeface="+mn-lt"/>
        </a:defRPr>
      </a:lvl3pPr>
      <a:lvl4pPr marL="1600200" indent="-228600" algn="l" rtl="0" eaLnBrk="0" fontAlgn="base" hangingPunct="0">
        <a:spcBef>
          <a:spcPct val="0"/>
        </a:spcBef>
        <a:spcAft>
          <a:spcPct val="0"/>
        </a:spcAft>
        <a:buChar char="–"/>
        <a:defRPr>
          <a:solidFill>
            <a:srgbClr val="4D4D4D"/>
          </a:solidFill>
          <a:latin typeface="+mn-lt"/>
        </a:defRPr>
      </a:lvl4pPr>
      <a:lvl5pPr marL="2057400" indent="-228600" algn="l" rtl="0" eaLnBrk="0" fontAlgn="base" hangingPunct="0">
        <a:spcBef>
          <a:spcPct val="0"/>
        </a:spcBef>
        <a:spcAft>
          <a:spcPct val="0"/>
        </a:spcAft>
        <a:buChar char="»"/>
        <a:defRPr>
          <a:solidFill>
            <a:srgbClr val="4D4D4D"/>
          </a:solidFill>
          <a:latin typeface="+mn-lt"/>
        </a:defRPr>
      </a:lvl5pPr>
      <a:lvl6pPr marL="2514600" indent="-228600" algn="l" rtl="0" fontAlgn="base">
        <a:spcBef>
          <a:spcPct val="0"/>
        </a:spcBef>
        <a:spcAft>
          <a:spcPct val="0"/>
        </a:spcAft>
        <a:buChar char="»"/>
        <a:defRPr>
          <a:solidFill>
            <a:srgbClr val="4D4D4D"/>
          </a:solidFill>
          <a:latin typeface="+mn-lt"/>
        </a:defRPr>
      </a:lvl6pPr>
      <a:lvl7pPr marL="2971800" indent="-228600" algn="l" rtl="0" fontAlgn="base">
        <a:spcBef>
          <a:spcPct val="0"/>
        </a:spcBef>
        <a:spcAft>
          <a:spcPct val="0"/>
        </a:spcAft>
        <a:buChar char="»"/>
        <a:defRPr>
          <a:solidFill>
            <a:srgbClr val="4D4D4D"/>
          </a:solidFill>
          <a:latin typeface="+mn-lt"/>
        </a:defRPr>
      </a:lvl7pPr>
      <a:lvl8pPr marL="3429000" indent="-228600" algn="l" rtl="0" fontAlgn="base">
        <a:spcBef>
          <a:spcPct val="0"/>
        </a:spcBef>
        <a:spcAft>
          <a:spcPct val="0"/>
        </a:spcAft>
        <a:buChar char="»"/>
        <a:defRPr>
          <a:solidFill>
            <a:srgbClr val="4D4D4D"/>
          </a:solidFill>
          <a:latin typeface="+mn-lt"/>
        </a:defRPr>
      </a:lvl8pPr>
      <a:lvl9pPr marL="3886200" indent="-228600" algn="l" rtl="0" fontAlgn="base">
        <a:spcBef>
          <a:spcPct val="0"/>
        </a:spcBef>
        <a:spcAft>
          <a:spcPct val="0"/>
        </a:spcAft>
        <a:buChar char="»"/>
        <a:defRPr>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37" name="Picture 13" descr="AHA"/>
          <p:cNvPicPr>
            <a:picLocks noChangeAspect="1" noChangeArrowheads="1"/>
          </p:cNvPicPr>
          <p:nvPr/>
        </p:nvPicPr>
        <p:blipFill>
          <a:blip r:embed="rId13" cstate="print"/>
          <a:srcRect/>
          <a:stretch>
            <a:fillRect/>
          </a:stretch>
        </p:blipFill>
        <p:spPr bwMode="auto">
          <a:xfrm>
            <a:off x="530225" y="6003925"/>
            <a:ext cx="1112838" cy="647700"/>
          </a:xfrm>
          <a:prstGeom prst="rect">
            <a:avLst/>
          </a:prstGeom>
          <a:noFill/>
        </p:spPr>
      </p:pic>
      <p:sp>
        <p:nvSpPr>
          <p:cNvPr id="1033" name="Rectangle 9"/>
          <p:cNvSpPr>
            <a:spLocks noChangeArrowheads="1"/>
          </p:cNvSpPr>
          <p:nvPr/>
        </p:nvSpPr>
        <p:spPr bwMode="auto">
          <a:xfrm>
            <a:off x="0" y="373063"/>
            <a:ext cx="9144000" cy="1208087"/>
          </a:xfrm>
          <a:prstGeom prst="rect">
            <a:avLst/>
          </a:prstGeom>
          <a:solidFill>
            <a:srgbClr val="EBEBEB"/>
          </a:solidFill>
          <a:ln w="9525">
            <a:noFill/>
            <a:miter lim="800000"/>
            <a:headEnd/>
            <a:tailEnd/>
          </a:ln>
          <a:effectLst/>
        </p:spPr>
        <p:txBody>
          <a:bodyPr wrap="none" anchor="ctr"/>
          <a:lstStyle/>
          <a:p>
            <a:pPr>
              <a:lnSpc>
                <a:spcPct val="80000"/>
              </a:lnSpc>
            </a:pPr>
            <a:endParaRPr lang="en-US" sz="800" smtClean="0">
              <a:solidFill>
                <a:srgbClr val="232323"/>
              </a:solidFill>
            </a:endParaRPr>
          </a:p>
        </p:txBody>
      </p:sp>
      <p:sp>
        <p:nvSpPr>
          <p:cNvPr id="1026" name="Rectangle 2"/>
          <p:cNvSpPr>
            <a:spLocks noGrp="1" noChangeArrowheads="1"/>
          </p:cNvSpPr>
          <p:nvPr>
            <p:ph type="title"/>
          </p:nvPr>
        </p:nvSpPr>
        <p:spPr bwMode="auto">
          <a:xfrm>
            <a:off x="528638" y="819150"/>
            <a:ext cx="8229600" cy="34131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54038" y="2193925"/>
            <a:ext cx="8229600" cy="13731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10" descr="final_logo_sm high res"/>
          <p:cNvPicPr>
            <a:picLocks noChangeAspect="1" noChangeArrowheads="1"/>
          </p:cNvPicPr>
          <p:nvPr/>
        </p:nvPicPr>
        <p:blipFill>
          <a:blip r:embed="rId14" cstate="print"/>
          <a:srcRect r="5313"/>
          <a:stretch>
            <a:fillRect/>
          </a:stretch>
        </p:blipFill>
        <p:spPr bwMode="auto">
          <a:xfrm>
            <a:off x="7573963" y="6221413"/>
            <a:ext cx="962025" cy="401637"/>
          </a:xfrm>
          <a:prstGeom prst="rect">
            <a:avLst/>
          </a:prstGeom>
          <a:noFill/>
        </p:spPr>
      </p:pic>
      <p:sp>
        <p:nvSpPr>
          <p:cNvPr id="1035" name="Text Box 11"/>
          <p:cNvSpPr txBox="1">
            <a:spLocks noChangeArrowheads="1"/>
          </p:cNvSpPr>
          <p:nvPr/>
        </p:nvSpPr>
        <p:spPr bwMode="auto">
          <a:xfrm>
            <a:off x="5238750" y="6470650"/>
            <a:ext cx="2417763" cy="152400"/>
          </a:xfrm>
          <a:prstGeom prst="rect">
            <a:avLst/>
          </a:prstGeom>
          <a:noFill/>
          <a:ln w="9525">
            <a:noFill/>
            <a:miter lim="800000"/>
            <a:headEnd/>
            <a:tailEnd/>
          </a:ln>
          <a:effectLst/>
        </p:spPr>
        <p:txBody>
          <a:bodyPr lIns="0" tIns="0" rIns="0" bIns="0">
            <a:spAutoFit/>
          </a:bodyPr>
          <a:lstStyle/>
          <a:p>
            <a:r>
              <a:rPr lang="en-US" sz="1000" smtClean="0">
                <a:solidFill>
                  <a:srgbClr val="4D4D4D"/>
                </a:solidFill>
              </a:rPr>
              <a:t>Research and analysis by Avalere Health</a:t>
            </a:r>
          </a:p>
        </p:txBody>
      </p:sp>
      <p:pic>
        <p:nvPicPr>
          <p:cNvPr id="1038" name="Picture 14" descr="TW_2ndPage_Top"/>
          <p:cNvPicPr>
            <a:picLocks noChangeAspect="1" noChangeArrowheads="1"/>
          </p:cNvPicPr>
          <p:nvPr/>
        </p:nvPicPr>
        <p:blipFill>
          <a:blip r:embed="rId15" cstate="print"/>
          <a:srcRect/>
          <a:stretch>
            <a:fillRect/>
          </a:stretch>
        </p:blipFill>
        <p:spPr bwMode="auto">
          <a:xfrm>
            <a:off x="0" y="0"/>
            <a:ext cx="9144000" cy="419100"/>
          </a:xfrm>
          <a:prstGeom prst="rect">
            <a:avLst/>
          </a:prstGeom>
          <a:noFill/>
        </p:spPr>
      </p:pic>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l" rtl="0" fontAlgn="base">
        <a:lnSpc>
          <a:spcPct val="80000"/>
        </a:lnSpc>
        <a:spcBef>
          <a:spcPct val="0"/>
        </a:spcBef>
        <a:spcAft>
          <a:spcPct val="0"/>
        </a:spcAft>
        <a:defRPr sz="2800">
          <a:solidFill>
            <a:srgbClr val="2B608E"/>
          </a:solidFill>
          <a:latin typeface="+mj-lt"/>
          <a:ea typeface="+mj-ea"/>
          <a:cs typeface="+mj-cs"/>
        </a:defRPr>
      </a:lvl1pPr>
      <a:lvl2pPr algn="l" rtl="0" fontAlgn="base">
        <a:lnSpc>
          <a:spcPct val="80000"/>
        </a:lnSpc>
        <a:spcBef>
          <a:spcPct val="0"/>
        </a:spcBef>
        <a:spcAft>
          <a:spcPct val="0"/>
        </a:spcAft>
        <a:defRPr sz="2800">
          <a:solidFill>
            <a:srgbClr val="2B608E"/>
          </a:solidFill>
          <a:latin typeface="Arial" charset="0"/>
        </a:defRPr>
      </a:lvl2pPr>
      <a:lvl3pPr algn="l" rtl="0" fontAlgn="base">
        <a:lnSpc>
          <a:spcPct val="80000"/>
        </a:lnSpc>
        <a:spcBef>
          <a:spcPct val="0"/>
        </a:spcBef>
        <a:spcAft>
          <a:spcPct val="0"/>
        </a:spcAft>
        <a:defRPr sz="2800">
          <a:solidFill>
            <a:srgbClr val="2B608E"/>
          </a:solidFill>
          <a:latin typeface="Arial" charset="0"/>
        </a:defRPr>
      </a:lvl3pPr>
      <a:lvl4pPr algn="l" rtl="0" fontAlgn="base">
        <a:lnSpc>
          <a:spcPct val="80000"/>
        </a:lnSpc>
        <a:spcBef>
          <a:spcPct val="0"/>
        </a:spcBef>
        <a:spcAft>
          <a:spcPct val="0"/>
        </a:spcAft>
        <a:defRPr sz="2800">
          <a:solidFill>
            <a:srgbClr val="2B608E"/>
          </a:solidFill>
          <a:latin typeface="Arial" charset="0"/>
        </a:defRPr>
      </a:lvl4pPr>
      <a:lvl5pPr algn="l" rtl="0" fontAlgn="base">
        <a:lnSpc>
          <a:spcPct val="80000"/>
        </a:lnSpc>
        <a:spcBef>
          <a:spcPct val="0"/>
        </a:spcBef>
        <a:spcAft>
          <a:spcPct val="0"/>
        </a:spcAft>
        <a:defRPr sz="2800">
          <a:solidFill>
            <a:srgbClr val="2B608E"/>
          </a:solidFill>
          <a:latin typeface="Arial" charset="0"/>
        </a:defRPr>
      </a:lvl5pPr>
      <a:lvl6pPr marL="457200" algn="l" rtl="0" fontAlgn="base">
        <a:lnSpc>
          <a:spcPct val="80000"/>
        </a:lnSpc>
        <a:spcBef>
          <a:spcPct val="0"/>
        </a:spcBef>
        <a:spcAft>
          <a:spcPct val="0"/>
        </a:spcAft>
        <a:defRPr sz="2800">
          <a:solidFill>
            <a:srgbClr val="2B608E"/>
          </a:solidFill>
          <a:latin typeface="Arial" charset="0"/>
        </a:defRPr>
      </a:lvl6pPr>
      <a:lvl7pPr marL="914400" algn="l" rtl="0" fontAlgn="base">
        <a:lnSpc>
          <a:spcPct val="80000"/>
        </a:lnSpc>
        <a:spcBef>
          <a:spcPct val="0"/>
        </a:spcBef>
        <a:spcAft>
          <a:spcPct val="0"/>
        </a:spcAft>
        <a:defRPr sz="2800">
          <a:solidFill>
            <a:srgbClr val="2B608E"/>
          </a:solidFill>
          <a:latin typeface="Arial" charset="0"/>
        </a:defRPr>
      </a:lvl7pPr>
      <a:lvl8pPr marL="1371600" algn="l" rtl="0" fontAlgn="base">
        <a:lnSpc>
          <a:spcPct val="80000"/>
        </a:lnSpc>
        <a:spcBef>
          <a:spcPct val="0"/>
        </a:spcBef>
        <a:spcAft>
          <a:spcPct val="0"/>
        </a:spcAft>
        <a:defRPr sz="2800">
          <a:solidFill>
            <a:srgbClr val="2B608E"/>
          </a:solidFill>
          <a:latin typeface="Arial" charset="0"/>
        </a:defRPr>
      </a:lvl8pPr>
      <a:lvl9pPr marL="1828800" algn="l" rtl="0" fontAlgn="base">
        <a:lnSpc>
          <a:spcPct val="80000"/>
        </a:lnSpc>
        <a:spcBef>
          <a:spcPct val="0"/>
        </a:spcBef>
        <a:spcAft>
          <a:spcPct val="0"/>
        </a:spcAft>
        <a:defRPr sz="2800">
          <a:solidFill>
            <a:srgbClr val="2B608E"/>
          </a:solidFill>
          <a:latin typeface="Arial" charset="0"/>
        </a:defRPr>
      </a:lvl9pPr>
    </p:titleStyle>
    <p:bodyStyle>
      <a:lvl1pPr marL="342900" indent="-342900" algn="l" rtl="0" fontAlgn="base">
        <a:spcBef>
          <a:spcPct val="0"/>
        </a:spcBef>
        <a:spcAft>
          <a:spcPct val="0"/>
        </a:spcAft>
        <a:buChar char="•"/>
        <a:defRPr>
          <a:solidFill>
            <a:srgbClr val="4D4D4D"/>
          </a:solidFill>
          <a:latin typeface="+mn-lt"/>
          <a:ea typeface="+mn-ea"/>
          <a:cs typeface="+mn-cs"/>
        </a:defRPr>
      </a:lvl1pPr>
      <a:lvl2pPr marL="742950" indent="-285750" algn="l" rtl="0" fontAlgn="base">
        <a:spcBef>
          <a:spcPct val="0"/>
        </a:spcBef>
        <a:spcAft>
          <a:spcPct val="0"/>
        </a:spcAft>
        <a:buChar char="–"/>
        <a:defRPr>
          <a:solidFill>
            <a:srgbClr val="4D4D4D"/>
          </a:solidFill>
          <a:latin typeface="+mn-lt"/>
        </a:defRPr>
      </a:lvl2pPr>
      <a:lvl3pPr marL="1143000" indent="-228600" algn="l" rtl="0" fontAlgn="base">
        <a:spcBef>
          <a:spcPct val="0"/>
        </a:spcBef>
        <a:spcAft>
          <a:spcPct val="0"/>
        </a:spcAft>
        <a:buChar char="•"/>
        <a:defRPr>
          <a:solidFill>
            <a:srgbClr val="4D4D4D"/>
          </a:solidFill>
          <a:latin typeface="+mn-lt"/>
        </a:defRPr>
      </a:lvl3pPr>
      <a:lvl4pPr marL="1600200" indent="-228600" algn="l" rtl="0" fontAlgn="base">
        <a:spcBef>
          <a:spcPct val="0"/>
        </a:spcBef>
        <a:spcAft>
          <a:spcPct val="0"/>
        </a:spcAft>
        <a:buChar char="–"/>
        <a:defRPr>
          <a:solidFill>
            <a:srgbClr val="4D4D4D"/>
          </a:solidFill>
          <a:latin typeface="+mn-lt"/>
        </a:defRPr>
      </a:lvl4pPr>
      <a:lvl5pPr marL="2057400" indent="-228600" algn="l" rtl="0" fontAlgn="base">
        <a:spcBef>
          <a:spcPct val="0"/>
        </a:spcBef>
        <a:spcAft>
          <a:spcPct val="0"/>
        </a:spcAft>
        <a:buChar char="»"/>
        <a:defRPr>
          <a:solidFill>
            <a:srgbClr val="4D4D4D"/>
          </a:solidFill>
          <a:latin typeface="+mn-lt"/>
        </a:defRPr>
      </a:lvl5pPr>
      <a:lvl6pPr marL="2514600" indent="-228600" algn="l" rtl="0" fontAlgn="base">
        <a:spcBef>
          <a:spcPct val="0"/>
        </a:spcBef>
        <a:spcAft>
          <a:spcPct val="0"/>
        </a:spcAft>
        <a:buChar char="»"/>
        <a:defRPr>
          <a:solidFill>
            <a:srgbClr val="4D4D4D"/>
          </a:solidFill>
          <a:latin typeface="+mn-lt"/>
        </a:defRPr>
      </a:lvl6pPr>
      <a:lvl7pPr marL="2971800" indent="-228600" algn="l" rtl="0" fontAlgn="base">
        <a:spcBef>
          <a:spcPct val="0"/>
        </a:spcBef>
        <a:spcAft>
          <a:spcPct val="0"/>
        </a:spcAft>
        <a:buChar char="»"/>
        <a:defRPr>
          <a:solidFill>
            <a:srgbClr val="4D4D4D"/>
          </a:solidFill>
          <a:latin typeface="+mn-lt"/>
        </a:defRPr>
      </a:lvl7pPr>
      <a:lvl8pPr marL="3429000" indent="-228600" algn="l" rtl="0" fontAlgn="base">
        <a:spcBef>
          <a:spcPct val="0"/>
        </a:spcBef>
        <a:spcAft>
          <a:spcPct val="0"/>
        </a:spcAft>
        <a:buChar char="»"/>
        <a:defRPr>
          <a:solidFill>
            <a:srgbClr val="4D4D4D"/>
          </a:solidFill>
          <a:latin typeface="+mn-lt"/>
        </a:defRPr>
      </a:lvl8pPr>
      <a:lvl9pPr marL="3886200" indent="-228600" algn="l" rtl="0" fontAlgn="base">
        <a:spcBef>
          <a:spcPct val="0"/>
        </a:spcBef>
        <a:spcAft>
          <a:spcPct val="0"/>
        </a:spcAft>
        <a:buChar char="»"/>
        <a:defRPr>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file://localhost/Users/rredding/Documents/WAS%20Policy/Chantal/Progress%20Profile/PowerPoint_Page%201.jpg"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654300" y="2460625"/>
            <a:ext cx="4972050" cy="2339102"/>
          </a:xfrm>
          <a:noFill/>
        </p:spPr>
        <p:txBody>
          <a:bodyPr rIns="0"/>
          <a:lstStyle/>
          <a:p>
            <a:pPr>
              <a:lnSpc>
                <a:spcPct val="100000"/>
              </a:lnSpc>
            </a:pPr>
            <a:r>
              <a:rPr lang="en-US" dirty="0" smtClean="0"/>
              <a:t>Cost of Caring</a:t>
            </a:r>
            <a:br>
              <a:rPr lang="en-US" dirty="0" smtClean="0"/>
            </a:br>
            <a:r>
              <a:rPr lang="en-US" dirty="0" smtClean="0"/>
              <a:t/>
            </a:r>
            <a:br>
              <a:rPr lang="en-US" dirty="0" smtClean="0"/>
            </a:br>
            <a:r>
              <a:rPr lang="en-US" smtClean="0"/>
              <a:t/>
            </a:r>
            <a:br>
              <a:rPr lang="en-US" smtClean="0"/>
            </a:br>
            <a:r>
              <a:rPr lang="en-US" dirty="0" smtClean="0"/>
              <a:t/>
            </a:r>
            <a:br>
              <a:rPr lang="en-US" dirty="0" smtClean="0"/>
            </a:br>
            <a:r>
              <a:rPr lang="en-US" dirty="0" smtClean="0"/>
              <a:t>March,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39738" y="776288"/>
            <a:ext cx="8229600" cy="344710"/>
          </a:xfrm>
        </p:spPr>
        <p:txBody>
          <a:bodyPr/>
          <a:lstStyle/>
          <a:p>
            <a:pPr eaLnBrk="1" hangingPunct="1"/>
            <a:r>
              <a:rPr lang="en-US" dirty="0" smtClean="0"/>
              <a:t>Rising obesity rates lead to increased costs.</a:t>
            </a:r>
          </a:p>
        </p:txBody>
      </p:sp>
      <p:sp>
        <p:nvSpPr>
          <p:cNvPr id="6" name="Text Box 4"/>
          <p:cNvSpPr txBox="1">
            <a:spLocks noChangeArrowheads="1"/>
          </p:cNvSpPr>
          <p:nvPr/>
        </p:nvSpPr>
        <p:spPr bwMode="gray">
          <a:xfrm>
            <a:off x="1890713" y="5962650"/>
            <a:ext cx="5194300" cy="615553"/>
          </a:xfrm>
          <a:prstGeom prst="rect">
            <a:avLst/>
          </a:prstGeom>
          <a:noFill/>
          <a:ln w="9525" algn="ctr">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rgbClr val="4D4D4D"/>
                </a:solidFill>
              </a:rPr>
              <a:t>Source: </a:t>
            </a:r>
            <a:r>
              <a:rPr lang="en-US" sz="1000" dirty="0" smtClean="0">
                <a:solidFill>
                  <a:srgbClr val="4D4D4D"/>
                </a:solidFill>
              </a:rPr>
              <a:t>Congressional Budget Office. (2010). </a:t>
            </a:r>
            <a:r>
              <a:rPr lang="en-US" sz="1000" i="1" dirty="0" smtClean="0">
                <a:solidFill>
                  <a:srgbClr val="4D4D4D"/>
                </a:solidFill>
              </a:rPr>
              <a:t>How Does Obesity in Adults Affect Spending on Health Care? </a:t>
            </a:r>
            <a:r>
              <a:rPr lang="en-US" sz="1000" dirty="0" smtClean="0">
                <a:solidFill>
                  <a:srgbClr val="4D4D4D"/>
                </a:solidFill>
              </a:rPr>
              <a:t>Access at http://cbo.gov/ftpdocs/118xx/doc11810/09-08-obesity.pdf.                           </a:t>
            </a:r>
            <a:r>
              <a:rPr lang="en-US" sz="1000" baseline="30000" dirty="0" smtClean="0">
                <a:solidFill>
                  <a:srgbClr val="4D4D4D"/>
                </a:solidFill>
              </a:rPr>
              <a:t>(1) </a:t>
            </a:r>
            <a:r>
              <a:rPr lang="en-US" sz="1000" kern="0" dirty="0" smtClean="0">
                <a:solidFill>
                  <a:srgbClr val="4D4D4D"/>
                </a:solidFill>
              </a:rPr>
              <a:t>Spending figures are expressed in 2009 dollars.</a:t>
            </a:r>
          </a:p>
          <a:p>
            <a:pPr eaLnBrk="0" fontAlgn="auto" hangingPunct="0">
              <a:spcBef>
                <a:spcPts val="0"/>
              </a:spcBef>
              <a:spcAft>
                <a:spcPts val="0"/>
              </a:spcAft>
              <a:defRPr/>
            </a:pPr>
            <a:endParaRPr lang="en-US" sz="1000" kern="0" dirty="0">
              <a:solidFill>
                <a:srgbClr val="4D4D4D"/>
              </a:solidFill>
            </a:endParaRPr>
          </a:p>
        </p:txBody>
      </p:sp>
      <p:graphicFrame>
        <p:nvGraphicFramePr>
          <p:cNvPr id="11" name="Chart 7"/>
          <p:cNvGraphicFramePr>
            <a:graphicFrameLocks/>
          </p:cNvGraphicFramePr>
          <p:nvPr/>
        </p:nvGraphicFramePr>
        <p:xfrm>
          <a:off x="744538" y="2149653"/>
          <a:ext cx="8048625" cy="332422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
          <p:cNvSpPr txBox="1">
            <a:spLocks noChangeArrowheads="1"/>
          </p:cNvSpPr>
          <p:nvPr/>
        </p:nvSpPr>
        <p:spPr bwMode="gray">
          <a:xfrm>
            <a:off x="544513" y="1676400"/>
            <a:ext cx="8032750" cy="393954"/>
          </a:xfrm>
          <a:prstGeom prst="rect">
            <a:avLst/>
          </a:prstGeom>
          <a:noFill/>
          <a:ln w="9525">
            <a:noFill/>
            <a:miter lim="800000"/>
            <a:headEnd/>
            <a:tailEnd/>
          </a:ln>
        </p:spPr>
        <p:txBody>
          <a:bodyPr wrap="square" lIns="0" tIns="0" rIns="0" bIns="0">
            <a:spAutoFit/>
          </a:bodyPr>
          <a:lstStyle/>
          <a:p>
            <a:pPr fontAlgn="auto">
              <a:lnSpc>
                <a:spcPct val="80000"/>
              </a:lnSpc>
              <a:spcBef>
                <a:spcPts val="0"/>
              </a:spcBef>
              <a:spcAft>
                <a:spcPts val="0"/>
              </a:spcAft>
            </a:pPr>
            <a:r>
              <a:rPr lang="en-US" sz="1600" dirty="0">
                <a:solidFill>
                  <a:srgbClr val="4D4D4D"/>
                </a:solidFill>
                <a:latin typeface="Arial"/>
              </a:rPr>
              <a:t>Chart </a:t>
            </a:r>
            <a:r>
              <a:rPr lang="en-US" sz="1600" dirty="0" smtClean="0">
                <a:solidFill>
                  <a:srgbClr val="4D4D4D"/>
                </a:solidFill>
                <a:latin typeface="Arial"/>
              </a:rPr>
              <a:t>9: Per Capita Spending</a:t>
            </a:r>
            <a:r>
              <a:rPr lang="en-US" sz="1600" baseline="30000" dirty="0" smtClean="0">
                <a:solidFill>
                  <a:srgbClr val="4D4D4D"/>
                </a:solidFill>
                <a:latin typeface="Arial"/>
              </a:rPr>
              <a:t>(1)</a:t>
            </a:r>
            <a:r>
              <a:rPr lang="en-US" sz="1600" dirty="0" smtClean="0">
                <a:solidFill>
                  <a:srgbClr val="4D4D4D"/>
                </a:solidFill>
                <a:latin typeface="Arial"/>
              </a:rPr>
              <a:t> for Normal Weight, Overweight and Obese Adults, </a:t>
            </a:r>
          </a:p>
          <a:p>
            <a:pPr fontAlgn="auto">
              <a:lnSpc>
                <a:spcPct val="80000"/>
              </a:lnSpc>
              <a:spcBef>
                <a:spcPts val="0"/>
              </a:spcBef>
              <a:spcAft>
                <a:spcPts val="0"/>
              </a:spcAft>
            </a:pPr>
            <a:r>
              <a:rPr lang="en-US" sz="1600" dirty="0" smtClean="0">
                <a:solidFill>
                  <a:srgbClr val="4D4D4D"/>
                </a:solidFill>
                <a:latin typeface="Arial"/>
              </a:rPr>
              <a:t>1987 and 2007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819150"/>
            <a:ext cx="8229600" cy="689420"/>
          </a:xfrm>
        </p:spPr>
        <p:txBody>
          <a:bodyPr/>
          <a:lstStyle/>
          <a:p>
            <a:r>
              <a:rPr lang="en-US" dirty="0" smtClean="0"/>
              <a:t>Hospitals are treating sicker patients who require more specialized care.</a:t>
            </a:r>
            <a:endParaRPr lang="en-US" dirty="0"/>
          </a:p>
        </p:txBody>
      </p:sp>
      <p:sp>
        <p:nvSpPr>
          <p:cNvPr id="5" name="Rectangle 2"/>
          <p:cNvSpPr txBox="1">
            <a:spLocks noChangeArrowheads="1"/>
          </p:cNvSpPr>
          <p:nvPr/>
        </p:nvSpPr>
        <p:spPr bwMode="gray">
          <a:xfrm>
            <a:off x="544513" y="1676400"/>
            <a:ext cx="8032750" cy="328295"/>
          </a:xfrm>
          <a:prstGeom prst="rect">
            <a:avLst/>
          </a:prstGeom>
          <a:noFill/>
          <a:ln w="9525">
            <a:noFill/>
            <a:miter lim="800000"/>
            <a:headEnd/>
            <a:tailEnd/>
          </a:ln>
        </p:spPr>
        <p:txBody>
          <a:bodyPr wrap="square" lIns="0" tIns="0" rIns="0" bIns="0">
            <a:spAutoFit/>
          </a:bodyPr>
          <a:lstStyle/>
          <a:p>
            <a:pPr fontAlgn="auto">
              <a:lnSpc>
                <a:spcPct val="80000"/>
              </a:lnSpc>
              <a:spcBef>
                <a:spcPts val="0"/>
              </a:spcBef>
              <a:spcAft>
                <a:spcPts val="0"/>
              </a:spcAft>
            </a:pPr>
            <a:r>
              <a:rPr lang="en-US" sz="1600" dirty="0">
                <a:solidFill>
                  <a:srgbClr val="4D4D4D"/>
                </a:solidFill>
                <a:latin typeface="Arial"/>
              </a:rPr>
              <a:t>Chart </a:t>
            </a:r>
            <a:r>
              <a:rPr lang="en-US" sz="1600" dirty="0" smtClean="0">
                <a:solidFill>
                  <a:srgbClr val="4D4D4D"/>
                </a:solidFill>
                <a:latin typeface="Arial"/>
              </a:rPr>
              <a:t>10: Inpatient Case-mix</a:t>
            </a:r>
            <a:r>
              <a:rPr lang="en-US" sz="1600" baseline="30000" dirty="0" smtClean="0">
                <a:solidFill>
                  <a:srgbClr val="4D4D4D"/>
                </a:solidFill>
              </a:rPr>
              <a:t>(1)</a:t>
            </a:r>
            <a:r>
              <a:rPr lang="en-US" sz="1600" dirty="0" smtClean="0">
                <a:solidFill>
                  <a:srgbClr val="4D4D4D"/>
                </a:solidFill>
              </a:rPr>
              <a:t> </a:t>
            </a:r>
            <a:r>
              <a:rPr lang="en-US" sz="1600" dirty="0" smtClean="0">
                <a:solidFill>
                  <a:srgbClr val="4D4D4D"/>
                </a:solidFill>
                <a:latin typeface="Arial"/>
              </a:rPr>
              <a:t>Index (CMI) for the Medicare Population, 2000-2007</a:t>
            </a:r>
          </a:p>
          <a:p>
            <a:pPr fontAlgn="auto">
              <a:lnSpc>
                <a:spcPct val="80000"/>
              </a:lnSpc>
              <a:spcBef>
                <a:spcPts val="0"/>
              </a:spcBef>
              <a:spcAft>
                <a:spcPts val="0"/>
              </a:spcAft>
            </a:pPr>
            <a:endParaRPr lang="en-US" sz="1600" baseline="30000" dirty="0" smtClean="0">
              <a:solidFill>
                <a:srgbClr val="4D4D4D"/>
              </a:solidFill>
              <a:latin typeface="Arial"/>
            </a:endParaRPr>
          </a:p>
        </p:txBody>
      </p:sp>
      <p:graphicFrame>
        <p:nvGraphicFramePr>
          <p:cNvPr id="10" name="Chart 9"/>
          <p:cNvGraphicFramePr/>
          <p:nvPr/>
        </p:nvGraphicFramePr>
        <p:xfrm>
          <a:off x="368300" y="2146300"/>
          <a:ext cx="8483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4"/>
          <p:cNvSpPr txBox="1">
            <a:spLocks noChangeArrowheads="1"/>
          </p:cNvSpPr>
          <p:nvPr/>
        </p:nvSpPr>
        <p:spPr bwMode="gray">
          <a:xfrm>
            <a:off x="1700213" y="5797550"/>
            <a:ext cx="5194300" cy="769441"/>
          </a:xfrm>
          <a:prstGeom prst="rect">
            <a:avLst/>
          </a:prstGeom>
          <a:noFill/>
          <a:ln w="9525" algn="ctr">
            <a:noFill/>
            <a:miter lim="800000"/>
            <a:headEnd/>
            <a:tailEnd/>
          </a:ln>
        </p:spPr>
        <p:txBody>
          <a:bodyPr lIns="0" tIns="0" rIns="0" bIns="0">
            <a:spAutoFit/>
          </a:bodyPr>
          <a:lstStyle/>
          <a:p>
            <a:r>
              <a:rPr lang="en-US" sz="1000" kern="0" dirty="0">
                <a:solidFill>
                  <a:srgbClr val="4D4D4D"/>
                </a:solidFill>
              </a:rPr>
              <a:t>Source: </a:t>
            </a:r>
            <a:r>
              <a:rPr lang="en-US" sz="1000" dirty="0" smtClean="0">
                <a:solidFill>
                  <a:srgbClr val="4D4D4D"/>
                </a:solidFill>
              </a:rPr>
              <a:t>Deb, P. (2010). </a:t>
            </a:r>
            <a:r>
              <a:rPr lang="en-US" sz="1000" i="1" dirty="0" smtClean="0">
                <a:solidFill>
                  <a:srgbClr val="4D4D4D"/>
                </a:solidFill>
              </a:rPr>
              <a:t>Trends in Case-mix in the Medicare Population</a:t>
            </a:r>
            <a:r>
              <a:rPr lang="en-US" sz="1000" dirty="0" smtClean="0">
                <a:solidFill>
                  <a:srgbClr val="4D4D4D"/>
                </a:solidFill>
              </a:rPr>
              <a:t>. Paper presented to the American Hospital Association, Federation of American Hospitals, and Association of American Medical Colleges.</a:t>
            </a:r>
          </a:p>
          <a:p>
            <a:pPr defTabSz="457200">
              <a:tabLst>
                <a:tab pos="228600" algn="l"/>
              </a:tabLst>
            </a:pPr>
            <a:r>
              <a:rPr lang="en-US" sz="1000" baseline="30000" dirty="0" smtClean="0">
                <a:solidFill>
                  <a:srgbClr val="4D4D4D"/>
                </a:solidFill>
              </a:rPr>
              <a:t>(1)</a:t>
            </a:r>
            <a:r>
              <a:rPr lang="en-US" sz="1000" dirty="0" smtClean="0">
                <a:solidFill>
                  <a:srgbClr val="4D4D4D"/>
                </a:solidFill>
              </a:rPr>
              <a:t>	</a:t>
            </a:r>
            <a:r>
              <a:rPr lang="en-US" sz="1000" kern="0" dirty="0" smtClean="0">
                <a:solidFill>
                  <a:srgbClr val="4D4D4D"/>
                </a:solidFill>
              </a:rPr>
              <a:t>Case-mix is defined as the mix of patients across diagnosis-related groups (DRGs) in a 	hospital. </a:t>
            </a:r>
            <a:endParaRPr lang="en-US" sz="1000" kern="0" dirty="0">
              <a:solidFill>
                <a:srgbClr val="4D4D4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1676400" y="2409825"/>
          <a:ext cx="8540750" cy="2841625"/>
        </p:xfrm>
        <a:graphic>
          <a:graphicData uri="http://schemas.openxmlformats.org/presentationml/2006/ole">
            <p:oleObj spid="_x0000_s64514" name="Worksheet" r:id="rId4" imgW="8543925" imgH="2438400" progId="Excel.Sheet.8">
              <p:embed/>
            </p:oleObj>
          </a:graphicData>
        </a:graphic>
      </p:graphicFrame>
      <p:sp>
        <p:nvSpPr>
          <p:cNvPr id="5" name="Line 4"/>
          <p:cNvSpPr>
            <a:spLocks noChangeShapeType="1"/>
          </p:cNvSpPr>
          <p:nvPr/>
        </p:nvSpPr>
        <p:spPr bwMode="gray">
          <a:xfrm flipV="1">
            <a:off x="3048000" y="2590800"/>
            <a:ext cx="2286000" cy="457200"/>
          </a:xfrm>
          <a:prstGeom prst="line">
            <a:avLst/>
          </a:prstGeom>
          <a:noFill/>
          <a:ln w="9525">
            <a:solidFill>
              <a:srgbClr val="333333"/>
            </a:solidFill>
            <a:round/>
            <a:headEnd/>
            <a:tailEnd/>
          </a:ln>
        </p:spPr>
        <p:txBody>
          <a:bodyPr/>
          <a:lstStyle/>
          <a:p>
            <a:endParaRPr lang="en-US"/>
          </a:p>
        </p:txBody>
      </p:sp>
      <p:sp>
        <p:nvSpPr>
          <p:cNvPr id="6" name="Line 3"/>
          <p:cNvSpPr>
            <a:spLocks noChangeShapeType="1"/>
          </p:cNvSpPr>
          <p:nvPr/>
        </p:nvSpPr>
        <p:spPr bwMode="gray">
          <a:xfrm>
            <a:off x="2971800" y="4724400"/>
            <a:ext cx="2362200" cy="457200"/>
          </a:xfrm>
          <a:prstGeom prst="line">
            <a:avLst/>
          </a:prstGeom>
          <a:noFill/>
          <a:ln w="9525">
            <a:solidFill>
              <a:srgbClr val="333333"/>
            </a:solidFill>
            <a:round/>
            <a:headEnd/>
            <a:tailEnd/>
          </a:ln>
        </p:spPr>
        <p:txBody>
          <a:bodyPr/>
          <a:lstStyle/>
          <a:p>
            <a:endParaRPr lang="en-US"/>
          </a:p>
        </p:txBody>
      </p:sp>
      <p:sp>
        <p:nvSpPr>
          <p:cNvPr id="8" name="Text Box 7"/>
          <p:cNvSpPr txBox="1">
            <a:spLocks noChangeArrowheads="1"/>
          </p:cNvSpPr>
          <p:nvPr/>
        </p:nvSpPr>
        <p:spPr bwMode="gray">
          <a:xfrm>
            <a:off x="7620000" y="5002212"/>
            <a:ext cx="304800" cy="198438"/>
          </a:xfrm>
          <a:prstGeom prst="rect">
            <a:avLst/>
          </a:prstGeom>
          <a:noFill/>
          <a:ln w="9525">
            <a:noFill/>
            <a:miter lim="800000"/>
            <a:headEnd/>
            <a:tailEnd/>
          </a:ln>
        </p:spPr>
        <p:txBody>
          <a:bodyPr>
            <a:spAutoFit/>
          </a:bodyPr>
          <a:lstStyle/>
          <a:p>
            <a:pPr>
              <a:spcBef>
                <a:spcPct val="50000"/>
              </a:spcBef>
            </a:pPr>
            <a:r>
              <a:rPr lang="en-US" sz="1000" baseline="30000" dirty="0"/>
              <a:t>(2)</a:t>
            </a:r>
          </a:p>
        </p:txBody>
      </p:sp>
      <p:graphicFrame>
        <p:nvGraphicFramePr>
          <p:cNvPr id="10" name="Object 8"/>
          <p:cNvGraphicFramePr>
            <a:graphicFrameLocks noChangeAspect="1"/>
          </p:cNvGraphicFramePr>
          <p:nvPr/>
        </p:nvGraphicFramePr>
        <p:xfrm>
          <a:off x="-1524000" y="2133600"/>
          <a:ext cx="6715125" cy="3251200"/>
        </p:xfrm>
        <a:graphic>
          <a:graphicData uri="http://schemas.openxmlformats.org/presentationml/2006/ole">
            <p:oleObj spid="_x0000_s64515" name="Worksheet" r:id="rId5" imgW="6715125" imgH="3248025" progId="Excel.Sheet.8">
              <p:embed/>
            </p:oleObj>
          </a:graphicData>
        </a:graphic>
      </p:graphicFrame>
      <p:sp>
        <p:nvSpPr>
          <p:cNvPr id="11" name="Title 1"/>
          <p:cNvSpPr txBox="1">
            <a:spLocks/>
          </p:cNvSpPr>
          <p:nvPr/>
        </p:nvSpPr>
        <p:spPr bwMode="auto">
          <a:xfrm>
            <a:off x="503238" y="768350"/>
            <a:ext cx="8229600" cy="6894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lnSpc>
                <a:spcPct val="80000"/>
              </a:lnSpc>
              <a:defRPr/>
            </a:pPr>
            <a:r>
              <a:rPr lang="en-US" sz="2800" dirty="0" smtClean="0">
                <a:solidFill>
                  <a:srgbClr val="00548B"/>
                </a:solidFill>
              </a:rPr>
              <a:t>Wages and benefits for caregivers and support staff represent 60 percent of spending on hospital care.</a:t>
            </a:r>
            <a:endParaRPr kumimoji="0" lang="en-US" sz="2800" b="0" i="0" u="none" strike="noStrike" kern="0" cap="none" spc="0" normalizeH="0" baseline="0" noProof="0" dirty="0">
              <a:ln>
                <a:noFill/>
              </a:ln>
              <a:solidFill>
                <a:srgbClr val="00548B"/>
              </a:solidFill>
              <a:effectLst/>
              <a:uLnTx/>
              <a:uFillTx/>
              <a:latin typeface="+mj-lt"/>
              <a:ea typeface="+mj-ea"/>
              <a:cs typeface="+mj-cs"/>
            </a:endParaRPr>
          </a:p>
        </p:txBody>
      </p:sp>
      <p:sp>
        <p:nvSpPr>
          <p:cNvPr id="12" name="Rectangle 2"/>
          <p:cNvSpPr txBox="1">
            <a:spLocks noChangeArrowheads="1"/>
          </p:cNvSpPr>
          <p:nvPr/>
        </p:nvSpPr>
        <p:spPr bwMode="gray">
          <a:xfrm>
            <a:off x="557212" y="1675515"/>
            <a:ext cx="8294687" cy="196977"/>
          </a:xfrm>
          <a:prstGeom prst="rect">
            <a:avLst/>
          </a:prstGeom>
          <a:noFill/>
          <a:ln w="9525">
            <a:noFill/>
            <a:miter lim="800000"/>
            <a:headEnd/>
            <a:tailEnd/>
          </a:ln>
        </p:spPr>
        <p:txBody>
          <a:bodyPr wrap="square" lIns="0" tIns="0" rIns="0" bIns="0">
            <a:spAutoFit/>
          </a:bodyPr>
          <a:lstStyle/>
          <a:p>
            <a:pPr>
              <a:lnSpc>
                <a:spcPct val="80000"/>
              </a:lnSpc>
              <a:defRPr/>
            </a:pPr>
            <a:r>
              <a:rPr lang="en-US" sz="1600" dirty="0" smtClean="0">
                <a:solidFill>
                  <a:srgbClr val="4D4D4D"/>
                </a:solidFill>
              </a:rPr>
              <a:t>Chart 11: Percent of Hospital Costs</a:t>
            </a:r>
            <a:r>
              <a:rPr lang="en-US" sz="1600" baseline="30000" dirty="0" smtClean="0">
                <a:solidFill>
                  <a:srgbClr val="4D4D4D"/>
                </a:solidFill>
              </a:rPr>
              <a:t>(1) </a:t>
            </a:r>
            <a:r>
              <a:rPr lang="en-US" sz="1600" dirty="0" smtClean="0">
                <a:solidFill>
                  <a:srgbClr val="4D4D4D"/>
                </a:solidFill>
              </a:rPr>
              <a:t>by Type of Expense, 4Q09 </a:t>
            </a:r>
            <a:endParaRPr lang="en-US" sz="1600" dirty="0">
              <a:solidFill>
                <a:srgbClr val="4D4D4D"/>
              </a:solidFill>
            </a:endParaRPr>
          </a:p>
        </p:txBody>
      </p:sp>
      <p:sp>
        <p:nvSpPr>
          <p:cNvPr id="13" name="Text Box 6"/>
          <p:cNvSpPr txBox="1">
            <a:spLocks noChangeArrowheads="1"/>
          </p:cNvSpPr>
          <p:nvPr/>
        </p:nvSpPr>
        <p:spPr bwMode="gray">
          <a:xfrm>
            <a:off x="1752600" y="6102350"/>
            <a:ext cx="6224588" cy="461665"/>
          </a:xfrm>
          <a:prstGeom prst="rect">
            <a:avLst/>
          </a:prstGeom>
          <a:noFill/>
          <a:ln w="9525">
            <a:noFill/>
            <a:miter lim="800000"/>
            <a:headEnd/>
            <a:tailEnd/>
          </a:ln>
        </p:spPr>
        <p:txBody>
          <a:bodyPr lIns="0" tIns="0" rIns="0" bIns="0">
            <a:spAutoFit/>
          </a:bodyPr>
          <a:lstStyle/>
          <a:p>
            <a:pPr marL="234950" indent="-234950" eaLnBrk="0" hangingPunct="0"/>
            <a:r>
              <a:rPr lang="en-US" sz="1000" dirty="0">
                <a:solidFill>
                  <a:srgbClr val="4D4D4D"/>
                </a:solidFill>
              </a:rPr>
              <a:t>Source: AHA analysis of Centers for Medicare </a:t>
            </a:r>
            <a:r>
              <a:rPr lang="en-US" sz="1000" dirty="0" smtClean="0">
                <a:solidFill>
                  <a:srgbClr val="4D4D4D"/>
                </a:solidFill>
              </a:rPr>
              <a:t>&amp; Medicaid </a:t>
            </a:r>
            <a:r>
              <a:rPr lang="en-US" sz="1000" dirty="0">
                <a:solidFill>
                  <a:srgbClr val="4D4D4D"/>
                </a:solidFill>
              </a:rPr>
              <a:t>Services data, using base year 2006 weights.</a:t>
            </a:r>
          </a:p>
          <a:p>
            <a:pPr marL="234950" indent="-234950" eaLnBrk="0" hangingPunct="0"/>
            <a:r>
              <a:rPr lang="en-US" sz="1000" baseline="30000" dirty="0">
                <a:solidFill>
                  <a:srgbClr val="4D4D4D"/>
                </a:solidFill>
              </a:rPr>
              <a:t>(1)</a:t>
            </a:r>
            <a:r>
              <a:rPr lang="en-US" sz="1000" dirty="0">
                <a:solidFill>
                  <a:srgbClr val="4D4D4D"/>
                </a:solidFill>
              </a:rPr>
              <a:t>	Does not include capital.</a:t>
            </a:r>
          </a:p>
          <a:p>
            <a:pPr marL="234950" indent="-234950" eaLnBrk="0" hangingPunct="0"/>
            <a:r>
              <a:rPr lang="en-US" sz="1000" baseline="30000" dirty="0">
                <a:solidFill>
                  <a:srgbClr val="4D4D4D"/>
                </a:solidFill>
              </a:rPr>
              <a:t>(2)</a:t>
            </a:r>
            <a:r>
              <a:rPr lang="en-US" sz="1000" dirty="0">
                <a:solidFill>
                  <a:srgbClr val="4D4D4D"/>
                </a:solidFill>
              </a:rPr>
              <a:t>	Includes postage and telephone expenses.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819150"/>
            <a:ext cx="8229600" cy="689420"/>
          </a:xfrm>
        </p:spPr>
        <p:txBody>
          <a:bodyPr/>
          <a:lstStyle/>
          <a:p>
            <a:r>
              <a:rPr lang="en-US" dirty="0" smtClean="0"/>
              <a:t>Hospital labor costs reflect the many types of people who contribute to care.</a:t>
            </a:r>
            <a:endParaRPr lang="en-US" dirty="0"/>
          </a:p>
        </p:txBody>
      </p:sp>
      <p:sp>
        <p:nvSpPr>
          <p:cNvPr id="264" name="Text Box 4"/>
          <p:cNvSpPr txBox="1">
            <a:spLocks noChangeArrowheads="1"/>
          </p:cNvSpPr>
          <p:nvPr/>
        </p:nvSpPr>
        <p:spPr bwMode="gray">
          <a:xfrm>
            <a:off x="1788519" y="6328400"/>
            <a:ext cx="5915652" cy="307777"/>
          </a:xfrm>
          <a:prstGeom prst="rect">
            <a:avLst/>
          </a:prstGeom>
          <a:noFill/>
          <a:ln w="9525" algn="ctr">
            <a:noFill/>
            <a:miter lim="800000"/>
            <a:headEnd/>
            <a:tailEnd/>
          </a:ln>
        </p:spPr>
        <p:txBody>
          <a:bodyPr wrap="square" lIns="0" tIns="0" rIns="0" bIns="0">
            <a:spAutoFit/>
          </a:bodyPr>
          <a:lstStyle/>
          <a:p>
            <a:pPr eaLnBrk="0" fontAlgn="auto" hangingPunct="0">
              <a:spcBef>
                <a:spcPts val="0"/>
              </a:spcBef>
              <a:spcAft>
                <a:spcPts val="0"/>
              </a:spcAft>
              <a:defRPr/>
            </a:pPr>
            <a:r>
              <a:rPr lang="en-US" sz="1000" kern="0" dirty="0">
                <a:solidFill>
                  <a:srgbClr val="4D4D4D"/>
                </a:solidFill>
                <a:latin typeface="Arial"/>
              </a:rPr>
              <a:t>Source:  </a:t>
            </a:r>
            <a:r>
              <a:rPr lang="en-US" sz="1000" kern="0" dirty="0" smtClean="0">
                <a:solidFill>
                  <a:srgbClr val="4D4D4D"/>
                </a:solidFill>
                <a:latin typeface="Arial"/>
              </a:rPr>
              <a:t>American Hospital Association.</a:t>
            </a:r>
            <a:endParaRPr lang="en-US" sz="1000" kern="0" dirty="0">
              <a:solidFill>
                <a:srgbClr val="4D4D4D"/>
              </a:solidFill>
              <a:latin typeface="Arial"/>
            </a:endParaRPr>
          </a:p>
          <a:p>
            <a:pPr eaLnBrk="0" fontAlgn="auto" hangingPunct="0">
              <a:spcBef>
                <a:spcPts val="0"/>
              </a:spcBef>
              <a:spcAft>
                <a:spcPts val="0"/>
              </a:spcAft>
              <a:defRPr/>
            </a:pPr>
            <a:endParaRPr lang="en-US" sz="1000" kern="0" dirty="0">
              <a:solidFill>
                <a:srgbClr val="4D4D4D"/>
              </a:solidFill>
              <a:latin typeface="Arial"/>
            </a:endParaRPr>
          </a:p>
        </p:txBody>
      </p:sp>
      <p:sp>
        <p:nvSpPr>
          <p:cNvPr id="7" name="Rectangle 2"/>
          <p:cNvSpPr txBox="1">
            <a:spLocks noChangeArrowheads="1"/>
          </p:cNvSpPr>
          <p:nvPr/>
        </p:nvSpPr>
        <p:spPr bwMode="gray">
          <a:xfrm>
            <a:off x="557212" y="1675515"/>
            <a:ext cx="8294687" cy="393954"/>
          </a:xfrm>
          <a:prstGeom prst="rect">
            <a:avLst/>
          </a:prstGeom>
          <a:noFill/>
          <a:ln w="9525">
            <a:noFill/>
            <a:miter lim="800000"/>
            <a:headEnd/>
            <a:tailEnd/>
          </a:ln>
        </p:spPr>
        <p:txBody>
          <a:bodyPr wrap="square" lIns="0" tIns="0" rIns="0" bIns="0">
            <a:spAutoFit/>
          </a:bodyPr>
          <a:lstStyle/>
          <a:p>
            <a:pPr>
              <a:lnSpc>
                <a:spcPct val="80000"/>
              </a:lnSpc>
              <a:defRPr/>
            </a:pPr>
            <a:r>
              <a:rPr lang="en-US" sz="1600" dirty="0" smtClean="0">
                <a:solidFill>
                  <a:srgbClr val="4D4D4D"/>
                </a:solidFill>
                <a:cs typeface="Arial" charset="0"/>
              </a:rPr>
              <a:t>Chart 12: Example of a Heart </a:t>
            </a:r>
            <a:r>
              <a:rPr lang="en-US" sz="1600" dirty="0">
                <a:solidFill>
                  <a:srgbClr val="4D4D4D"/>
                </a:solidFill>
                <a:cs typeface="Arial" charset="0"/>
              </a:rPr>
              <a:t>Attack Patient’s Staff Interactions from Emergency </a:t>
            </a:r>
            <a:r>
              <a:rPr lang="en-US" sz="1600" dirty="0" smtClean="0">
                <a:solidFill>
                  <a:srgbClr val="4D4D4D"/>
                </a:solidFill>
                <a:cs typeface="Arial" charset="0"/>
              </a:rPr>
              <a:t>Department to </a:t>
            </a:r>
            <a:r>
              <a:rPr lang="en-US" sz="1600" dirty="0">
                <a:solidFill>
                  <a:srgbClr val="4D4D4D"/>
                </a:solidFill>
                <a:cs typeface="Arial" charset="0"/>
              </a:rPr>
              <a:t>Discharge</a:t>
            </a:r>
            <a:endParaRPr lang="en-US" sz="1600" baseline="30000" dirty="0">
              <a:solidFill>
                <a:srgbClr val="4D4D4D"/>
              </a:solidFill>
              <a:cs typeface="Arial" charset="0"/>
            </a:endParaRPr>
          </a:p>
        </p:txBody>
      </p:sp>
      <p:pic>
        <p:nvPicPr>
          <p:cNvPr id="6" name="Picture 5" descr="LABOR CHART.png"/>
          <p:cNvPicPr>
            <a:picLocks noChangeAspect="1"/>
          </p:cNvPicPr>
          <p:nvPr/>
        </p:nvPicPr>
        <p:blipFill>
          <a:blip r:embed="rId3" r:link="rId4" cstate="print"/>
          <a:stretch>
            <a:fillRect/>
          </a:stretch>
        </p:blipFill>
        <p:spPr>
          <a:xfrm>
            <a:off x="159500" y="2133600"/>
            <a:ext cx="8832580" cy="38500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01650"/>
            <a:ext cx="8229600" cy="1034129"/>
          </a:xfrm>
        </p:spPr>
        <p:txBody>
          <a:bodyPr/>
          <a:lstStyle/>
          <a:p>
            <a:r>
              <a:rPr lang="en-US" dirty="0" smtClean="0"/>
              <a:t>Shortages of workers with the required specialized skills have pushed up wages and benefits for hospitals relative to other industries.</a:t>
            </a:r>
            <a:endParaRPr lang="en-US" dirty="0"/>
          </a:p>
        </p:txBody>
      </p:sp>
      <p:sp>
        <p:nvSpPr>
          <p:cNvPr id="4" name="Rectangle 2"/>
          <p:cNvSpPr txBox="1">
            <a:spLocks noChangeArrowheads="1"/>
          </p:cNvSpPr>
          <p:nvPr/>
        </p:nvSpPr>
        <p:spPr bwMode="gray">
          <a:xfrm>
            <a:off x="925494" y="1676401"/>
            <a:ext cx="7188741" cy="393954"/>
          </a:xfrm>
          <a:prstGeom prst="rect">
            <a:avLst/>
          </a:prstGeom>
          <a:noFill/>
          <a:ln w="9525">
            <a:noFill/>
            <a:miter lim="800000"/>
            <a:headEnd/>
            <a:tailEnd/>
          </a:ln>
        </p:spPr>
        <p:txBody>
          <a:bodyPr wrap="square" lIns="0" tIns="0" rIns="0" bIns="0">
            <a:spAutoFit/>
          </a:bodyPr>
          <a:lstStyle/>
          <a:p>
            <a:pPr>
              <a:lnSpc>
                <a:spcPct val="80000"/>
              </a:lnSpc>
            </a:pPr>
            <a:r>
              <a:rPr lang="en-US" sz="1600" dirty="0" smtClean="0">
                <a:solidFill>
                  <a:srgbClr val="4D4D4D"/>
                </a:solidFill>
              </a:rPr>
              <a:t>Chart 13: Percent Change in Employment Cost Index,</a:t>
            </a:r>
            <a:r>
              <a:rPr lang="en-US" sz="1600" baseline="30000" dirty="0" smtClean="0">
                <a:solidFill>
                  <a:srgbClr val="4D4D4D"/>
                </a:solidFill>
              </a:rPr>
              <a:t>(1)</a:t>
            </a:r>
            <a:r>
              <a:rPr lang="en-US" sz="1600" dirty="0" smtClean="0">
                <a:solidFill>
                  <a:srgbClr val="4D4D4D"/>
                </a:solidFill>
              </a:rPr>
              <a:t> All Private Industries and Hospitals, March 2001 to March 2010</a:t>
            </a:r>
            <a:endParaRPr lang="en-US" sz="1600" dirty="0">
              <a:solidFill>
                <a:srgbClr val="4D4D4D"/>
              </a:solidFill>
            </a:endParaRPr>
          </a:p>
        </p:txBody>
      </p:sp>
      <p:graphicFrame>
        <p:nvGraphicFramePr>
          <p:cNvPr id="5" name="Chart 7"/>
          <p:cNvGraphicFramePr>
            <a:graphicFrameLocks/>
          </p:cNvGraphicFramePr>
          <p:nvPr/>
        </p:nvGraphicFramePr>
        <p:xfrm>
          <a:off x="795339" y="2339975"/>
          <a:ext cx="7713662" cy="29940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gray">
          <a:xfrm>
            <a:off x="1701464" y="5896467"/>
            <a:ext cx="5613735" cy="461665"/>
          </a:xfrm>
          <a:prstGeom prst="rect">
            <a:avLst/>
          </a:prstGeom>
          <a:noFill/>
          <a:ln w="9525" algn="ctr">
            <a:noFill/>
            <a:miter lim="800000"/>
            <a:headEnd/>
            <a:tailEnd/>
          </a:ln>
        </p:spPr>
        <p:txBody>
          <a:bodyPr wrap="square" lIns="0" tIns="0" rIns="0" bIns="0">
            <a:spAutoFit/>
          </a:bodyPr>
          <a:lstStyle/>
          <a:p>
            <a:r>
              <a:rPr lang="en-US" sz="1000" kern="0" dirty="0">
                <a:solidFill>
                  <a:srgbClr val="4D4D4D"/>
                </a:solidFill>
                <a:cs typeface="+mn-cs"/>
              </a:rPr>
              <a:t>Source: </a:t>
            </a:r>
            <a:r>
              <a:rPr lang="en-US" sz="1000" kern="0" dirty="0" smtClean="0">
                <a:solidFill>
                  <a:srgbClr val="4D4D4D"/>
                </a:solidFill>
                <a:cs typeface="+mn-cs"/>
              </a:rPr>
              <a:t>Bureau of Labor Statistics. (2010). </a:t>
            </a:r>
            <a:r>
              <a:rPr lang="en-US" sz="1000" i="1" kern="0" dirty="0" smtClean="0">
                <a:solidFill>
                  <a:srgbClr val="4D4D4D"/>
                </a:solidFill>
                <a:cs typeface="+mn-cs"/>
              </a:rPr>
              <a:t>Employment Cost Index Historical Listing Current-dollar March 2001 – December 2010</a:t>
            </a:r>
            <a:r>
              <a:rPr lang="en-US" sz="1000" kern="0" dirty="0" smtClean="0">
                <a:solidFill>
                  <a:srgbClr val="4D4D4D"/>
                </a:solidFill>
                <a:cs typeface="+mn-cs"/>
              </a:rPr>
              <a:t>. Access at http://www.bls.gov/web/eci/echistrynaics.pdf.</a:t>
            </a:r>
          </a:p>
          <a:p>
            <a:pPr>
              <a:tabLst>
                <a:tab pos="228600" algn="l"/>
              </a:tabLst>
            </a:pPr>
            <a:r>
              <a:rPr lang="en-US" sz="1000" baseline="30000" dirty="0" smtClean="0">
                <a:solidFill>
                  <a:srgbClr val="4D4D4D"/>
                </a:solidFill>
              </a:rPr>
              <a:t>(1)</a:t>
            </a:r>
            <a:r>
              <a:rPr lang="en-US" sz="1000" dirty="0" smtClean="0">
                <a:solidFill>
                  <a:srgbClr val="4D4D4D"/>
                </a:solidFill>
              </a:rPr>
              <a:t>	</a:t>
            </a:r>
            <a:r>
              <a:rPr lang="en-US" sz="1000" kern="0" dirty="0" smtClean="0">
                <a:solidFill>
                  <a:srgbClr val="4D4D4D"/>
                </a:solidFill>
                <a:cs typeface="+mn-cs"/>
              </a:rPr>
              <a:t> The ECI is a measure of the change in the costs of labor.</a:t>
            </a:r>
          </a:p>
        </p:txBody>
      </p:sp>
      <p:sp>
        <p:nvSpPr>
          <p:cNvPr id="7" name="TextBox 6"/>
          <p:cNvSpPr txBox="1"/>
          <p:nvPr/>
        </p:nvSpPr>
        <p:spPr>
          <a:xfrm rot="16200000">
            <a:off x="-574954" y="3474651"/>
            <a:ext cx="2425703" cy="276999"/>
          </a:xfrm>
          <a:prstGeom prst="rect">
            <a:avLst/>
          </a:prstGeom>
          <a:noFill/>
        </p:spPr>
        <p:txBody>
          <a:bodyPr wrap="square" rtlCol="0">
            <a:spAutoFit/>
          </a:bodyPr>
          <a:lstStyle/>
          <a:p>
            <a:r>
              <a:rPr lang="en-US" sz="1200" dirty="0" smtClean="0"/>
              <a:t>Percent Change in Cost Index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28638" y="819150"/>
            <a:ext cx="8229600" cy="689420"/>
          </a:xfrm>
        </p:spPr>
        <p:txBody>
          <a:bodyPr/>
          <a:lstStyle/>
          <a:p>
            <a:pPr eaLnBrk="1" hangingPunct="1"/>
            <a:r>
              <a:rPr lang="en-US" dirty="0" smtClean="0"/>
              <a:t>Alternative employment opportunities will challenge hospitals to attract and retain caregivers.</a:t>
            </a:r>
          </a:p>
        </p:txBody>
      </p:sp>
      <p:sp>
        <p:nvSpPr>
          <p:cNvPr id="1028" name="Rectangle 2"/>
          <p:cNvSpPr txBox="1">
            <a:spLocks noChangeArrowheads="1"/>
          </p:cNvSpPr>
          <p:nvPr/>
        </p:nvSpPr>
        <p:spPr bwMode="gray">
          <a:xfrm>
            <a:off x="633413" y="1638300"/>
            <a:ext cx="8032750" cy="393954"/>
          </a:xfrm>
          <a:prstGeom prst="rect">
            <a:avLst/>
          </a:prstGeom>
          <a:noFill/>
          <a:ln w="9525">
            <a:noFill/>
            <a:miter lim="800000"/>
            <a:headEnd/>
            <a:tailEnd/>
          </a:ln>
        </p:spPr>
        <p:txBody>
          <a:bodyPr lIns="0" tIns="0" rIns="0" bIns="0">
            <a:spAutoFit/>
          </a:bodyPr>
          <a:lstStyle/>
          <a:p>
            <a:pPr fontAlgn="auto">
              <a:lnSpc>
                <a:spcPct val="80000"/>
              </a:lnSpc>
              <a:spcBef>
                <a:spcPts val="0"/>
              </a:spcBef>
              <a:spcAft>
                <a:spcPts val="0"/>
              </a:spcAft>
            </a:pPr>
            <a:r>
              <a:rPr lang="en-US" sz="1600" dirty="0">
                <a:solidFill>
                  <a:srgbClr val="4D4D4D"/>
                </a:solidFill>
                <a:latin typeface="Arial"/>
              </a:rPr>
              <a:t>Chart </a:t>
            </a:r>
            <a:r>
              <a:rPr lang="en-US" sz="1600" dirty="0" smtClean="0">
                <a:solidFill>
                  <a:srgbClr val="4D4D4D"/>
                </a:solidFill>
                <a:latin typeface="Arial"/>
              </a:rPr>
              <a:t>14: Projected Employment Growth Rates for Registered Nurses by Health Care Setting, 2008-2018</a:t>
            </a:r>
            <a:endParaRPr lang="en-US" sz="1600" baseline="30000" dirty="0" smtClean="0">
              <a:solidFill>
                <a:srgbClr val="4D4D4D"/>
              </a:solidFill>
              <a:latin typeface="Arial"/>
            </a:endParaRPr>
          </a:p>
        </p:txBody>
      </p:sp>
      <p:graphicFrame>
        <p:nvGraphicFramePr>
          <p:cNvPr id="8" name="Chart 7"/>
          <p:cNvGraphicFramePr/>
          <p:nvPr/>
        </p:nvGraphicFramePr>
        <p:xfrm>
          <a:off x="406400" y="2082800"/>
          <a:ext cx="8153400" cy="3987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gray">
          <a:xfrm>
            <a:off x="1751013" y="6076950"/>
            <a:ext cx="5194300" cy="307777"/>
          </a:xfrm>
          <a:prstGeom prst="rect">
            <a:avLst/>
          </a:prstGeom>
          <a:noFill/>
          <a:ln w="9525" algn="ctr">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rgbClr val="4D4D4D"/>
                </a:solidFill>
                <a:cs typeface="+mn-cs"/>
              </a:rPr>
              <a:t>Source: </a:t>
            </a:r>
            <a:r>
              <a:rPr lang="en-US" sz="1000" kern="0" dirty="0" smtClean="0">
                <a:solidFill>
                  <a:srgbClr val="4D4D4D"/>
                </a:solidFill>
                <a:cs typeface="+mn-cs"/>
              </a:rPr>
              <a:t>Bureau of Labor Statistics. (2009). </a:t>
            </a:r>
            <a:r>
              <a:rPr lang="en-US" sz="1000" i="1" kern="0" dirty="0" smtClean="0">
                <a:solidFill>
                  <a:srgbClr val="4D4D4D"/>
                </a:solidFill>
                <a:cs typeface="+mn-cs"/>
              </a:rPr>
              <a:t>Occupational Outlook Handbook 2010-2011</a:t>
            </a:r>
            <a:r>
              <a:rPr lang="en-US" sz="1000" kern="0" dirty="0" smtClean="0">
                <a:solidFill>
                  <a:srgbClr val="4D4D4D"/>
                </a:solidFill>
                <a:cs typeface="+mn-cs"/>
              </a:rPr>
              <a:t>. Access at http://www.bls.gov/oco/ocos083.htm#outlook.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373"/>
          <p:cNvPicPr>
            <a:picLocks noChangeAspect="1" noChangeArrowheads="1"/>
          </p:cNvPicPr>
          <p:nvPr/>
        </p:nvPicPr>
        <p:blipFill>
          <a:blip r:embed="rId3" cstate="print"/>
          <a:srcRect/>
          <a:stretch>
            <a:fillRect/>
          </a:stretch>
        </p:blipFill>
        <p:spPr bwMode="gray">
          <a:xfrm>
            <a:off x="3578226" y="2647950"/>
            <a:ext cx="1203444" cy="904875"/>
          </a:xfrm>
          <a:prstGeom prst="rect">
            <a:avLst/>
          </a:prstGeom>
          <a:solidFill>
            <a:schemeClr val="accent1"/>
          </a:solidFill>
          <a:ln w="9525">
            <a:noFill/>
            <a:miter lim="800000"/>
            <a:headEnd/>
            <a:tailEnd/>
          </a:ln>
        </p:spPr>
      </p:pic>
      <p:sp>
        <p:nvSpPr>
          <p:cNvPr id="89" name="Line 49"/>
          <p:cNvSpPr>
            <a:spLocks noChangeShapeType="1"/>
          </p:cNvSpPr>
          <p:nvPr/>
        </p:nvSpPr>
        <p:spPr bwMode="auto">
          <a:xfrm>
            <a:off x="3581400" y="2523067"/>
            <a:ext cx="304800" cy="228599"/>
          </a:xfrm>
          <a:prstGeom prst="line">
            <a:avLst/>
          </a:prstGeom>
          <a:noFill/>
          <a:ln w="3175">
            <a:solidFill>
              <a:srgbClr val="565656"/>
            </a:solidFill>
            <a:round/>
            <a:headEnd/>
            <a:tailEnd type="triangle" w="med" len="med"/>
          </a:ln>
          <a:effectLst/>
        </p:spPr>
        <p:txBody>
          <a:bodyPr/>
          <a:lstStyle/>
          <a:p>
            <a:endParaRPr lang="en-US" sz="800">
              <a:solidFill>
                <a:schemeClr val="bg1"/>
              </a:solidFill>
            </a:endParaRPr>
          </a:p>
        </p:txBody>
      </p:sp>
      <p:sp>
        <p:nvSpPr>
          <p:cNvPr id="90" name="Line 48"/>
          <p:cNvSpPr>
            <a:spLocks noChangeShapeType="1"/>
          </p:cNvSpPr>
          <p:nvPr/>
        </p:nvSpPr>
        <p:spPr bwMode="auto">
          <a:xfrm flipH="1">
            <a:off x="4533899" y="2421468"/>
            <a:ext cx="410633" cy="343958"/>
          </a:xfrm>
          <a:prstGeom prst="line">
            <a:avLst/>
          </a:prstGeom>
          <a:noFill/>
          <a:ln w="3175">
            <a:solidFill>
              <a:srgbClr val="565656"/>
            </a:solidFill>
            <a:round/>
            <a:headEnd/>
            <a:tailEnd type="triangle" w="med" len="med"/>
          </a:ln>
          <a:effectLst/>
        </p:spPr>
        <p:txBody>
          <a:bodyPr/>
          <a:lstStyle/>
          <a:p>
            <a:endParaRPr lang="en-US" sz="800">
              <a:solidFill>
                <a:schemeClr val="bg1"/>
              </a:solidFill>
            </a:endParaRPr>
          </a:p>
        </p:txBody>
      </p:sp>
      <p:sp>
        <p:nvSpPr>
          <p:cNvPr id="80" name="Line 34"/>
          <p:cNvSpPr>
            <a:spLocks noChangeShapeType="1"/>
          </p:cNvSpPr>
          <p:nvPr/>
        </p:nvSpPr>
        <p:spPr bwMode="auto">
          <a:xfrm flipH="1" flipV="1">
            <a:off x="4519081" y="3591982"/>
            <a:ext cx="19052" cy="1284817"/>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2" name="Title 1"/>
          <p:cNvSpPr>
            <a:spLocks noGrp="1"/>
          </p:cNvSpPr>
          <p:nvPr>
            <p:ph type="title"/>
          </p:nvPr>
        </p:nvSpPr>
        <p:spPr>
          <a:xfrm>
            <a:off x="528638" y="819150"/>
            <a:ext cx="8229600" cy="689420"/>
          </a:xfrm>
        </p:spPr>
        <p:txBody>
          <a:bodyPr/>
          <a:lstStyle/>
          <a:p>
            <a:r>
              <a:rPr lang="en-US" dirty="0" smtClean="0"/>
              <a:t>Hospitals are one of the most highly regulated sectors and face sizeable administrative costs.</a:t>
            </a:r>
            <a:endParaRPr lang="en-US" dirty="0"/>
          </a:p>
        </p:txBody>
      </p:sp>
      <p:sp>
        <p:nvSpPr>
          <p:cNvPr id="4" name="Text Box 2"/>
          <p:cNvSpPr txBox="1">
            <a:spLocks noChangeArrowheads="1"/>
          </p:cNvSpPr>
          <p:nvPr/>
        </p:nvSpPr>
        <p:spPr bwMode="gray">
          <a:xfrm>
            <a:off x="455613" y="1662113"/>
            <a:ext cx="8229600" cy="338554"/>
          </a:xfrm>
          <a:prstGeom prst="rect">
            <a:avLst/>
          </a:prstGeom>
          <a:noFill/>
          <a:ln w="9525">
            <a:noFill/>
            <a:miter lim="800000"/>
            <a:headEnd/>
            <a:tailEnd/>
          </a:ln>
          <a:effectLst/>
        </p:spPr>
        <p:txBody>
          <a:bodyPr>
            <a:spAutoFit/>
          </a:bodyPr>
          <a:lstStyle/>
          <a:p>
            <a:pPr>
              <a:spcBef>
                <a:spcPct val="50000"/>
              </a:spcBef>
            </a:pPr>
            <a:r>
              <a:rPr lang="en-US" sz="1600" dirty="0" smtClean="0">
                <a:solidFill>
                  <a:srgbClr val="4D4D4D"/>
                </a:solidFill>
              </a:rPr>
              <a:t>Chart 15: Illustration of Agencies Regulating Hospitals</a:t>
            </a:r>
          </a:p>
        </p:txBody>
      </p:sp>
      <p:sp>
        <p:nvSpPr>
          <p:cNvPr id="13" name="Line 13"/>
          <p:cNvSpPr>
            <a:spLocks noChangeShapeType="1"/>
          </p:cNvSpPr>
          <p:nvPr/>
        </p:nvSpPr>
        <p:spPr bwMode="auto">
          <a:xfrm>
            <a:off x="3000375" y="2374900"/>
            <a:ext cx="304800" cy="0"/>
          </a:xfrm>
          <a:prstGeom prst="line">
            <a:avLst/>
          </a:prstGeom>
          <a:noFill/>
          <a:ln w="3175">
            <a:solidFill>
              <a:srgbClr val="565656"/>
            </a:solidFill>
            <a:round/>
            <a:headEnd type="triangle" w="med" len="med"/>
            <a:tailEnd type="triangle" w="med" len="med"/>
          </a:ln>
          <a:effectLst/>
        </p:spPr>
        <p:txBody>
          <a:bodyPr/>
          <a:lstStyle/>
          <a:p>
            <a:pPr>
              <a:lnSpc>
                <a:spcPct val="80000"/>
              </a:lnSpc>
            </a:pPr>
            <a:endParaRPr lang="en-US" sz="800" smtClean="0">
              <a:solidFill>
                <a:schemeClr val="bg1"/>
              </a:solidFill>
            </a:endParaRPr>
          </a:p>
        </p:txBody>
      </p:sp>
      <p:sp>
        <p:nvSpPr>
          <p:cNvPr id="14" name="Line 14"/>
          <p:cNvSpPr>
            <a:spLocks noChangeShapeType="1"/>
          </p:cNvSpPr>
          <p:nvPr/>
        </p:nvSpPr>
        <p:spPr bwMode="auto">
          <a:xfrm>
            <a:off x="1949450" y="2384425"/>
            <a:ext cx="284163" cy="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24" name="Line 24"/>
          <p:cNvSpPr>
            <a:spLocks noChangeShapeType="1"/>
          </p:cNvSpPr>
          <p:nvPr/>
        </p:nvSpPr>
        <p:spPr bwMode="auto">
          <a:xfrm>
            <a:off x="4883150" y="2419350"/>
            <a:ext cx="914400" cy="1143000"/>
          </a:xfrm>
          <a:prstGeom prst="line">
            <a:avLst/>
          </a:prstGeom>
          <a:noFill/>
          <a:ln w="3175">
            <a:noFill/>
            <a:round/>
            <a:headEnd type="triangle" w="med" len="med"/>
            <a:tailEnd/>
          </a:ln>
          <a:effectLst/>
        </p:spPr>
        <p:txBody>
          <a:bodyPr/>
          <a:lstStyle/>
          <a:p>
            <a:pPr>
              <a:lnSpc>
                <a:spcPct val="80000"/>
              </a:lnSpc>
            </a:pPr>
            <a:endParaRPr lang="en-US" sz="800" smtClean="0">
              <a:solidFill>
                <a:schemeClr val="bg1"/>
              </a:solidFill>
            </a:endParaRPr>
          </a:p>
        </p:txBody>
      </p:sp>
      <p:sp>
        <p:nvSpPr>
          <p:cNvPr id="25" name="Line 25"/>
          <p:cNvSpPr>
            <a:spLocks noChangeShapeType="1"/>
          </p:cNvSpPr>
          <p:nvPr/>
        </p:nvSpPr>
        <p:spPr bwMode="auto">
          <a:xfrm>
            <a:off x="1911350" y="2990850"/>
            <a:ext cx="1600200" cy="7620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26" name="Line 26"/>
          <p:cNvSpPr>
            <a:spLocks noChangeShapeType="1"/>
          </p:cNvSpPr>
          <p:nvPr/>
        </p:nvSpPr>
        <p:spPr bwMode="auto">
          <a:xfrm flipV="1">
            <a:off x="1911350" y="3143250"/>
            <a:ext cx="1600200" cy="15240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27" name="Line 27"/>
          <p:cNvSpPr>
            <a:spLocks noChangeShapeType="1"/>
          </p:cNvSpPr>
          <p:nvPr/>
        </p:nvSpPr>
        <p:spPr bwMode="auto">
          <a:xfrm flipV="1">
            <a:off x="1911350" y="3219450"/>
            <a:ext cx="1600200" cy="30480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28" name="Line 28"/>
          <p:cNvSpPr>
            <a:spLocks noChangeShapeType="1"/>
          </p:cNvSpPr>
          <p:nvPr/>
        </p:nvSpPr>
        <p:spPr bwMode="auto">
          <a:xfrm flipV="1">
            <a:off x="1911350" y="3295650"/>
            <a:ext cx="1600200" cy="45720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29" name="Line 29"/>
          <p:cNvSpPr>
            <a:spLocks noChangeShapeType="1"/>
          </p:cNvSpPr>
          <p:nvPr/>
        </p:nvSpPr>
        <p:spPr bwMode="auto">
          <a:xfrm flipV="1">
            <a:off x="1911350" y="3371850"/>
            <a:ext cx="1600200" cy="60960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30" name="Line 30"/>
          <p:cNvSpPr>
            <a:spLocks noChangeShapeType="1"/>
          </p:cNvSpPr>
          <p:nvPr/>
        </p:nvSpPr>
        <p:spPr bwMode="auto">
          <a:xfrm flipV="1">
            <a:off x="1857375" y="3460749"/>
            <a:ext cx="1657350" cy="752475"/>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31" name="Line 31"/>
          <p:cNvSpPr>
            <a:spLocks noChangeShapeType="1"/>
          </p:cNvSpPr>
          <p:nvPr/>
        </p:nvSpPr>
        <p:spPr bwMode="auto">
          <a:xfrm flipV="1">
            <a:off x="2352675" y="3555999"/>
            <a:ext cx="1200150" cy="676275"/>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32" name="Line 32"/>
          <p:cNvSpPr>
            <a:spLocks noChangeShapeType="1"/>
          </p:cNvSpPr>
          <p:nvPr/>
        </p:nvSpPr>
        <p:spPr bwMode="auto">
          <a:xfrm flipV="1">
            <a:off x="2978149" y="3565525"/>
            <a:ext cx="688975" cy="720725"/>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33" name="Line 33"/>
          <p:cNvSpPr>
            <a:spLocks noChangeShapeType="1"/>
          </p:cNvSpPr>
          <p:nvPr/>
        </p:nvSpPr>
        <p:spPr bwMode="auto">
          <a:xfrm flipV="1">
            <a:off x="3511549" y="3603624"/>
            <a:ext cx="307975" cy="682625"/>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34" name="Line 34"/>
          <p:cNvSpPr>
            <a:spLocks noChangeShapeType="1"/>
          </p:cNvSpPr>
          <p:nvPr/>
        </p:nvSpPr>
        <p:spPr bwMode="auto">
          <a:xfrm flipV="1">
            <a:off x="4121150" y="3600450"/>
            <a:ext cx="0" cy="68580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35" name="Line 35"/>
          <p:cNvSpPr>
            <a:spLocks noChangeShapeType="1"/>
          </p:cNvSpPr>
          <p:nvPr/>
        </p:nvSpPr>
        <p:spPr bwMode="auto">
          <a:xfrm flipH="1" flipV="1">
            <a:off x="4586816" y="3634316"/>
            <a:ext cx="620184" cy="69215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36" name="Line 36"/>
          <p:cNvSpPr>
            <a:spLocks noChangeShapeType="1"/>
          </p:cNvSpPr>
          <p:nvPr/>
        </p:nvSpPr>
        <p:spPr bwMode="auto">
          <a:xfrm flipH="1" flipV="1">
            <a:off x="4730749" y="3642784"/>
            <a:ext cx="1204383" cy="649817"/>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37" name="Line 37"/>
          <p:cNvSpPr>
            <a:spLocks noChangeShapeType="1"/>
          </p:cNvSpPr>
          <p:nvPr/>
        </p:nvSpPr>
        <p:spPr bwMode="auto">
          <a:xfrm flipH="1" flipV="1">
            <a:off x="4823883" y="3600450"/>
            <a:ext cx="1631950" cy="66040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39" name="Line 39"/>
          <p:cNvSpPr>
            <a:spLocks noChangeShapeType="1"/>
          </p:cNvSpPr>
          <p:nvPr/>
        </p:nvSpPr>
        <p:spPr bwMode="auto">
          <a:xfrm flipH="1" flipV="1">
            <a:off x="4883150" y="3435350"/>
            <a:ext cx="1689100" cy="34925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40" name="Line 40"/>
          <p:cNvSpPr>
            <a:spLocks noChangeShapeType="1"/>
          </p:cNvSpPr>
          <p:nvPr/>
        </p:nvSpPr>
        <p:spPr bwMode="auto">
          <a:xfrm flipH="1" flipV="1">
            <a:off x="4883150" y="3359150"/>
            <a:ext cx="1689100" cy="206375"/>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41" name="Line 41"/>
          <p:cNvSpPr>
            <a:spLocks noChangeShapeType="1"/>
          </p:cNvSpPr>
          <p:nvPr/>
        </p:nvSpPr>
        <p:spPr bwMode="auto">
          <a:xfrm flipH="1" flipV="1">
            <a:off x="4883150" y="3282950"/>
            <a:ext cx="1708150" cy="4445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42" name="Line 42"/>
          <p:cNvSpPr>
            <a:spLocks noChangeShapeType="1"/>
          </p:cNvSpPr>
          <p:nvPr/>
        </p:nvSpPr>
        <p:spPr bwMode="auto">
          <a:xfrm flipH="1">
            <a:off x="4883150" y="3089275"/>
            <a:ext cx="1689100" cy="117475"/>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43" name="Line 43"/>
          <p:cNvSpPr>
            <a:spLocks noChangeShapeType="1"/>
          </p:cNvSpPr>
          <p:nvPr/>
        </p:nvSpPr>
        <p:spPr bwMode="auto">
          <a:xfrm flipH="1">
            <a:off x="4883149" y="2889250"/>
            <a:ext cx="1698625" cy="24130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44" name="Line 44"/>
          <p:cNvSpPr>
            <a:spLocks noChangeShapeType="1"/>
          </p:cNvSpPr>
          <p:nvPr/>
        </p:nvSpPr>
        <p:spPr bwMode="auto">
          <a:xfrm flipH="1">
            <a:off x="4883149" y="2641600"/>
            <a:ext cx="1679575" cy="41275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46" name="Line 46"/>
          <p:cNvSpPr>
            <a:spLocks noChangeShapeType="1"/>
          </p:cNvSpPr>
          <p:nvPr/>
        </p:nvSpPr>
        <p:spPr bwMode="auto">
          <a:xfrm flipH="1">
            <a:off x="4775199" y="2463800"/>
            <a:ext cx="1117600" cy="414867"/>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51" name="Line 51"/>
          <p:cNvSpPr>
            <a:spLocks noChangeShapeType="1"/>
          </p:cNvSpPr>
          <p:nvPr/>
        </p:nvSpPr>
        <p:spPr bwMode="auto">
          <a:xfrm>
            <a:off x="1778000" y="2523067"/>
            <a:ext cx="1736725" cy="442383"/>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sp>
        <p:nvSpPr>
          <p:cNvPr id="52" name="Rectangle 52"/>
          <p:cNvSpPr>
            <a:spLocks noChangeArrowheads="1"/>
          </p:cNvSpPr>
          <p:nvPr/>
        </p:nvSpPr>
        <p:spPr bwMode="auto">
          <a:xfrm>
            <a:off x="1504950" y="4210049"/>
            <a:ext cx="530225" cy="269876"/>
          </a:xfrm>
          <a:prstGeom prst="rect">
            <a:avLst/>
          </a:prstGeom>
          <a:solidFill>
            <a:schemeClr val="accent1"/>
          </a:solidFill>
          <a:ln w="9525">
            <a:noFill/>
            <a:miter lim="800000"/>
            <a:headEnd/>
            <a:tailEnd/>
          </a:ln>
        </p:spPr>
        <p:txBody>
          <a:bodyPr wrap="none" lIns="45720" rIns="45720" anchor="ctr"/>
          <a:lstStyle/>
          <a:p>
            <a:pPr algn="ctr"/>
            <a:r>
              <a:rPr lang="en-US" sz="800" smtClean="0">
                <a:solidFill>
                  <a:schemeClr val="bg1"/>
                </a:solidFill>
              </a:rPr>
              <a:t>IRS</a:t>
            </a:r>
          </a:p>
        </p:txBody>
      </p:sp>
      <p:sp>
        <p:nvSpPr>
          <p:cNvPr id="53" name="Rectangle 53"/>
          <p:cNvSpPr>
            <a:spLocks noChangeArrowheads="1"/>
          </p:cNvSpPr>
          <p:nvPr/>
        </p:nvSpPr>
        <p:spPr bwMode="auto">
          <a:xfrm>
            <a:off x="2057400" y="4210049"/>
            <a:ext cx="549275" cy="269876"/>
          </a:xfrm>
          <a:prstGeom prst="rect">
            <a:avLst/>
          </a:prstGeom>
          <a:solidFill>
            <a:schemeClr val="accent1"/>
          </a:solidFill>
          <a:ln w="9525">
            <a:noFill/>
            <a:miter lim="800000"/>
            <a:headEnd/>
            <a:tailEnd/>
          </a:ln>
        </p:spPr>
        <p:txBody>
          <a:bodyPr wrap="none" lIns="45720" rIns="45720" anchor="ctr"/>
          <a:lstStyle/>
          <a:p>
            <a:pPr algn="ctr"/>
            <a:r>
              <a:rPr lang="en-US" sz="800" dirty="0" smtClean="0">
                <a:solidFill>
                  <a:schemeClr val="bg1"/>
                </a:solidFill>
              </a:rPr>
              <a:t>EPA</a:t>
            </a:r>
          </a:p>
        </p:txBody>
      </p:sp>
      <p:sp>
        <p:nvSpPr>
          <p:cNvPr id="54" name="Rectangle 54"/>
          <p:cNvSpPr>
            <a:spLocks noChangeArrowheads="1"/>
          </p:cNvSpPr>
          <p:nvPr/>
        </p:nvSpPr>
        <p:spPr bwMode="auto">
          <a:xfrm>
            <a:off x="2628900" y="4210049"/>
            <a:ext cx="549275" cy="269876"/>
          </a:xfrm>
          <a:prstGeom prst="rect">
            <a:avLst/>
          </a:prstGeom>
          <a:solidFill>
            <a:schemeClr val="accent1"/>
          </a:solidFill>
          <a:ln w="9525">
            <a:noFill/>
            <a:miter lim="800000"/>
            <a:headEnd/>
            <a:tailEnd/>
          </a:ln>
        </p:spPr>
        <p:txBody>
          <a:bodyPr wrap="none" lIns="45720" rIns="45720" anchor="ctr"/>
          <a:lstStyle/>
          <a:p>
            <a:pPr algn="ctr"/>
            <a:r>
              <a:rPr lang="en-US" sz="800" dirty="0" smtClean="0">
                <a:solidFill>
                  <a:schemeClr val="bg1"/>
                </a:solidFill>
              </a:rPr>
              <a:t>FTC</a:t>
            </a:r>
          </a:p>
        </p:txBody>
      </p:sp>
      <p:sp>
        <p:nvSpPr>
          <p:cNvPr id="55" name="Rectangle 55"/>
          <p:cNvSpPr>
            <a:spLocks noChangeArrowheads="1"/>
          </p:cNvSpPr>
          <p:nvPr/>
        </p:nvSpPr>
        <p:spPr bwMode="auto">
          <a:xfrm>
            <a:off x="3190875" y="4210049"/>
            <a:ext cx="549275" cy="269876"/>
          </a:xfrm>
          <a:prstGeom prst="rect">
            <a:avLst/>
          </a:prstGeom>
          <a:solidFill>
            <a:schemeClr val="accent1"/>
          </a:solidFill>
          <a:ln w="9525">
            <a:noFill/>
            <a:miter lim="800000"/>
            <a:headEnd/>
            <a:tailEnd/>
          </a:ln>
        </p:spPr>
        <p:txBody>
          <a:bodyPr wrap="none" lIns="45720" rIns="45720" anchor="ctr"/>
          <a:lstStyle/>
          <a:p>
            <a:pPr algn="ctr"/>
            <a:r>
              <a:rPr lang="en-US" sz="800" dirty="0" smtClean="0">
                <a:solidFill>
                  <a:schemeClr val="bg1"/>
                </a:solidFill>
              </a:rPr>
              <a:t>FCC</a:t>
            </a:r>
          </a:p>
        </p:txBody>
      </p:sp>
      <p:sp>
        <p:nvSpPr>
          <p:cNvPr id="56" name="Rectangle 56"/>
          <p:cNvSpPr>
            <a:spLocks noChangeArrowheads="1"/>
          </p:cNvSpPr>
          <p:nvPr/>
        </p:nvSpPr>
        <p:spPr bwMode="auto">
          <a:xfrm>
            <a:off x="6559550" y="3692525"/>
            <a:ext cx="457200" cy="209550"/>
          </a:xfrm>
          <a:prstGeom prst="rect">
            <a:avLst/>
          </a:prstGeom>
          <a:solidFill>
            <a:schemeClr val="accent1"/>
          </a:solidFill>
          <a:ln w="9525">
            <a:noFill/>
            <a:miter lim="800000"/>
            <a:headEnd/>
            <a:tailEnd/>
          </a:ln>
        </p:spPr>
        <p:txBody>
          <a:bodyPr wrap="none" lIns="45720" rIns="45720" anchor="ctr"/>
          <a:lstStyle/>
          <a:p>
            <a:pPr algn="ctr"/>
            <a:r>
              <a:rPr lang="en-US" sz="800" smtClean="0">
                <a:solidFill>
                  <a:schemeClr val="bg1"/>
                </a:solidFill>
              </a:rPr>
              <a:t>FBI</a:t>
            </a:r>
          </a:p>
        </p:txBody>
      </p:sp>
      <p:sp>
        <p:nvSpPr>
          <p:cNvPr id="57" name="Rectangle 57"/>
          <p:cNvSpPr>
            <a:spLocks noChangeArrowheads="1"/>
          </p:cNvSpPr>
          <p:nvPr/>
        </p:nvSpPr>
        <p:spPr bwMode="auto">
          <a:xfrm>
            <a:off x="3757700" y="4210049"/>
            <a:ext cx="721167" cy="269876"/>
          </a:xfrm>
          <a:prstGeom prst="rect">
            <a:avLst/>
          </a:prstGeom>
          <a:solidFill>
            <a:schemeClr val="accent1"/>
          </a:solidFill>
          <a:ln w="9525">
            <a:noFill/>
            <a:miter lim="800000"/>
            <a:headEnd/>
            <a:tailEnd/>
          </a:ln>
        </p:spPr>
        <p:txBody>
          <a:bodyPr lIns="45720" rIns="45720" anchor="ctr"/>
          <a:lstStyle/>
          <a:p>
            <a:pPr algn="ctr"/>
            <a:r>
              <a:rPr lang="en-US" sz="800" dirty="0" smtClean="0">
                <a:solidFill>
                  <a:schemeClr val="bg1"/>
                </a:solidFill>
              </a:rPr>
              <a:t>HHS/HRSA</a:t>
            </a:r>
          </a:p>
        </p:txBody>
      </p:sp>
      <p:sp>
        <p:nvSpPr>
          <p:cNvPr id="59" name="Rectangle 59"/>
          <p:cNvSpPr>
            <a:spLocks noChangeArrowheads="1"/>
          </p:cNvSpPr>
          <p:nvPr/>
        </p:nvSpPr>
        <p:spPr bwMode="auto">
          <a:xfrm>
            <a:off x="5509793" y="2110315"/>
            <a:ext cx="840207" cy="416985"/>
          </a:xfrm>
          <a:prstGeom prst="rect">
            <a:avLst/>
          </a:prstGeom>
          <a:solidFill>
            <a:schemeClr val="accent1"/>
          </a:solidFill>
          <a:ln w="9525">
            <a:noFill/>
            <a:miter lim="800000"/>
            <a:headEnd/>
            <a:tailEnd/>
          </a:ln>
        </p:spPr>
        <p:txBody>
          <a:bodyPr wrap="none" lIns="45720" rIns="45720" anchor="ctr"/>
          <a:lstStyle/>
          <a:p>
            <a:pPr algn="ctr"/>
            <a:r>
              <a:rPr lang="en-US" sz="800" dirty="0" smtClean="0">
                <a:solidFill>
                  <a:schemeClr val="bg1"/>
                </a:solidFill>
              </a:rPr>
              <a:t>Joint </a:t>
            </a:r>
          </a:p>
          <a:p>
            <a:pPr algn="ctr"/>
            <a:r>
              <a:rPr lang="en-US" sz="800" dirty="0" smtClean="0">
                <a:solidFill>
                  <a:schemeClr val="bg1"/>
                </a:solidFill>
              </a:rPr>
              <a:t>Commission</a:t>
            </a:r>
          </a:p>
        </p:txBody>
      </p:sp>
      <p:sp>
        <p:nvSpPr>
          <p:cNvPr id="60" name="Rectangle 60"/>
          <p:cNvSpPr>
            <a:spLocks noChangeArrowheads="1"/>
          </p:cNvSpPr>
          <p:nvPr/>
        </p:nvSpPr>
        <p:spPr bwMode="auto">
          <a:xfrm>
            <a:off x="5526995" y="4210049"/>
            <a:ext cx="572161" cy="261698"/>
          </a:xfrm>
          <a:prstGeom prst="rect">
            <a:avLst/>
          </a:prstGeom>
          <a:solidFill>
            <a:schemeClr val="accent1"/>
          </a:solidFill>
          <a:ln w="9525">
            <a:noFill/>
            <a:miter lim="800000"/>
            <a:headEnd/>
            <a:tailEnd/>
          </a:ln>
        </p:spPr>
        <p:txBody>
          <a:bodyPr wrap="none" lIns="45720" rIns="45720" anchor="ctr"/>
          <a:lstStyle/>
          <a:p>
            <a:pPr algn="ctr"/>
            <a:r>
              <a:rPr lang="en-US" sz="800" dirty="0" smtClean="0">
                <a:solidFill>
                  <a:schemeClr val="bg1"/>
                </a:solidFill>
              </a:rPr>
              <a:t>NRC</a:t>
            </a:r>
          </a:p>
        </p:txBody>
      </p:sp>
      <p:sp>
        <p:nvSpPr>
          <p:cNvPr id="61" name="Rectangle 61"/>
          <p:cNvSpPr>
            <a:spLocks noChangeArrowheads="1"/>
          </p:cNvSpPr>
          <p:nvPr/>
        </p:nvSpPr>
        <p:spPr bwMode="auto">
          <a:xfrm>
            <a:off x="6180651" y="4200524"/>
            <a:ext cx="387350" cy="269876"/>
          </a:xfrm>
          <a:prstGeom prst="rect">
            <a:avLst/>
          </a:prstGeom>
          <a:solidFill>
            <a:schemeClr val="accent1"/>
          </a:solidFill>
          <a:ln w="9525">
            <a:noFill/>
            <a:miter lim="800000"/>
            <a:headEnd/>
            <a:tailEnd/>
          </a:ln>
        </p:spPr>
        <p:txBody>
          <a:bodyPr wrap="none" lIns="45720" rIns="45720" anchor="ctr"/>
          <a:lstStyle/>
          <a:p>
            <a:pPr algn="ctr"/>
            <a:r>
              <a:rPr lang="en-US" sz="800" dirty="0" smtClean="0">
                <a:solidFill>
                  <a:schemeClr val="bg1"/>
                </a:solidFill>
              </a:rPr>
              <a:t>DOL</a:t>
            </a:r>
          </a:p>
        </p:txBody>
      </p:sp>
      <p:sp>
        <p:nvSpPr>
          <p:cNvPr id="62" name="Rectangle 62"/>
          <p:cNvSpPr>
            <a:spLocks noChangeArrowheads="1"/>
          </p:cNvSpPr>
          <p:nvPr/>
        </p:nvSpPr>
        <p:spPr bwMode="auto">
          <a:xfrm>
            <a:off x="1454150" y="3905250"/>
            <a:ext cx="457200" cy="209550"/>
          </a:xfrm>
          <a:prstGeom prst="rect">
            <a:avLst/>
          </a:prstGeom>
          <a:solidFill>
            <a:schemeClr val="accent1"/>
          </a:solidFill>
          <a:ln w="9525">
            <a:noFill/>
            <a:miter lim="800000"/>
            <a:headEnd/>
            <a:tailEnd/>
          </a:ln>
        </p:spPr>
        <p:txBody>
          <a:bodyPr wrap="none" lIns="45720" rIns="45720" anchor="ctr"/>
          <a:lstStyle/>
          <a:p>
            <a:pPr algn="ctr"/>
            <a:r>
              <a:rPr lang="en-US" sz="800" smtClean="0">
                <a:solidFill>
                  <a:schemeClr val="bg1"/>
                </a:solidFill>
              </a:rPr>
              <a:t>SEC</a:t>
            </a:r>
          </a:p>
        </p:txBody>
      </p:sp>
      <p:sp>
        <p:nvSpPr>
          <p:cNvPr id="63" name="Rectangle 63"/>
          <p:cNvSpPr>
            <a:spLocks noChangeArrowheads="1"/>
          </p:cNvSpPr>
          <p:nvPr/>
        </p:nvSpPr>
        <p:spPr bwMode="auto">
          <a:xfrm>
            <a:off x="1454150" y="3676650"/>
            <a:ext cx="457200" cy="209550"/>
          </a:xfrm>
          <a:prstGeom prst="rect">
            <a:avLst/>
          </a:prstGeom>
          <a:solidFill>
            <a:schemeClr val="accent1"/>
          </a:solidFill>
          <a:ln w="9525">
            <a:noFill/>
            <a:miter lim="800000"/>
            <a:headEnd/>
            <a:tailEnd/>
          </a:ln>
        </p:spPr>
        <p:txBody>
          <a:bodyPr wrap="none" lIns="45720" rIns="45720" anchor="ctr"/>
          <a:lstStyle/>
          <a:p>
            <a:pPr algn="ctr"/>
            <a:r>
              <a:rPr lang="en-US" sz="800" dirty="0" smtClean="0">
                <a:solidFill>
                  <a:schemeClr val="bg1"/>
                </a:solidFill>
              </a:rPr>
              <a:t>OPOs</a:t>
            </a:r>
          </a:p>
        </p:txBody>
      </p:sp>
      <p:sp>
        <p:nvSpPr>
          <p:cNvPr id="64" name="Rectangle 64"/>
          <p:cNvSpPr>
            <a:spLocks noChangeArrowheads="1"/>
          </p:cNvSpPr>
          <p:nvPr/>
        </p:nvSpPr>
        <p:spPr bwMode="auto">
          <a:xfrm>
            <a:off x="1454150" y="3448050"/>
            <a:ext cx="457200" cy="209550"/>
          </a:xfrm>
          <a:prstGeom prst="rect">
            <a:avLst/>
          </a:prstGeom>
          <a:solidFill>
            <a:schemeClr val="accent1"/>
          </a:solidFill>
          <a:ln w="9525">
            <a:noFill/>
            <a:miter lim="800000"/>
            <a:headEnd/>
            <a:tailEnd/>
          </a:ln>
        </p:spPr>
        <p:txBody>
          <a:bodyPr wrap="none" lIns="45720" rIns="45720" anchor="ctr"/>
          <a:lstStyle/>
          <a:p>
            <a:pPr algn="ctr"/>
            <a:r>
              <a:rPr lang="en-US" sz="800" dirty="0" smtClean="0">
                <a:solidFill>
                  <a:schemeClr val="bg1"/>
                </a:solidFill>
              </a:rPr>
              <a:t>FAA</a:t>
            </a:r>
          </a:p>
        </p:txBody>
      </p:sp>
      <p:sp>
        <p:nvSpPr>
          <p:cNvPr id="65" name="Rectangle 65"/>
          <p:cNvSpPr>
            <a:spLocks noChangeArrowheads="1"/>
          </p:cNvSpPr>
          <p:nvPr/>
        </p:nvSpPr>
        <p:spPr bwMode="auto">
          <a:xfrm>
            <a:off x="1454150" y="3219450"/>
            <a:ext cx="457200" cy="209550"/>
          </a:xfrm>
          <a:prstGeom prst="rect">
            <a:avLst/>
          </a:prstGeom>
          <a:solidFill>
            <a:schemeClr val="accent1"/>
          </a:solidFill>
          <a:ln w="9525">
            <a:noFill/>
            <a:miter lim="800000"/>
            <a:headEnd/>
            <a:tailEnd/>
          </a:ln>
        </p:spPr>
        <p:txBody>
          <a:bodyPr wrap="none" lIns="45720" rIns="45720" anchor="ctr"/>
          <a:lstStyle/>
          <a:p>
            <a:pPr algn="ctr"/>
            <a:r>
              <a:rPr lang="en-US" sz="800" dirty="0" smtClean="0">
                <a:solidFill>
                  <a:schemeClr val="bg1"/>
                </a:solidFill>
              </a:rPr>
              <a:t>DEA</a:t>
            </a:r>
          </a:p>
        </p:txBody>
      </p:sp>
      <p:sp>
        <p:nvSpPr>
          <p:cNvPr id="66" name="Rectangle 66"/>
          <p:cNvSpPr>
            <a:spLocks noChangeArrowheads="1"/>
          </p:cNvSpPr>
          <p:nvPr/>
        </p:nvSpPr>
        <p:spPr bwMode="auto">
          <a:xfrm>
            <a:off x="787400" y="2781301"/>
            <a:ext cx="1155700" cy="381000"/>
          </a:xfrm>
          <a:prstGeom prst="rect">
            <a:avLst/>
          </a:prstGeom>
          <a:solidFill>
            <a:schemeClr val="accent1"/>
          </a:solidFill>
          <a:ln w="9525">
            <a:noFill/>
            <a:miter lim="800000"/>
            <a:headEnd/>
            <a:tailEnd/>
          </a:ln>
        </p:spPr>
        <p:txBody>
          <a:bodyPr lIns="45720" rIns="45720" anchor="ctr"/>
          <a:lstStyle/>
          <a:p>
            <a:pPr algn="ctr"/>
            <a:r>
              <a:rPr lang="en-US" sz="800" dirty="0" smtClean="0">
                <a:solidFill>
                  <a:schemeClr val="bg1"/>
                </a:solidFill>
              </a:rPr>
              <a:t>Regional Home Health </a:t>
            </a:r>
          </a:p>
          <a:p>
            <a:pPr algn="ctr"/>
            <a:r>
              <a:rPr lang="en-US" sz="800" dirty="0" smtClean="0">
                <a:solidFill>
                  <a:schemeClr val="bg1"/>
                </a:solidFill>
              </a:rPr>
              <a:t>Intermediaries </a:t>
            </a:r>
          </a:p>
        </p:txBody>
      </p:sp>
      <p:sp>
        <p:nvSpPr>
          <p:cNvPr id="67" name="Rectangle 67"/>
          <p:cNvSpPr>
            <a:spLocks noChangeArrowheads="1"/>
          </p:cNvSpPr>
          <p:nvPr/>
        </p:nvSpPr>
        <p:spPr bwMode="auto">
          <a:xfrm>
            <a:off x="825500" y="2120900"/>
            <a:ext cx="1092200" cy="420688"/>
          </a:xfrm>
          <a:prstGeom prst="rect">
            <a:avLst/>
          </a:prstGeom>
          <a:solidFill>
            <a:schemeClr val="accent1"/>
          </a:solidFill>
          <a:ln w="9525">
            <a:noFill/>
            <a:miter lim="800000"/>
            <a:headEnd/>
            <a:tailEnd/>
          </a:ln>
        </p:spPr>
        <p:txBody>
          <a:bodyPr lIns="45720" rIns="45720" anchor="ctr"/>
          <a:lstStyle/>
          <a:p>
            <a:pPr algn="ctr"/>
            <a:r>
              <a:rPr lang="en-US" sz="800" dirty="0" smtClean="0">
                <a:solidFill>
                  <a:schemeClr val="bg1"/>
                </a:solidFill>
              </a:rPr>
              <a:t>DME Regional</a:t>
            </a:r>
          </a:p>
          <a:p>
            <a:pPr algn="ctr"/>
            <a:r>
              <a:rPr lang="en-US" sz="800" dirty="0" smtClean="0">
                <a:solidFill>
                  <a:schemeClr val="bg1"/>
                </a:solidFill>
              </a:rPr>
              <a:t>Contractors </a:t>
            </a:r>
          </a:p>
        </p:txBody>
      </p:sp>
      <p:sp>
        <p:nvSpPr>
          <p:cNvPr id="68" name="Rectangle 68"/>
          <p:cNvSpPr>
            <a:spLocks noChangeArrowheads="1"/>
          </p:cNvSpPr>
          <p:nvPr/>
        </p:nvSpPr>
        <p:spPr bwMode="auto">
          <a:xfrm>
            <a:off x="6559550" y="3463925"/>
            <a:ext cx="457200" cy="209550"/>
          </a:xfrm>
          <a:prstGeom prst="rect">
            <a:avLst/>
          </a:prstGeom>
          <a:solidFill>
            <a:schemeClr val="accent1"/>
          </a:solidFill>
          <a:ln w="9525">
            <a:noFill/>
            <a:miter lim="800000"/>
            <a:headEnd/>
            <a:tailEnd/>
          </a:ln>
        </p:spPr>
        <p:txBody>
          <a:bodyPr wrap="none" lIns="45720" rIns="45720" anchor="ctr"/>
          <a:lstStyle/>
          <a:p>
            <a:pPr algn="ctr"/>
            <a:r>
              <a:rPr lang="en-US" sz="800" dirty="0" smtClean="0">
                <a:solidFill>
                  <a:schemeClr val="bg1"/>
                </a:solidFill>
              </a:rPr>
              <a:t>Treasury</a:t>
            </a:r>
          </a:p>
        </p:txBody>
      </p:sp>
      <p:sp>
        <p:nvSpPr>
          <p:cNvPr id="69" name="Rectangle 69"/>
          <p:cNvSpPr>
            <a:spLocks noChangeArrowheads="1"/>
          </p:cNvSpPr>
          <p:nvPr/>
        </p:nvSpPr>
        <p:spPr bwMode="auto">
          <a:xfrm>
            <a:off x="6559550" y="3235325"/>
            <a:ext cx="457200" cy="209550"/>
          </a:xfrm>
          <a:prstGeom prst="rect">
            <a:avLst/>
          </a:prstGeom>
          <a:solidFill>
            <a:schemeClr val="accent1"/>
          </a:solidFill>
          <a:ln w="9525">
            <a:noFill/>
            <a:miter lim="800000"/>
            <a:headEnd/>
            <a:tailEnd/>
          </a:ln>
        </p:spPr>
        <p:txBody>
          <a:bodyPr wrap="none" lIns="45720" rIns="45720" anchor="ctr"/>
          <a:lstStyle/>
          <a:p>
            <a:pPr algn="ctr"/>
            <a:r>
              <a:rPr lang="en-US" sz="800" smtClean="0">
                <a:solidFill>
                  <a:schemeClr val="bg1"/>
                </a:solidFill>
              </a:rPr>
              <a:t>DOJ</a:t>
            </a:r>
          </a:p>
        </p:txBody>
      </p:sp>
      <p:sp>
        <p:nvSpPr>
          <p:cNvPr id="70" name="Rectangle 70"/>
          <p:cNvSpPr>
            <a:spLocks noChangeArrowheads="1"/>
          </p:cNvSpPr>
          <p:nvPr/>
        </p:nvSpPr>
        <p:spPr bwMode="auto">
          <a:xfrm>
            <a:off x="6559550" y="3006725"/>
            <a:ext cx="457200" cy="214313"/>
          </a:xfrm>
          <a:prstGeom prst="rect">
            <a:avLst/>
          </a:prstGeom>
          <a:solidFill>
            <a:schemeClr val="accent1"/>
          </a:solidFill>
          <a:ln w="9525">
            <a:noFill/>
            <a:miter lim="800000"/>
            <a:headEnd/>
            <a:tailEnd/>
          </a:ln>
        </p:spPr>
        <p:txBody>
          <a:bodyPr lIns="45720" rIns="45720" anchor="ctr">
            <a:spAutoFit/>
          </a:bodyPr>
          <a:lstStyle/>
          <a:p>
            <a:pPr algn="ctr"/>
            <a:r>
              <a:rPr lang="en-US" sz="800" smtClean="0">
                <a:solidFill>
                  <a:schemeClr val="bg1"/>
                </a:solidFill>
              </a:rPr>
              <a:t>OSHA</a:t>
            </a:r>
          </a:p>
        </p:txBody>
      </p:sp>
      <p:sp>
        <p:nvSpPr>
          <p:cNvPr id="71" name="Rectangle 71"/>
          <p:cNvSpPr>
            <a:spLocks noChangeArrowheads="1"/>
          </p:cNvSpPr>
          <p:nvPr/>
        </p:nvSpPr>
        <p:spPr bwMode="auto">
          <a:xfrm>
            <a:off x="6559550" y="2778125"/>
            <a:ext cx="457200" cy="209550"/>
          </a:xfrm>
          <a:prstGeom prst="rect">
            <a:avLst/>
          </a:prstGeom>
          <a:solidFill>
            <a:schemeClr val="accent1"/>
          </a:solidFill>
          <a:ln w="9525">
            <a:noFill/>
            <a:miter lim="800000"/>
            <a:headEnd/>
            <a:tailEnd/>
          </a:ln>
        </p:spPr>
        <p:txBody>
          <a:bodyPr wrap="none" lIns="45720" rIns="45720" anchor="ctr"/>
          <a:lstStyle/>
          <a:p>
            <a:pPr algn="ctr"/>
            <a:r>
              <a:rPr lang="en-US" sz="800" smtClean="0">
                <a:solidFill>
                  <a:schemeClr val="bg1"/>
                </a:solidFill>
              </a:rPr>
              <a:t>DOT</a:t>
            </a:r>
          </a:p>
        </p:txBody>
      </p:sp>
      <p:sp>
        <p:nvSpPr>
          <p:cNvPr id="72" name="Rectangle 72"/>
          <p:cNvSpPr>
            <a:spLocks noChangeArrowheads="1"/>
          </p:cNvSpPr>
          <p:nvPr/>
        </p:nvSpPr>
        <p:spPr bwMode="auto">
          <a:xfrm>
            <a:off x="6559550" y="2549525"/>
            <a:ext cx="457200" cy="209550"/>
          </a:xfrm>
          <a:prstGeom prst="rect">
            <a:avLst/>
          </a:prstGeom>
          <a:solidFill>
            <a:schemeClr val="accent1"/>
          </a:solidFill>
          <a:ln w="9525">
            <a:noFill/>
            <a:miter lim="800000"/>
            <a:headEnd/>
            <a:tailEnd/>
          </a:ln>
        </p:spPr>
        <p:txBody>
          <a:bodyPr wrap="none" lIns="45720" rIns="45720" anchor="ctr"/>
          <a:lstStyle/>
          <a:p>
            <a:pPr algn="ctr"/>
            <a:r>
              <a:rPr lang="en-US" sz="800" smtClean="0">
                <a:solidFill>
                  <a:schemeClr val="bg1"/>
                </a:solidFill>
              </a:rPr>
              <a:t>FDA</a:t>
            </a:r>
          </a:p>
        </p:txBody>
      </p:sp>
      <p:sp>
        <p:nvSpPr>
          <p:cNvPr id="73" name="Rectangle 73"/>
          <p:cNvSpPr>
            <a:spLocks noChangeArrowheads="1"/>
          </p:cNvSpPr>
          <p:nvPr/>
        </p:nvSpPr>
        <p:spPr bwMode="auto">
          <a:xfrm>
            <a:off x="2233612" y="2146300"/>
            <a:ext cx="788987" cy="395288"/>
          </a:xfrm>
          <a:prstGeom prst="rect">
            <a:avLst/>
          </a:prstGeom>
          <a:solidFill>
            <a:schemeClr val="accent1"/>
          </a:solidFill>
          <a:ln w="9525">
            <a:noFill/>
            <a:miter lim="800000"/>
            <a:headEnd/>
            <a:tailEnd/>
          </a:ln>
        </p:spPr>
        <p:txBody>
          <a:bodyPr lIns="45720" rIns="45720" anchor="ctr"/>
          <a:lstStyle/>
          <a:p>
            <a:pPr algn="ctr"/>
            <a:r>
              <a:rPr lang="en-US" sz="800" dirty="0" smtClean="0">
                <a:solidFill>
                  <a:schemeClr val="bg1"/>
                </a:solidFill>
              </a:rPr>
              <a:t>Regional </a:t>
            </a:r>
          </a:p>
          <a:p>
            <a:pPr algn="ctr"/>
            <a:r>
              <a:rPr lang="en-US" sz="800" dirty="0" smtClean="0">
                <a:solidFill>
                  <a:schemeClr val="bg1"/>
                </a:solidFill>
              </a:rPr>
              <a:t>Offices</a:t>
            </a:r>
          </a:p>
        </p:txBody>
      </p:sp>
      <p:sp>
        <p:nvSpPr>
          <p:cNvPr id="74" name="Rectangle 74"/>
          <p:cNvSpPr>
            <a:spLocks noChangeArrowheads="1"/>
          </p:cNvSpPr>
          <p:nvPr/>
        </p:nvSpPr>
        <p:spPr bwMode="auto">
          <a:xfrm>
            <a:off x="3306763" y="2120900"/>
            <a:ext cx="795338" cy="420688"/>
          </a:xfrm>
          <a:prstGeom prst="rect">
            <a:avLst/>
          </a:prstGeom>
          <a:solidFill>
            <a:schemeClr val="accent1"/>
          </a:solidFill>
          <a:ln w="9525">
            <a:noFill/>
            <a:miter lim="800000"/>
            <a:headEnd/>
            <a:tailEnd/>
          </a:ln>
        </p:spPr>
        <p:txBody>
          <a:bodyPr lIns="45720" rIns="45720" anchor="ctr"/>
          <a:lstStyle/>
          <a:p>
            <a:pPr algn="ctr"/>
            <a:r>
              <a:rPr lang="en-US" sz="800" dirty="0" smtClean="0">
                <a:solidFill>
                  <a:schemeClr val="bg1"/>
                </a:solidFill>
              </a:rPr>
              <a:t>MACs</a:t>
            </a:r>
          </a:p>
        </p:txBody>
      </p:sp>
      <p:sp>
        <p:nvSpPr>
          <p:cNvPr id="76" name="Rectangle 76"/>
          <p:cNvSpPr>
            <a:spLocks noChangeArrowheads="1"/>
          </p:cNvSpPr>
          <p:nvPr/>
        </p:nvSpPr>
        <p:spPr bwMode="auto">
          <a:xfrm>
            <a:off x="4486275" y="2120900"/>
            <a:ext cx="898525" cy="401638"/>
          </a:xfrm>
          <a:prstGeom prst="rect">
            <a:avLst/>
          </a:prstGeom>
          <a:solidFill>
            <a:schemeClr val="accent1"/>
          </a:solidFill>
          <a:ln w="9525">
            <a:noFill/>
            <a:miter lim="800000"/>
            <a:headEnd/>
            <a:tailEnd/>
          </a:ln>
        </p:spPr>
        <p:txBody>
          <a:bodyPr lIns="45720" rIns="45720" anchor="ctr"/>
          <a:lstStyle/>
          <a:p>
            <a:pPr algn="ctr"/>
            <a:r>
              <a:rPr lang="en-US" sz="800" dirty="0" smtClean="0">
                <a:solidFill>
                  <a:schemeClr val="bg1"/>
                </a:solidFill>
              </a:rPr>
              <a:t>QIOs</a:t>
            </a:r>
          </a:p>
        </p:txBody>
      </p:sp>
      <p:sp>
        <p:nvSpPr>
          <p:cNvPr id="87" name="Text Box 87"/>
          <p:cNvSpPr txBox="1">
            <a:spLocks noChangeArrowheads="1"/>
          </p:cNvSpPr>
          <p:nvPr/>
        </p:nvSpPr>
        <p:spPr bwMode="gray">
          <a:xfrm>
            <a:off x="1793875" y="5876925"/>
            <a:ext cx="5656263" cy="615553"/>
          </a:xfrm>
          <a:prstGeom prst="rect">
            <a:avLst/>
          </a:prstGeom>
          <a:noFill/>
          <a:ln w="9525">
            <a:noFill/>
            <a:miter lim="800000"/>
            <a:headEnd/>
            <a:tailEnd/>
          </a:ln>
          <a:effectLst/>
        </p:spPr>
        <p:txBody>
          <a:bodyPr lIns="0" tIns="0" rIns="0" bIns="0">
            <a:spAutoFit/>
          </a:bodyPr>
          <a:lstStyle/>
          <a:p>
            <a:pPr>
              <a:lnSpc>
                <a:spcPct val="80000"/>
              </a:lnSpc>
            </a:pPr>
            <a:r>
              <a:rPr lang="en-US" sz="1000" kern="0" dirty="0" smtClean="0">
                <a:solidFill>
                  <a:srgbClr val="4D4D4D"/>
                </a:solidFill>
              </a:rPr>
              <a:t>Source: Adapted from </a:t>
            </a:r>
            <a:r>
              <a:rPr lang="en-US" sz="1000" dirty="0" smtClean="0">
                <a:solidFill>
                  <a:srgbClr val="4D4D4D"/>
                </a:solidFill>
              </a:rPr>
              <a:t>Washington State Hospital Association.  (2001).  </a:t>
            </a:r>
            <a:r>
              <a:rPr lang="en-US" sz="1000" i="1" dirty="0" smtClean="0">
                <a:solidFill>
                  <a:srgbClr val="4D4D4D"/>
                </a:solidFill>
              </a:rPr>
              <a:t>How Regulations Are Overwhelming Washington Hospitals</a:t>
            </a:r>
            <a:r>
              <a:rPr lang="en-US" sz="1000" dirty="0" smtClean="0">
                <a:solidFill>
                  <a:srgbClr val="4D4D4D"/>
                </a:solidFill>
              </a:rPr>
              <a:t>.  Access at http://www.wsha.org/files/62/RegReform.pdf, and American Hospital Association and PricewaterhouseCoopers.  (2001).  </a:t>
            </a:r>
            <a:r>
              <a:rPr lang="en-US" sz="1000" i="1" dirty="0" smtClean="0">
                <a:solidFill>
                  <a:srgbClr val="4D4D4D"/>
                </a:solidFill>
              </a:rPr>
              <a:t>Patients or Paperwork? The Regulatory Burden Facing America’s Hospitals. </a:t>
            </a:r>
            <a:r>
              <a:rPr lang="en-US" sz="1000" dirty="0" smtClean="0">
                <a:solidFill>
                  <a:srgbClr val="4D4D4D"/>
                </a:solidFill>
              </a:rPr>
              <a:t>Access at http://www.aha.org/aha/content/2001/pdf/FinalPaperworkReport.pdf.</a:t>
            </a:r>
          </a:p>
        </p:txBody>
      </p:sp>
      <p:sp>
        <p:nvSpPr>
          <p:cNvPr id="114" name="Line 38"/>
          <p:cNvSpPr>
            <a:spLocks noChangeShapeType="1"/>
          </p:cNvSpPr>
          <p:nvPr/>
        </p:nvSpPr>
        <p:spPr bwMode="auto">
          <a:xfrm flipH="1" flipV="1">
            <a:off x="4889500" y="3530600"/>
            <a:ext cx="2527300" cy="622300"/>
          </a:xfrm>
          <a:prstGeom prst="line">
            <a:avLst/>
          </a:prstGeom>
          <a:noFill/>
          <a:ln w="3175">
            <a:solidFill>
              <a:srgbClr val="565656"/>
            </a:solidFill>
            <a:round/>
            <a:headEnd/>
            <a:tailEnd type="triangle" w="med" len="med"/>
          </a:ln>
          <a:effectLst/>
        </p:spPr>
        <p:txBody>
          <a:bodyPr/>
          <a:lstStyle/>
          <a:p>
            <a:pPr>
              <a:lnSpc>
                <a:spcPct val="80000"/>
              </a:lnSpc>
            </a:pPr>
            <a:endParaRPr lang="en-US" sz="800" smtClean="0">
              <a:solidFill>
                <a:schemeClr val="bg1"/>
              </a:solidFill>
            </a:endParaRPr>
          </a:p>
        </p:txBody>
      </p:sp>
      <p:graphicFrame>
        <p:nvGraphicFramePr>
          <p:cNvPr id="77" name="Group 189"/>
          <p:cNvGraphicFramePr>
            <a:graphicFrameLocks noGrp="1"/>
          </p:cNvGraphicFramePr>
          <p:nvPr/>
        </p:nvGraphicFramePr>
        <p:xfrm>
          <a:off x="1913465" y="4770797"/>
          <a:ext cx="4504269" cy="969264"/>
        </p:xfrm>
        <a:graphic>
          <a:graphicData uri="http://schemas.openxmlformats.org/drawingml/2006/table">
            <a:tbl>
              <a:tblPr/>
              <a:tblGrid>
                <a:gridCol w="1501423"/>
                <a:gridCol w="1501423"/>
                <a:gridCol w="1501423"/>
              </a:tblGrid>
              <a:tr h="576284">
                <a:tc>
                  <a:txBody>
                    <a:bodyPr/>
                    <a:lstStyle/>
                    <a:p>
                      <a:pPr marL="53975" marR="0" lvl="0" indent="-53975" algn="l" defTabSz="914400" rtl="0" eaLnBrk="1" fontAlgn="base" latinLnBrk="0" hangingPunct="1">
                        <a:lnSpc>
                          <a:spcPct val="8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Payers</a:t>
                      </a: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Medicare</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Medicare Advantage </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Medicaid</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CHIP</a:t>
                      </a:r>
                    </a:p>
                  </a:txBody>
                  <a:tcPr marL="45720" marR="45720" horzOverflow="overflow">
                    <a:lnL cap="flat">
                      <a:noFill/>
                    </a:lnL>
                    <a:lnR>
                      <a:noFill/>
                    </a:lnR>
                    <a:lnT cap="flat">
                      <a:noFill/>
                    </a:lnT>
                    <a:lnB cap="flat">
                      <a:noFill/>
                    </a:lnB>
                    <a:lnTlToBr>
                      <a:noFill/>
                    </a:lnTlToBr>
                    <a:lnBlToTr>
                      <a:noFill/>
                    </a:lnBlToTr>
                    <a:solidFill>
                      <a:srgbClr val="00548B"/>
                    </a:solidFill>
                  </a:tcPr>
                </a:tc>
                <a:tc>
                  <a:txBody>
                    <a:bodyPr/>
                    <a:lstStyle/>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defRPr/>
                      </a:pPr>
                      <a:r>
                        <a:rPr kumimoji="0" lang="en-US" sz="800" b="0" i="0" u="none" strike="noStrike" cap="none" normalizeH="0" baseline="0" dirty="0" smtClean="0">
                          <a:ln>
                            <a:noFill/>
                          </a:ln>
                          <a:solidFill>
                            <a:schemeClr val="bg1"/>
                          </a:solidFill>
                          <a:effectLst/>
                          <a:latin typeface="Arial" charset="0"/>
                        </a:rPr>
                        <a:t>TRICARE (</a:t>
                      </a:r>
                      <a:r>
                        <a:rPr kumimoji="0" lang="en-US" sz="800" b="0" i="0" u="none" strike="noStrike" cap="none" normalizeH="0" baseline="0" dirty="0" err="1" smtClean="0">
                          <a:ln>
                            <a:noFill/>
                          </a:ln>
                          <a:solidFill>
                            <a:schemeClr val="bg1"/>
                          </a:solidFill>
                          <a:effectLst/>
                          <a:latin typeface="Arial" charset="0"/>
                        </a:rPr>
                        <a:t>DoD</a:t>
                      </a:r>
                      <a:r>
                        <a:rPr kumimoji="0" lang="en-US" sz="800" b="0" i="0" u="none" strike="noStrike" cap="none" normalizeH="0" baseline="0" dirty="0" smtClean="0">
                          <a:ln>
                            <a:noFill/>
                          </a:ln>
                          <a:solidFill>
                            <a:schemeClr val="bg1"/>
                          </a:solidFill>
                          <a:effectLst/>
                          <a:latin typeface="Arial" charset="0"/>
                        </a:rPr>
                        <a:t>)</a:t>
                      </a:r>
                    </a:p>
                    <a:p>
                      <a:pPr marL="53975" marR="0" lvl="0" indent="-53975" algn="l" defTabSz="914400" rtl="0" eaLnBrk="1" fontAlgn="base" latinLnBrk="0" hangingPunct="1">
                        <a:lnSpc>
                          <a:spcPct val="80000"/>
                        </a:lnSpc>
                        <a:spcBef>
                          <a:spcPct val="0"/>
                        </a:spcBef>
                        <a:spcAft>
                          <a:spcPct val="0"/>
                        </a:spcAft>
                        <a:buClrTx/>
                        <a:buSzTx/>
                        <a:buFontTx/>
                        <a:buNone/>
                        <a:tabLst/>
                        <a:defRPr/>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defRPr/>
                      </a:pPr>
                      <a:r>
                        <a:rPr kumimoji="0" lang="en-US" sz="800" b="0" i="0" u="none" strike="noStrike" cap="none" normalizeH="0" baseline="0" dirty="0" smtClean="0">
                          <a:ln>
                            <a:noFill/>
                          </a:ln>
                          <a:solidFill>
                            <a:schemeClr val="bg1"/>
                          </a:solidFill>
                          <a:effectLst/>
                          <a:latin typeface="Arial" charset="0"/>
                        </a:rPr>
                        <a:t>Uncompensated Care Pool</a:t>
                      </a:r>
                    </a:p>
                    <a:p>
                      <a:pPr marL="53975" marR="0" lvl="0" indent="-53975" algn="l" defTabSz="914400" rtl="0" eaLnBrk="1" fontAlgn="base" latinLnBrk="0" hangingPunct="1">
                        <a:lnSpc>
                          <a:spcPct val="8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Employer-Sponsored Insurance</a:t>
                      </a:r>
                    </a:p>
                    <a:p>
                      <a:pPr marL="53975" marR="0" lvl="0" indent="-53975" algn="l" defTabSz="914400" rtl="0" eaLnBrk="1" fontAlgn="base" latinLnBrk="0" hangingPunct="1">
                        <a:lnSpc>
                          <a:spcPct val="8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defRPr/>
                      </a:pPr>
                      <a:r>
                        <a:rPr kumimoji="0" lang="en-US" sz="800" b="0" i="0" u="none" strike="noStrike" cap="none" normalizeH="0" baseline="0" dirty="0" smtClean="0">
                          <a:ln>
                            <a:noFill/>
                          </a:ln>
                          <a:solidFill>
                            <a:schemeClr val="bg1"/>
                          </a:solidFill>
                          <a:effectLst/>
                          <a:latin typeface="Arial" charset="0"/>
                        </a:rPr>
                        <a:t>Patient Self-Pay</a:t>
                      </a:r>
                    </a:p>
                  </a:txBody>
                  <a:tcPr marL="45720" marR="45720" horzOverflow="overflow">
                    <a:lnL cap="flat">
                      <a:noFill/>
                    </a:lnL>
                    <a:lnR>
                      <a:noFill/>
                    </a:lnR>
                    <a:lnT cap="flat">
                      <a:noFill/>
                    </a:lnT>
                    <a:lnB cap="flat">
                      <a:noFill/>
                    </a:lnB>
                    <a:lnTlToBr>
                      <a:noFill/>
                    </a:lnTlToBr>
                    <a:lnBlToTr>
                      <a:noFill/>
                    </a:lnBlToTr>
                    <a:solidFill>
                      <a:srgbClr val="00548B"/>
                    </a:solidFill>
                  </a:tcPr>
                </a:tc>
                <a:tc>
                  <a:txBody>
                    <a:bodyPr/>
                    <a:lstStyle/>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Worker’s Compensation</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Other Public Insurance</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Other Private Insurance</a:t>
                      </a:r>
                    </a:p>
                  </a:txBody>
                  <a:tcPr marL="45720" marR="45720" horzOverflow="overflow">
                    <a:lnL cap="flat">
                      <a:noFill/>
                    </a:lnL>
                    <a:lnR>
                      <a:noFill/>
                    </a:lnR>
                    <a:lnT cap="flat">
                      <a:noFill/>
                    </a:lnT>
                    <a:lnB cap="flat">
                      <a:noFill/>
                    </a:lnB>
                    <a:lnTlToBr>
                      <a:noFill/>
                    </a:lnTlToBr>
                    <a:lnBlToTr>
                      <a:noFill/>
                    </a:lnBlToTr>
                    <a:solidFill>
                      <a:srgbClr val="00548B"/>
                    </a:solidFill>
                  </a:tcPr>
                </a:tc>
              </a:tr>
            </a:tbl>
          </a:graphicData>
        </a:graphic>
      </p:graphicFrame>
      <p:sp>
        <p:nvSpPr>
          <p:cNvPr id="79" name="Rectangle 57"/>
          <p:cNvSpPr>
            <a:spLocks noChangeArrowheads="1"/>
          </p:cNvSpPr>
          <p:nvPr/>
        </p:nvSpPr>
        <p:spPr bwMode="auto">
          <a:xfrm>
            <a:off x="4656673" y="4210049"/>
            <a:ext cx="795867" cy="269876"/>
          </a:xfrm>
          <a:prstGeom prst="rect">
            <a:avLst/>
          </a:prstGeom>
          <a:solidFill>
            <a:schemeClr val="accent1"/>
          </a:solidFill>
          <a:ln w="9525">
            <a:noFill/>
            <a:miter lim="800000"/>
            <a:headEnd/>
            <a:tailEnd/>
          </a:ln>
        </p:spPr>
        <p:txBody>
          <a:bodyPr lIns="45720" rIns="45720" anchor="ctr"/>
          <a:lstStyle/>
          <a:p>
            <a:pPr algn="ctr"/>
            <a:r>
              <a:rPr lang="en-US" sz="800" dirty="0" smtClean="0">
                <a:solidFill>
                  <a:schemeClr val="bg1"/>
                </a:solidFill>
              </a:rPr>
              <a:t>HHS/NIOSH</a:t>
            </a:r>
          </a:p>
        </p:txBody>
      </p:sp>
      <p:graphicFrame>
        <p:nvGraphicFramePr>
          <p:cNvPr id="86" name="Group 189"/>
          <p:cNvGraphicFramePr>
            <a:graphicFrameLocks noGrp="1"/>
          </p:cNvGraphicFramePr>
          <p:nvPr/>
        </p:nvGraphicFramePr>
        <p:xfrm>
          <a:off x="7213600" y="2755900"/>
          <a:ext cx="1752600" cy="2117725"/>
        </p:xfrm>
        <a:graphic>
          <a:graphicData uri="http://schemas.openxmlformats.org/drawingml/2006/table">
            <a:tbl>
              <a:tblPr/>
              <a:tblGrid>
                <a:gridCol w="877052"/>
                <a:gridCol w="875548"/>
              </a:tblGrid>
              <a:tr h="2117725">
                <a:tc>
                  <a:txBody>
                    <a:bodyPr/>
                    <a:lstStyle/>
                    <a:p>
                      <a:pPr marL="53975" marR="0" lvl="0" indent="-53975" algn="l" defTabSz="914400" rtl="0" eaLnBrk="1" fontAlgn="base" latinLnBrk="0" hangingPunct="1">
                        <a:lnSpc>
                          <a:spcPct val="8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State </a:t>
                      </a: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Survey &amp; Certification</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Courts</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Attorneys General</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Medicaid</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Board of Health</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Medical Boards</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Local Governments</a:t>
                      </a:r>
                    </a:p>
                  </a:txBody>
                  <a:tcPr marL="45720" marR="45720" horzOverflow="overflow">
                    <a:lnL cap="flat">
                      <a:noFill/>
                    </a:lnL>
                    <a:lnR>
                      <a:noFill/>
                    </a:lnR>
                    <a:lnT cap="flat">
                      <a:noFill/>
                    </a:lnT>
                    <a:lnB cap="flat">
                      <a:noFill/>
                    </a:lnB>
                    <a:lnTlToBr>
                      <a:noFill/>
                    </a:lnTlToBr>
                    <a:lnBlToTr>
                      <a:noFill/>
                    </a:lnBlToTr>
                    <a:solidFill>
                      <a:srgbClr val="00548B"/>
                    </a:solidFill>
                  </a:tcPr>
                </a:tc>
                <a:tc>
                  <a:txBody>
                    <a:bodyPr/>
                    <a:lstStyle/>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Licensure</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Health Care Authority</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Department of Labor and Industries</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Public Disclosure Commission</a:t>
                      </a:r>
                    </a:p>
                    <a:p>
                      <a:pPr marL="53975" marR="0" lvl="0" indent="-53975" algn="l" defTabSz="914400" rtl="0" eaLnBrk="1" fontAlgn="base" latinLnBrk="0" hangingPunct="1">
                        <a:lnSpc>
                          <a:spcPct val="80000"/>
                        </a:lnSpc>
                        <a:spcBef>
                          <a:spcPct val="0"/>
                        </a:spcBef>
                        <a:spcAft>
                          <a:spcPct val="0"/>
                        </a:spcAft>
                        <a:buClrTx/>
                        <a:buSzTx/>
                        <a:buFontTx/>
                        <a:buChar char="•"/>
                        <a:tabLst/>
                      </a:pPr>
                      <a:endParaRPr kumimoji="0" lang="en-US" sz="800" b="0" i="0" u="none" strike="noStrike" cap="none" normalizeH="0" baseline="0" dirty="0" smtClean="0">
                        <a:ln>
                          <a:noFill/>
                        </a:ln>
                        <a:solidFill>
                          <a:schemeClr val="bg1"/>
                        </a:solidFill>
                        <a:effectLst/>
                        <a:latin typeface="Arial" charset="0"/>
                      </a:endParaRPr>
                    </a:p>
                    <a:p>
                      <a:pPr marL="53975" marR="0" lvl="0" indent="-53975" algn="l" defTabSz="914400" rtl="0" eaLnBrk="1" fontAlgn="base" latinLnBrk="0" hangingPunct="1">
                        <a:lnSpc>
                          <a:spcPct val="80000"/>
                        </a:lnSpc>
                        <a:spcBef>
                          <a:spcPct val="0"/>
                        </a:spcBef>
                        <a:spcAft>
                          <a:spcPct val="0"/>
                        </a:spcAft>
                        <a:buClrTx/>
                        <a:buSzTx/>
                        <a:buFontTx/>
                        <a:buChar char="•"/>
                        <a:tabLst/>
                      </a:pPr>
                      <a:r>
                        <a:rPr kumimoji="0" lang="en-US" sz="800" b="0" i="0" u="none" strike="noStrike" cap="none" normalizeH="0" baseline="0" dirty="0" smtClean="0">
                          <a:ln>
                            <a:noFill/>
                          </a:ln>
                          <a:solidFill>
                            <a:schemeClr val="bg1"/>
                          </a:solidFill>
                          <a:effectLst/>
                          <a:latin typeface="Arial" charset="0"/>
                        </a:rPr>
                        <a:t>Office of the Insurance Commissioner </a:t>
                      </a:r>
                      <a:endParaRPr kumimoji="0" lang="en-US" sz="1600" b="0" i="0" u="none" strike="noStrike" cap="none" normalizeH="0" baseline="0" dirty="0" smtClean="0">
                        <a:ln>
                          <a:noFill/>
                        </a:ln>
                        <a:solidFill>
                          <a:schemeClr val="bg1"/>
                        </a:solidFill>
                        <a:effectLst/>
                        <a:latin typeface="Arial" charset="0"/>
                      </a:endParaRPr>
                    </a:p>
                  </a:txBody>
                  <a:tcPr marL="45720" marR="45720" horzOverflow="overflow">
                    <a:lnL>
                      <a:noFill/>
                    </a:lnL>
                    <a:lnR cap="flat">
                      <a:noFill/>
                    </a:lnR>
                    <a:lnT cap="flat">
                      <a:noFill/>
                    </a:lnT>
                    <a:lnB cap="flat">
                      <a:noFill/>
                    </a:lnB>
                    <a:lnTlToBr>
                      <a:noFill/>
                    </a:lnTlToBr>
                    <a:lnBlToTr>
                      <a:noFill/>
                    </a:lnBlToTr>
                    <a:solidFill>
                      <a:srgbClr val="00548B"/>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488950" y="1638300"/>
            <a:ext cx="7462838" cy="3939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nSpc>
                <a:spcPct val="80000"/>
              </a:lnSpc>
              <a:defRPr/>
            </a:pPr>
            <a:r>
              <a:rPr kumimoji="0" lang="en-US" sz="1600" b="0" i="0" u="none" strike="noStrike" kern="0" cap="none" spc="0" normalizeH="0" baseline="0" noProof="0" dirty="0" smtClean="0">
                <a:ln>
                  <a:noFill/>
                </a:ln>
                <a:solidFill>
                  <a:srgbClr val="4D4D4D"/>
                </a:solidFill>
                <a:effectLst/>
                <a:uLnTx/>
                <a:uFillTx/>
                <a:latin typeface="+mj-lt"/>
                <a:ea typeface="+mj-ea"/>
                <a:cs typeface="+mj-cs"/>
              </a:rPr>
              <a:t>Chart 1: </a:t>
            </a:r>
            <a:r>
              <a:rPr lang="en-US" sz="1600" dirty="0" smtClean="0">
                <a:solidFill>
                  <a:srgbClr val="4D4D4D"/>
                </a:solidFill>
              </a:rPr>
              <a:t>National Expenditures for Health Services and Supplies</a:t>
            </a:r>
            <a:r>
              <a:rPr lang="en-US" sz="1600" baseline="30000" dirty="0" smtClean="0">
                <a:solidFill>
                  <a:srgbClr val="4D4D4D"/>
                </a:solidFill>
              </a:rPr>
              <a:t>(1)</a:t>
            </a:r>
            <a:r>
              <a:rPr lang="en-US" sz="1600" dirty="0" smtClean="0">
                <a:solidFill>
                  <a:srgbClr val="4D4D4D"/>
                </a:solidFill>
              </a:rPr>
              <a:t> by Category, 1980 and 2009</a:t>
            </a:r>
            <a:r>
              <a:rPr lang="en-US" sz="1600" baseline="30000" dirty="0" smtClean="0">
                <a:solidFill>
                  <a:srgbClr val="4D4D4D"/>
                </a:solidFill>
              </a:rPr>
              <a:t>(2)</a:t>
            </a:r>
            <a:endParaRPr kumimoji="0" lang="en-US" sz="1600" b="0" i="0" u="none" strike="noStrike" kern="0" cap="none" spc="0" normalizeH="0" baseline="30000" noProof="0" dirty="0" smtClean="0">
              <a:ln>
                <a:noFill/>
              </a:ln>
              <a:solidFill>
                <a:srgbClr val="4D4D4D"/>
              </a:solidFill>
              <a:effectLst/>
              <a:uLnTx/>
              <a:uFillTx/>
              <a:latin typeface="+mj-lt"/>
              <a:ea typeface="+mj-ea"/>
              <a:cs typeface="+mj-cs"/>
            </a:endParaRPr>
          </a:p>
        </p:txBody>
      </p:sp>
      <p:sp>
        <p:nvSpPr>
          <p:cNvPr id="4" name="Text Box 4"/>
          <p:cNvSpPr txBox="1">
            <a:spLocks noChangeArrowheads="1"/>
          </p:cNvSpPr>
          <p:nvPr/>
        </p:nvSpPr>
        <p:spPr bwMode="gray">
          <a:xfrm>
            <a:off x="1495424" y="5483304"/>
            <a:ext cx="7432676" cy="1107996"/>
          </a:xfrm>
          <a:prstGeom prst="rect">
            <a:avLst/>
          </a:prstGeom>
          <a:noFill/>
          <a:ln w="9525">
            <a:noFill/>
            <a:miter lim="800000"/>
            <a:headEnd/>
            <a:tailEnd/>
          </a:ln>
        </p:spPr>
        <p:txBody>
          <a:bodyPr wrap="square" lIns="0" tIns="0" rIns="0" bIns="0">
            <a:spAutoFit/>
          </a:bodyPr>
          <a:lstStyle/>
          <a:p>
            <a:pPr marL="225425" indent="-225425" eaLnBrk="0" hangingPunct="0"/>
            <a:r>
              <a:rPr lang="en-US" sz="900" dirty="0" smtClean="0">
                <a:solidFill>
                  <a:srgbClr val="4D4D4D"/>
                </a:solidFill>
              </a:rPr>
              <a:t>Source: Centers for Medicare &amp; Medicaid Services, Office of the Actuary.  Data released January 6, 2011.</a:t>
            </a:r>
          </a:p>
          <a:p>
            <a:pPr marL="225425" indent="-225425" eaLnBrk="0" hangingPunct="0">
              <a:buSzPct val="50000"/>
            </a:pPr>
            <a:r>
              <a:rPr lang="en-US" sz="900" baseline="30000" dirty="0" smtClean="0">
                <a:solidFill>
                  <a:srgbClr val="4D4D4D"/>
                </a:solidFill>
              </a:rPr>
              <a:t>(1)</a:t>
            </a:r>
            <a:r>
              <a:rPr lang="en-US" sz="900" dirty="0" smtClean="0">
                <a:solidFill>
                  <a:srgbClr val="4D4D4D"/>
                </a:solidFill>
              </a:rPr>
              <a:t>	Excludes medical research and medical facilities construction.</a:t>
            </a:r>
          </a:p>
          <a:p>
            <a:pPr marL="225425" indent="-225425" eaLnBrk="0" hangingPunct="0"/>
            <a:r>
              <a:rPr lang="en-US" sz="900" baseline="30000" dirty="0" smtClean="0">
                <a:solidFill>
                  <a:srgbClr val="4D4D4D"/>
                </a:solidFill>
              </a:rPr>
              <a:t>(2)</a:t>
            </a:r>
            <a:r>
              <a:rPr lang="en-US" sz="900" dirty="0" smtClean="0">
                <a:solidFill>
                  <a:srgbClr val="4D4D4D"/>
                </a:solidFill>
              </a:rPr>
              <a:t>	 CMS completed a benchmark revision in 2009, introducing changes in methods, definitions and source data that are applied to the entire time series (back to 1960).  For more information on this revision, see http://www.cms.gov/nationalhealthexpenddata/downloads/benchmark2009.pdf.</a:t>
            </a:r>
          </a:p>
          <a:p>
            <a:pPr marL="225425" indent="-225425" eaLnBrk="0" hangingPunct="0"/>
            <a:r>
              <a:rPr lang="en-US" sz="900" baseline="30000" dirty="0" smtClean="0">
                <a:solidFill>
                  <a:srgbClr val="4D4D4D"/>
                </a:solidFill>
              </a:rPr>
              <a:t>(3)</a:t>
            </a:r>
            <a:r>
              <a:rPr lang="en-US" sz="900" dirty="0" smtClean="0">
                <a:solidFill>
                  <a:srgbClr val="4D4D4D"/>
                </a:solidFill>
              </a:rPr>
              <a:t>	“Other” includes net cost of insurance and administration, government public health activities, and other personal health care.</a:t>
            </a:r>
          </a:p>
          <a:p>
            <a:pPr marL="225425" indent="-225425" eaLnBrk="0" hangingPunct="0">
              <a:buSzPct val="50000"/>
            </a:pPr>
            <a:r>
              <a:rPr lang="en-US" sz="900" baseline="30000" dirty="0" smtClean="0">
                <a:solidFill>
                  <a:srgbClr val="4D4D4D"/>
                </a:solidFill>
              </a:rPr>
              <a:t>(4)</a:t>
            </a:r>
            <a:r>
              <a:rPr lang="en-US" sz="900" dirty="0" smtClean="0">
                <a:solidFill>
                  <a:srgbClr val="4D4D4D"/>
                </a:solidFill>
              </a:rPr>
              <a:t>	“Other professional” includes dental and other non-physician professional services.</a:t>
            </a:r>
          </a:p>
          <a:p>
            <a:pPr eaLnBrk="0" fontAlgn="auto" hangingPunct="0">
              <a:spcBef>
                <a:spcPts val="0"/>
              </a:spcBef>
              <a:spcAft>
                <a:spcPts val="0"/>
              </a:spcAft>
              <a:defRPr/>
            </a:pPr>
            <a:endParaRPr lang="en-US" sz="900" kern="0" dirty="0">
              <a:solidFill>
                <a:srgbClr val="4D4D4D"/>
              </a:solidFill>
            </a:endParaRPr>
          </a:p>
        </p:txBody>
      </p:sp>
      <p:sp>
        <p:nvSpPr>
          <p:cNvPr id="9" name="Title 1"/>
          <p:cNvSpPr>
            <a:spLocks noGrp="1"/>
          </p:cNvSpPr>
          <p:nvPr>
            <p:ph type="title"/>
          </p:nvPr>
        </p:nvSpPr>
        <p:spPr>
          <a:xfrm>
            <a:off x="528638" y="628650"/>
            <a:ext cx="8229600" cy="689420"/>
          </a:xfrm>
        </p:spPr>
        <p:txBody>
          <a:bodyPr/>
          <a:lstStyle/>
          <a:p>
            <a:r>
              <a:rPr lang="en-US" dirty="0" smtClean="0"/>
              <a:t>Hospital care is shrinking as a share of total health care spending.</a:t>
            </a:r>
            <a:endParaRPr lang="en-US" dirty="0"/>
          </a:p>
        </p:txBody>
      </p:sp>
      <p:graphicFrame>
        <p:nvGraphicFramePr>
          <p:cNvPr id="4100" name="Object 3"/>
          <p:cNvGraphicFramePr>
            <a:graphicFrameLocks noChangeAspect="1"/>
          </p:cNvGraphicFramePr>
          <p:nvPr/>
        </p:nvGraphicFramePr>
        <p:xfrm>
          <a:off x="-342900" y="2159000"/>
          <a:ext cx="9548813" cy="3411538"/>
        </p:xfrm>
        <a:graphic>
          <a:graphicData uri="http://schemas.openxmlformats.org/presentationml/2006/ole">
            <p:oleObj spid="_x0000_s4100" name="Worksheet" r:id="rId4" imgW="8791651" imgH="3162300" progId="Excel.Sheet.8">
              <p:embed/>
            </p:oleObj>
          </a:graphicData>
        </a:graphic>
      </p:graphicFrame>
      <p:sp>
        <p:nvSpPr>
          <p:cNvPr id="10" name="Text Box 5"/>
          <p:cNvSpPr txBox="1">
            <a:spLocks noChangeArrowheads="1"/>
          </p:cNvSpPr>
          <p:nvPr/>
        </p:nvSpPr>
        <p:spPr bwMode="gray">
          <a:xfrm>
            <a:off x="3673475" y="2012950"/>
            <a:ext cx="730250" cy="184150"/>
          </a:xfrm>
          <a:prstGeom prst="rect">
            <a:avLst/>
          </a:prstGeom>
          <a:noFill/>
          <a:ln w="9525" algn="ctr">
            <a:noFill/>
            <a:miter lim="800000"/>
            <a:headEnd/>
            <a:tailEnd/>
          </a:ln>
        </p:spPr>
        <p:txBody>
          <a:bodyPr lIns="0" tIns="0" rIns="0" bIns="0">
            <a:spAutoFit/>
          </a:bodyPr>
          <a:lstStyle/>
          <a:p>
            <a:pPr marL="231775" indent="-231775" algn="ctr"/>
            <a:r>
              <a:rPr lang="en-US" sz="1200" b="1" dirty="0">
                <a:solidFill>
                  <a:srgbClr val="4D4D4D"/>
                </a:solidFill>
              </a:rPr>
              <a:t>$235.6B</a:t>
            </a:r>
          </a:p>
        </p:txBody>
      </p:sp>
      <p:sp>
        <p:nvSpPr>
          <p:cNvPr id="11" name="Text Box 6"/>
          <p:cNvSpPr txBox="1">
            <a:spLocks noChangeArrowheads="1"/>
          </p:cNvSpPr>
          <p:nvPr/>
        </p:nvSpPr>
        <p:spPr bwMode="gray">
          <a:xfrm>
            <a:off x="5172075" y="2009775"/>
            <a:ext cx="730250" cy="184150"/>
          </a:xfrm>
          <a:prstGeom prst="rect">
            <a:avLst/>
          </a:prstGeom>
          <a:noFill/>
          <a:ln w="9525" algn="ctr">
            <a:noFill/>
            <a:miter lim="800000"/>
            <a:headEnd/>
            <a:tailEnd/>
          </a:ln>
        </p:spPr>
        <p:txBody>
          <a:bodyPr lIns="0" tIns="0" rIns="0" bIns="0">
            <a:spAutoFit/>
          </a:bodyPr>
          <a:lstStyle/>
          <a:p>
            <a:pPr marL="231775" indent="-231775" algn="ctr"/>
            <a:r>
              <a:rPr lang="en-US" sz="1200" b="1" dirty="0">
                <a:solidFill>
                  <a:srgbClr val="4D4D4D"/>
                </a:solidFill>
              </a:rPr>
              <a:t>$2,330.1B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idx="1"/>
          </p:nvPr>
        </p:nvGraphicFramePr>
        <p:xfrm>
          <a:off x="330200" y="1905000"/>
          <a:ext cx="9144000" cy="38610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p:cNvSpPr txBox="1">
            <a:spLocks noChangeArrowheads="1"/>
          </p:cNvSpPr>
          <p:nvPr/>
        </p:nvSpPr>
        <p:spPr bwMode="gray">
          <a:xfrm>
            <a:off x="1689100" y="5845770"/>
            <a:ext cx="5740400" cy="1077218"/>
          </a:xfrm>
          <a:prstGeom prst="rect">
            <a:avLst/>
          </a:prstGeom>
          <a:noFill/>
          <a:ln w="9525" algn="ctr">
            <a:noFill/>
            <a:miter lim="800000"/>
            <a:headEnd/>
            <a:tailEnd/>
          </a:ln>
        </p:spPr>
        <p:txBody>
          <a:bodyPr wrap="square" lIns="0" tIns="0" rIns="0" bIns="0">
            <a:spAutoFit/>
          </a:bodyPr>
          <a:lstStyle/>
          <a:p>
            <a:pPr eaLnBrk="0" fontAlgn="auto" hangingPunct="0">
              <a:spcBef>
                <a:spcPts val="0"/>
              </a:spcBef>
              <a:spcAft>
                <a:spcPts val="0"/>
              </a:spcAft>
              <a:defRPr/>
            </a:pPr>
            <a:r>
              <a:rPr lang="en-US" sz="1000" kern="0" dirty="0" smtClean="0">
                <a:solidFill>
                  <a:srgbClr val="4D4D4D"/>
                </a:solidFill>
                <a:cs typeface="+mn-cs"/>
              </a:rPr>
              <a:t>Sources: </a:t>
            </a:r>
            <a:r>
              <a:rPr lang="en-US" sz="1000" kern="0" dirty="0" smtClean="0">
                <a:solidFill>
                  <a:srgbClr val="4D4D4D"/>
                </a:solidFill>
              </a:rPr>
              <a:t>Centers for Medicare &amp; Medicaid Services, Office of the Actuary, National Health Statistics Group. (2011). </a:t>
            </a:r>
            <a:r>
              <a:rPr lang="en-US" sz="1000" i="1" kern="0" dirty="0" smtClean="0">
                <a:solidFill>
                  <a:srgbClr val="4D4D4D"/>
                </a:solidFill>
              </a:rPr>
              <a:t>National Health Expenditures Aggregate, Per Capita Amounts, Percent Distribution, and Average Annual Percent Growth, by Source of Funds: Selected Calendar Years 1960-2009, </a:t>
            </a:r>
            <a:r>
              <a:rPr lang="en-US" sz="1000" kern="0" dirty="0" smtClean="0">
                <a:solidFill>
                  <a:srgbClr val="4D4D4D"/>
                </a:solidFill>
              </a:rPr>
              <a:t>and</a:t>
            </a:r>
            <a:r>
              <a:rPr lang="en-US" sz="1000" kern="0" dirty="0" smtClean="0">
                <a:solidFill>
                  <a:srgbClr val="4D4D4D"/>
                </a:solidFill>
                <a:cs typeface="+mn-cs"/>
              </a:rPr>
              <a:t> The Kaiser Family Foundation and Health Research &amp; Educational Trust. (2009). </a:t>
            </a:r>
            <a:r>
              <a:rPr lang="en-US" sz="1000" i="1" kern="0" dirty="0" smtClean="0">
                <a:solidFill>
                  <a:srgbClr val="4D4D4D"/>
                </a:solidFill>
                <a:cs typeface="+mn-cs"/>
              </a:rPr>
              <a:t>Employer Health Benefits: 2009 Annual Survey</a:t>
            </a:r>
            <a:r>
              <a:rPr lang="en-US" sz="1000" kern="0" dirty="0" smtClean="0">
                <a:solidFill>
                  <a:srgbClr val="4D4D4D"/>
                </a:solidFill>
                <a:cs typeface="+mn-cs"/>
              </a:rPr>
              <a:t>. Washington, DC.  </a:t>
            </a:r>
          </a:p>
          <a:p>
            <a:pPr marL="225425" indent="-225425" eaLnBrk="0" hangingPunct="0">
              <a:buSzPct val="50000"/>
            </a:pPr>
            <a:r>
              <a:rPr lang="en-US" sz="1000" baseline="30000" dirty="0" smtClean="0">
                <a:solidFill>
                  <a:srgbClr val="4D4D4D"/>
                </a:solidFill>
              </a:rPr>
              <a:t>(1)</a:t>
            </a:r>
            <a:r>
              <a:rPr lang="en-US" sz="1000" dirty="0" smtClean="0">
                <a:solidFill>
                  <a:srgbClr val="4D4D4D"/>
                </a:solidFill>
              </a:rPr>
              <a:t>	Average annual premiums for family coverage.</a:t>
            </a:r>
          </a:p>
          <a:p>
            <a:pPr eaLnBrk="0" fontAlgn="auto" hangingPunct="0">
              <a:spcBef>
                <a:spcPts val="0"/>
              </a:spcBef>
              <a:spcAft>
                <a:spcPts val="0"/>
              </a:spcAft>
              <a:defRPr/>
            </a:pPr>
            <a:endParaRPr lang="en-US" sz="1000" kern="0" dirty="0">
              <a:solidFill>
                <a:srgbClr val="4D4D4D"/>
              </a:solidFill>
              <a:cs typeface="+mn-cs"/>
            </a:endParaRPr>
          </a:p>
        </p:txBody>
      </p:sp>
      <p:sp>
        <p:nvSpPr>
          <p:cNvPr id="8" name="Title 1"/>
          <p:cNvSpPr>
            <a:spLocks noGrp="1"/>
          </p:cNvSpPr>
          <p:nvPr>
            <p:ph type="title"/>
          </p:nvPr>
        </p:nvSpPr>
        <p:spPr>
          <a:xfrm>
            <a:off x="541338" y="615950"/>
            <a:ext cx="8229600" cy="689420"/>
          </a:xfrm>
        </p:spPr>
        <p:txBody>
          <a:bodyPr/>
          <a:lstStyle/>
          <a:p>
            <a:r>
              <a:rPr lang="en-US" dirty="0" smtClean="0"/>
              <a:t>Spending on hospital care has lagged growth in health insurance premiums and pharmaceuticals.</a:t>
            </a:r>
            <a:endParaRPr lang="en-US" dirty="0"/>
          </a:p>
        </p:txBody>
      </p:sp>
      <p:sp>
        <p:nvSpPr>
          <p:cNvPr id="9" name="TextBox 1"/>
          <p:cNvSpPr txBox="1">
            <a:spLocks noChangeArrowheads="1"/>
          </p:cNvSpPr>
          <p:nvPr/>
        </p:nvSpPr>
        <p:spPr bwMode="gray">
          <a:xfrm>
            <a:off x="647700" y="1669923"/>
            <a:ext cx="8293100" cy="393954"/>
          </a:xfrm>
          <a:prstGeom prst="rect">
            <a:avLst/>
          </a:prstGeom>
          <a:noFill/>
          <a:ln w="9525">
            <a:noFill/>
            <a:miter lim="800000"/>
            <a:headEnd/>
            <a:tailEnd/>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0000"/>
              </a:lnSpc>
            </a:pPr>
            <a:r>
              <a:rPr lang="en-US" sz="1600" dirty="0" smtClean="0">
                <a:solidFill>
                  <a:srgbClr val="4D4D4D"/>
                </a:solidFill>
              </a:rPr>
              <a:t>Chart 2: Cumulative Percentage Change in National Spending for Hospital Services, Health Insurance Premiums</a:t>
            </a:r>
            <a:r>
              <a:rPr lang="en-US" sz="1600" baseline="30000" dirty="0" smtClean="0">
                <a:solidFill>
                  <a:srgbClr val="4D4D4D"/>
                </a:solidFill>
              </a:rPr>
              <a:t>(1)</a:t>
            </a:r>
            <a:r>
              <a:rPr lang="en-US" sz="1600" dirty="0" smtClean="0">
                <a:solidFill>
                  <a:srgbClr val="4D4D4D"/>
                </a:solidFill>
              </a:rPr>
              <a:t> and Pharmaceuticals, 2000-2009</a:t>
            </a:r>
            <a:endParaRPr lang="en-US" sz="1600" dirty="0">
              <a:solidFill>
                <a:srgbClr val="4D4D4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819150"/>
            <a:ext cx="8229600" cy="344710"/>
          </a:xfrm>
        </p:spPr>
        <p:txBody>
          <a:bodyPr/>
          <a:lstStyle/>
          <a:p>
            <a:r>
              <a:rPr lang="en-US" dirty="0" smtClean="0"/>
              <a:t>Advances in medicine contribute to longer lives. </a:t>
            </a:r>
            <a:endParaRPr lang="en-US" dirty="0"/>
          </a:p>
        </p:txBody>
      </p:sp>
      <p:sp>
        <p:nvSpPr>
          <p:cNvPr id="4" name="Rectangle 2"/>
          <p:cNvSpPr txBox="1">
            <a:spLocks noChangeArrowheads="1"/>
          </p:cNvSpPr>
          <p:nvPr/>
        </p:nvSpPr>
        <p:spPr bwMode="gray">
          <a:xfrm>
            <a:off x="534969" y="1676401"/>
            <a:ext cx="7188741" cy="196977"/>
          </a:xfrm>
          <a:prstGeom prst="rect">
            <a:avLst/>
          </a:prstGeom>
          <a:noFill/>
          <a:ln w="9525">
            <a:noFill/>
            <a:miter lim="800000"/>
            <a:headEnd/>
            <a:tailEnd/>
          </a:ln>
        </p:spPr>
        <p:txBody>
          <a:bodyPr wrap="square" lIns="0" tIns="0" rIns="0" bIns="0">
            <a:spAutoFit/>
          </a:bodyPr>
          <a:lstStyle/>
          <a:p>
            <a:pPr>
              <a:lnSpc>
                <a:spcPct val="80000"/>
              </a:lnSpc>
            </a:pPr>
            <a:r>
              <a:rPr lang="en-US" sz="1600" dirty="0" smtClean="0">
                <a:solidFill>
                  <a:srgbClr val="4D4D4D"/>
                </a:solidFill>
              </a:rPr>
              <a:t>Chart 3: U.S. Life Expectancy at Birth, 1940-2007</a:t>
            </a:r>
            <a:endParaRPr lang="en-US" sz="1600" dirty="0">
              <a:solidFill>
                <a:srgbClr val="4D4D4D"/>
              </a:solidFill>
            </a:endParaRPr>
          </a:p>
        </p:txBody>
      </p:sp>
      <p:sp>
        <p:nvSpPr>
          <p:cNvPr id="8" name="Text Box 4"/>
          <p:cNvSpPr txBox="1">
            <a:spLocks noChangeArrowheads="1"/>
          </p:cNvSpPr>
          <p:nvPr/>
        </p:nvSpPr>
        <p:spPr bwMode="gray">
          <a:xfrm>
            <a:off x="1751013" y="6076950"/>
            <a:ext cx="5194300" cy="307777"/>
          </a:xfrm>
          <a:prstGeom prst="rect">
            <a:avLst/>
          </a:prstGeom>
          <a:noFill/>
          <a:ln w="9525" algn="ctr">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rgbClr val="4D4D4D"/>
                </a:solidFill>
                <a:cs typeface="+mn-cs"/>
              </a:rPr>
              <a:t>Source: </a:t>
            </a:r>
            <a:r>
              <a:rPr lang="en-US" sz="1000" kern="0" dirty="0" smtClean="0">
                <a:solidFill>
                  <a:srgbClr val="4D4D4D"/>
                </a:solidFill>
                <a:cs typeface="+mn-cs"/>
              </a:rPr>
              <a:t>National Center for Health Statistics. (2010). </a:t>
            </a:r>
            <a:r>
              <a:rPr lang="en-US" sz="1000" i="1" kern="0" dirty="0" smtClean="0">
                <a:solidFill>
                  <a:srgbClr val="4D4D4D"/>
                </a:solidFill>
                <a:cs typeface="+mn-cs"/>
              </a:rPr>
              <a:t>Deaths: Final Data for 2007</a:t>
            </a:r>
            <a:r>
              <a:rPr lang="en-US" sz="1000" kern="0" dirty="0" smtClean="0">
                <a:solidFill>
                  <a:srgbClr val="4D4D4D"/>
                </a:solidFill>
                <a:cs typeface="+mn-cs"/>
              </a:rPr>
              <a:t>. Hyattsville, MD. Access at http://www.cdc.gov/NCHS/data/nvsr/nvsr58/nvsr58_19.pdf.</a:t>
            </a:r>
          </a:p>
        </p:txBody>
      </p:sp>
      <p:graphicFrame>
        <p:nvGraphicFramePr>
          <p:cNvPr id="9" name="Chart 8"/>
          <p:cNvGraphicFramePr/>
          <p:nvPr/>
        </p:nvGraphicFramePr>
        <p:xfrm>
          <a:off x="774700" y="2286000"/>
          <a:ext cx="7962900" cy="35179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09803" y="3461949"/>
            <a:ext cx="1206499" cy="276999"/>
          </a:xfrm>
          <a:prstGeom prst="rect">
            <a:avLst/>
          </a:prstGeom>
          <a:noFill/>
        </p:spPr>
        <p:txBody>
          <a:bodyPr wrap="square" rtlCol="0">
            <a:spAutoFit/>
          </a:bodyPr>
          <a:lstStyle/>
          <a:p>
            <a:r>
              <a:rPr lang="en-US" sz="1200" dirty="0" smtClean="0"/>
              <a:t>Age in Years</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82600" y="2400300"/>
          <a:ext cx="3594100" cy="3035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787900" y="2171700"/>
          <a:ext cx="4000500" cy="33147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rot="16200000">
            <a:off x="-587062" y="3560238"/>
            <a:ext cx="2121094" cy="461665"/>
          </a:xfrm>
          <a:prstGeom prst="rect">
            <a:avLst/>
          </a:prstGeom>
          <a:noFill/>
        </p:spPr>
        <p:txBody>
          <a:bodyPr wrap="none" rtlCol="0">
            <a:spAutoFit/>
          </a:bodyPr>
          <a:lstStyle/>
          <a:p>
            <a:pPr algn="ctr">
              <a:defRPr sz="1145" b="0" i="0" u="none" strike="noStrike" kern="1200" baseline="0">
                <a:solidFill>
                  <a:srgbClr val="000000"/>
                </a:solidFill>
                <a:latin typeface="Arial"/>
                <a:ea typeface="Arial"/>
                <a:cs typeface="Arial"/>
              </a:defRPr>
            </a:pPr>
            <a:r>
              <a:rPr lang="en-US" sz="1200" dirty="0" smtClean="0">
                <a:solidFill>
                  <a:srgbClr val="000000"/>
                </a:solidFill>
                <a:latin typeface="Arial"/>
                <a:cs typeface="Arial"/>
              </a:rPr>
              <a:t>Age-adjusted Mortality Rate </a:t>
            </a:r>
          </a:p>
          <a:p>
            <a:pPr algn="ctr">
              <a:defRPr sz="1145" b="0" i="0" u="none" strike="noStrike" kern="1200" baseline="0">
                <a:solidFill>
                  <a:srgbClr val="000000"/>
                </a:solidFill>
                <a:latin typeface="Arial"/>
                <a:ea typeface="Arial"/>
                <a:cs typeface="Arial"/>
              </a:defRPr>
            </a:pPr>
            <a:r>
              <a:rPr lang="en-US" sz="1200" dirty="0" smtClean="0">
                <a:solidFill>
                  <a:srgbClr val="000000"/>
                </a:solidFill>
                <a:latin typeface="Arial"/>
                <a:cs typeface="Arial"/>
              </a:rPr>
              <a:t>(Per 100,000 Population)</a:t>
            </a:r>
            <a:endParaRPr lang="en-US" sz="1200" dirty="0">
              <a:solidFill>
                <a:srgbClr val="000000"/>
              </a:solidFill>
              <a:latin typeface="Arial"/>
              <a:cs typeface="Arial"/>
            </a:endParaRPr>
          </a:p>
        </p:txBody>
      </p:sp>
      <p:sp>
        <p:nvSpPr>
          <p:cNvPr id="8" name="TextBox 7"/>
          <p:cNvSpPr txBox="1"/>
          <p:nvPr/>
        </p:nvSpPr>
        <p:spPr>
          <a:xfrm rot="16200000">
            <a:off x="3683590" y="3349755"/>
            <a:ext cx="2046514" cy="281859"/>
          </a:xfrm>
          <a:prstGeom prst="rect">
            <a:avLst/>
          </a:prstGeom>
          <a:noFill/>
        </p:spPr>
        <p:txBody>
          <a:bodyPr wrap="square" rtlCol="0">
            <a:spAutoFit/>
          </a:bodyPr>
          <a:lstStyle/>
          <a:p>
            <a:pPr algn="ctr">
              <a:defRPr sz="1145" b="0" i="0" u="none" strike="noStrike" kern="1200" baseline="0">
                <a:solidFill>
                  <a:srgbClr val="000000"/>
                </a:solidFill>
                <a:latin typeface="Arial"/>
                <a:ea typeface="Arial"/>
                <a:cs typeface="Arial"/>
              </a:defRPr>
            </a:pPr>
            <a:r>
              <a:rPr lang="en-US" sz="1200" dirty="0" smtClean="0">
                <a:solidFill>
                  <a:srgbClr val="000000"/>
                </a:solidFill>
                <a:latin typeface="Arial"/>
                <a:cs typeface="Arial"/>
              </a:rPr>
              <a:t>Number of Imaging Scans</a:t>
            </a:r>
            <a:endParaRPr lang="en-US" sz="1200" dirty="0">
              <a:solidFill>
                <a:srgbClr val="000000"/>
              </a:solidFill>
              <a:latin typeface="Arial"/>
              <a:cs typeface="Arial"/>
            </a:endParaRPr>
          </a:p>
        </p:txBody>
      </p:sp>
      <p:sp>
        <p:nvSpPr>
          <p:cNvPr id="9" name="Text Box 4"/>
          <p:cNvSpPr txBox="1">
            <a:spLocks noChangeArrowheads="1"/>
          </p:cNvSpPr>
          <p:nvPr/>
        </p:nvSpPr>
        <p:spPr bwMode="gray">
          <a:xfrm>
            <a:off x="1685924" y="5689679"/>
            <a:ext cx="5934076" cy="769441"/>
          </a:xfrm>
          <a:prstGeom prst="rect">
            <a:avLst/>
          </a:prstGeom>
          <a:noFill/>
          <a:ln w="9525">
            <a:noFill/>
            <a:miter lim="800000"/>
            <a:headEnd/>
            <a:tailEnd/>
          </a:ln>
        </p:spPr>
        <p:txBody>
          <a:bodyPr wrap="square" lIns="0" tIns="0" rIns="0" bIns="0">
            <a:spAutoFit/>
          </a:bodyPr>
          <a:lstStyle/>
          <a:p>
            <a:pPr marL="225425" indent="-225425" eaLnBrk="0" hangingPunct="0"/>
            <a:r>
              <a:rPr lang="en-US" sz="1000" dirty="0" smtClean="0">
                <a:solidFill>
                  <a:srgbClr val="4D4D4D"/>
                </a:solidFill>
              </a:rPr>
              <a:t>Source: Lichtenberg, F. R. (2010). </a:t>
            </a:r>
            <a:r>
              <a:rPr lang="en-US" sz="1000" i="1" dirty="0" smtClean="0">
                <a:solidFill>
                  <a:srgbClr val="4D4D4D"/>
                </a:solidFill>
              </a:rPr>
              <a:t>Has Medical Innovation Reduced Cancer Mortality?</a:t>
            </a:r>
            <a:r>
              <a:rPr lang="en-US" sz="1000" dirty="0" smtClean="0">
                <a:solidFill>
                  <a:srgbClr val="4D4D4D"/>
                </a:solidFill>
              </a:rPr>
              <a:t> Cambridge, MA.  </a:t>
            </a:r>
          </a:p>
          <a:p>
            <a:pPr marL="225425" indent="-225425" eaLnBrk="0" hangingPunct="0"/>
            <a:r>
              <a:rPr lang="en-US" sz="1000" dirty="0" smtClean="0">
                <a:solidFill>
                  <a:srgbClr val="4D4D4D"/>
                </a:solidFill>
              </a:rPr>
              <a:t>Access at http://www.nber.org/papers/w15880. </a:t>
            </a:r>
          </a:p>
          <a:p>
            <a:pPr marL="225425" indent="-225425" eaLnBrk="0" hangingPunct="0"/>
            <a:r>
              <a:rPr lang="en-US" sz="1000" baseline="30000" dirty="0" smtClean="0">
                <a:solidFill>
                  <a:srgbClr val="4D4D4D"/>
                </a:solidFill>
              </a:rPr>
              <a:t>(1)</a:t>
            </a:r>
            <a:r>
              <a:rPr lang="en-US" sz="1000" dirty="0" smtClean="0">
                <a:solidFill>
                  <a:srgbClr val="4D4D4D"/>
                </a:solidFill>
              </a:rPr>
              <a:t>	Includes breast cancer-related imaging scans captured in the MEDSTAT </a:t>
            </a:r>
            <a:r>
              <a:rPr lang="en-US" sz="1000" dirty="0" err="1" smtClean="0">
                <a:solidFill>
                  <a:srgbClr val="4D4D4D"/>
                </a:solidFill>
              </a:rPr>
              <a:t>MarketScan</a:t>
            </a:r>
            <a:r>
              <a:rPr lang="en-US" sz="1000" dirty="0" smtClean="0">
                <a:solidFill>
                  <a:srgbClr val="4D4D4D"/>
                </a:solidFill>
              </a:rPr>
              <a:t> Commercial Claims and Encounters Database, which includes private sector health data from approximately 100 payers.  It is not a nationally representative sample and it does not include Medicare beneficiaries.</a:t>
            </a:r>
          </a:p>
        </p:txBody>
      </p:sp>
      <p:sp>
        <p:nvSpPr>
          <p:cNvPr id="10" name="Title 1"/>
          <p:cNvSpPr>
            <a:spLocks noGrp="1"/>
          </p:cNvSpPr>
          <p:nvPr>
            <p:ph type="title"/>
          </p:nvPr>
        </p:nvSpPr>
        <p:spPr>
          <a:xfrm>
            <a:off x="528638" y="819150"/>
            <a:ext cx="8229600" cy="689420"/>
          </a:xfrm>
        </p:spPr>
        <p:txBody>
          <a:bodyPr/>
          <a:lstStyle/>
          <a:p>
            <a:r>
              <a:rPr lang="en-US" dirty="0" smtClean="0"/>
              <a:t>Breast cancer mortality has decreased as breast imaging use has increased.</a:t>
            </a:r>
            <a:endParaRPr lang="en-US" dirty="0"/>
          </a:p>
        </p:txBody>
      </p:sp>
      <p:sp>
        <p:nvSpPr>
          <p:cNvPr id="11" name="Rectangle 2"/>
          <p:cNvSpPr txBox="1">
            <a:spLocks noChangeArrowheads="1"/>
          </p:cNvSpPr>
          <p:nvPr/>
        </p:nvSpPr>
        <p:spPr bwMode="gray">
          <a:xfrm>
            <a:off x="488950" y="1663700"/>
            <a:ext cx="7978156" cy="3939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nSpc>
                <a:spcPct val="80000"/>
              </a:lnSpc>
              <a:defRPr/>
            </a:pPr>
            <a:r>
              <a:rPr kumimoji="0" lang="en-US" sz="1600" b="0" i="0" u="none" strike="noStrike" kern="0" cap="none" spc="0" normalizeH="0" baseline="0" noProof="0" dirty="0" smtClean="0">
                <a:ln>
                  <a:noFill/>
                </a:ln>
                <a:solidFill>
                  <a:srgbClr val="4D4D4D"/>
                </a:solidFill>
                <a:effectLst/>
                <a:uLnTx/>
                <a:uFillTx/>
                <a:latin typeface="+mj-lt"/>
                <a:ea typeface="+mj-ea"/>
                <a:cs typeface="+mj-cs"/>
              </a:rPr>
              <a:t>Chart 4: Breast Cancer Mortality Rate and </a:t>
            </a:r>
            <a:r>
              <a:rPr lang="en-US" sz="1600" kern="0" dirty="0" smtClean="0">
                <a:solidFill>
                  <a:srgbClr val="4D4D4D"/>
                </a:solidFill>
              </a:rPr>
              <a:t>Breast Cancer-related Imaging Scans,</a:t>
            </a:r>
            <a:r>
              <a:rPr lang="en-US" sz="1600" kern="0" baseline="30000" dirty="0" smtClean="0">
                <a:solidFill>
                  <a:srgbClr val="4D4D4D"/>
                </a:solidFill>
              </a:rPr>
              <a:t>(1)</a:t>
            </a:r>
            <a:r>
              <a:rPr lang="en-US" sz="1600" kern="0" dirty="0" smtClean="0">
                <a:solidFill>
                  <a:srgbClr val="4D4D4D"/>
                </a:solidFill>
              </a:rPr>
              <a:t> 1996 and 2006</a:t>
            </a:r>
            <a:endParaRPr lang="en-US" sz="1600" kern="0" baseline="30000" dirty="0" smtClean="0">
              <a:solidFill>
                <a:srgbClr val="4D4D4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528638" y="819150"/>
            <a:ext cx="8229600" cy="6894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lnSpc>
                <a:spcPct val="80000"/>
              </a:lnSpc>
              <a:defRPr/>
            </a:pPr>
            <a:r>
              <a:rPr lang="en-US" sz="2800" dirty="0" smtClean="0">
                <a:solidFill>
                  <a:srgbClr val="00548B"/>
                </a:solidFill>
              </a:rPr>
              <a:t>Emerging technologies advance care delivery, but can be costly.</a:t>
            </a:r>
            <a:endParaRPr kumimoji="0" lang="en-US" sz="2800" b="0" i="0" u="none" strike="noStrike" kern="0" cap="none" spc="0" normalizeH="0" baseline="0" noProof="0" dirty="0">
              <a:ln>
                <a:noFill/>
              </a:ln>
              <a:solidFill>
                <a:srgbClr val="00548B"/>
              </a:solidFill>
              <a:effectLst/>
              <a:uLnTx/>
              <a:uFillTx/>
              <a:latin typeface="+mj-lt"/>
              <a:ea typeface="+mj-ea"/>
              <a:cs typeface="+mj-cs"/>
            </a:endParaRPr>
          </a:p>
        </p:txBody>
      </p:sp>
      <p:sp>
        <p:nvSpPr>
          <p:cNvPr id="9" name="Rectangle 2"/>
          <p:cNvSpPr txBox="1">
            <a:spLocks noChangeArrowheads="1"/>
          </p:cNvSpPr>
          <p:nvPr/>
        </p:nvSpPr>
        <p:spPr bwMode="gray">
          <a:xfrm>
            <a:off x="533399" y="1676400"/>
            <a:ext cx="8115301" cy="196977"/>
          </a:xfrm>
          <a:prstGeom prst="rect">
            <a:avLst/>
          </a:prstGeom>
          <a:noFill/>
          <a:ln w="9525">
            <a:noFill/>
            <a:miter lim="800000"/>
            <a:headEnd/>
            <a:tailEnd/>
          </a:ln>
        </p:spPr>
        <p:txBody>
          <a:bodyPr wrap="square" lIns="0" tIns="0" rIns="0" bIns="0">
            <a:spAutoFit/>
          </a:bodyPr>
          <a:lstStyle/>
          <a:p>
            <a:pPr fontAlgn="auto">
              <a:lnSpc>
                <a:spcPct val="80000"/>
              </a:lnSpc>
              <a:spcBef>
                <a:spcPts val="0"/>
              </a:spcBef>
              <a:spcAft>
                <a:spcPts val="0"/>
              </a:spcAft>
              <a:defRPr/>
            </a:pPr>
            <a:r>
              <a:rPr lang="en-US" sz="1600" dirty="0">
                <a:solidFill>
                  <a:srgbClr val="4D4D4D"/>
                </a:solidFill>
                <a:latin typeface="Arial"/>
              </a:rPr>
              <a:t>Chart </a:t>
            </a:r>
            <a:r>
              <a:rPr lang="en-US" sz="1600" dirty="0" smtClean="0">
                <a:solidFill>
                  <a:srgbClr val="4D4D4D"/>
                </a:solidFill>
                <a:latin typeface="Arial"/>
              </a:rPr>
              <a:t>5: Operating Room Costs</a:t>
            </a:r>
            <a:r>
              <a:rPr lang="en-US" sz="1600" baseline="30000" dirty="0" smtClean="0">
                <a:solidFill>
                  <a:srgbClr val="4D4D4D"/>
                </a:solidFill>
                <a:latin typeface="Arial"/>
              </a:rPr>
              <a:t>(1)</a:t>
            </a:r>
            <a:r>
              <a:rPr lang="en-US" sz="1600" dirty="0" smtClean="0">
                <a:solidFill>
                  <a:srgbClr val="4D4D4D"/>
                </a:solidFill>
                <a:latin typeface="Arial"/>
              </a:rPr>
              <a:t> per Case for Three Radical Prostatectomy Techniques</a:t>
            </a:r>
            <a:endParaRPr lang="en-US" sz="1600" baseline="30000" dirty="0">
              <a:solidFill>
                <a:srgbClr val="4D4D4D"/>
              </a:solidFill>
              <a:latin typeface="Arial"/>
            </a:endParaRPr>
          </a:p>
        </p:txBody>
      </p:sp>
      <p:graphicFrame>
        <p:nvGraphicFramePr>
          <p:cNvPr id="12" name="Chart 11"/>
          <p:cNvGraphicFramePr/>
          <p:nvPr/>
        </p:nvGraphicFramePr>
        <p:xfrm>
          <a:off x="609600" y="2085975"/>
          <a:ext cx="7962900" cy="346293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4"/>
          <p:cNvSpPr txBox="1">
            <a:spLocks noChangeArrowheads="1"/>
          </p:cNvSpPr>
          <p:nvPr/>
        </p:nvSpPr>
        <p:spPr bwMode="gray">
          <a:xfrm>
            <a:off x="1765300" y="5689600"/>
            <a:ext cx="5607050" cy="615553"/>
          </a:xfrm>
          <a:prstGeom prst="rect">
            <a:avLst/>
          </a:prstGeom>
          <a:noFill/>
          <a:ln w="9525" algn="ctr">
            <a:noFill/>
            <a:miter lim="800000"/>
            <a:headEnd/>
            <a:tailEnd/>
          </a:ln>
        </p:spPr>
        <p:txBody>
          <a:bodyPr wrap="square" lIns="0" tIns="0" rIns="0" bIns="0">
            <a:spAutoFit/>
          </a:bodyPr>
          <a:lstStyle/>
          <a:p>
            <a:pPr eaLnBrk="0" fontAlgn="auto" hangingPunct="0">
              <a:spcBef>
                <a:spcPts val="0"/>
              </a:spcBef>
              <a:spcAft>
                <a:spcPts val="0"/>
              </a:spcAft>
              <a:defRPr/>
            </a:pPr>
            <a:r>
              <a:rPr lang="en-US" sz="1000" kern="0" dirty="0" smtClean="0">
                <a:solidFill>
                  <a:srgbClr val="4D4D4D"/>
                </a:solidFill>
                <a:latin typeface="Arial"/>
              </a:rPr>
              <a:t>Source: </a:t>
            </a:r>
            <a:r>
              <a:rPr lang="en-US" sz="1000" kern="0" dirty="0" smtClean="0">
                <a:solidFill>
                  <a:srgbClr val="4D4D4D"/>
                </a:solidFill>
              </a:rPr>
              <a:t>Joseph, J., et al. (2008). The Cost of Radical Prostatectomy: Retrospective Comparison of Open, Laparoscopic, and Robot-assisted Approaches. </a:t>
            </a:r>
            <a:r>
              <a:rPr lang="en-US" sz="1000" i="1" kern="0" dirty="0" smtClean="0">
                <a:solidFill>
                  <a:srgbClr val="4D4D4D"/>
                </a:solidFill>
              </a:rPr>
              <a:t>Journal of Robotic Surgery</a:t>
            </a:r>
            <a:r>
              <a:rPr lang="en-US" sz="1000" kern="0" dirty="0" smtClean="0">
                <a:solidFill>
                  <a:srgbClr val="4D4D4D"/>
                </a:solidFill>
              </a:rPr>
              <a:t>, 2(1), 21-24</a:t>
            </a:r>
            <a:r>
              <a:rPr lang="en-US" sz="1000" dirty="0" smtClean="0">
                <a:solidFill>
                  <a:srgbClr val="4D4D4D"/>
                </a:solidFill>
              </a:rPr>
              <a:t>.</a:t>
            </a:r>
          </a:p>
          <a:p>
            <a:pPr eaLnBrk="0" fontAlgn="auto" hangingPunct="0">
              <a:spcBef>
                <a:spcPts val="0"/>
              </a:spcBef>
              <a:spcAft>
                <a:spcPts val="0"/>
              </a:spcAft>
              <a:defRPr/>
            </a:pPr>
            <a:endParaRPr lang="en-US" sz="1000" dirty="0" smtClean="0">
              <a:solidFill>
                <a:srgbClr val="4D4D4D"/>
              </a:solidFill>
            </a:endParaRPr>
          </a:p>
          <a:p>
            <a:pPr eaLnBrk="0" fontAlgn="auto" hangingPunct="0">
              <a:spcBef>
                <a:spcPts val="0"/>
              </a:spcBef>
              <a:spcAft>
                <a:spcPts val="0"/>
              </a:spcAft>
              <a:defRPr/>
            </a:pPr>
            <a:r>
              <a:rPr lang="en-US" sz="1000" baseline="30000" dirty="0" smtClean="0">
                <a:solidFill>
                  <a:srgbClr val="4D4D4D"/>
                </a:solidFill>
              </a:rPr>
              <a:t>(1)</a:t>
            </a:r>
            <a:r>
              <a:rPr lang="en-US" sz="1000" dirty="0" smtClean="0">
                <a:solidFill>
                  <a:srgbClr val="4D4D4D"/>
                </a:solidFill>
              </a:rPr>
              <a:t>  Measured at one institution, the University of Rochester Medical Center.</a:t>
            </a:r>
            <a:endParaRPr lang="en-US" sz="1000" kern="0" dirty="0" smtClean="0">
              <a:solidFill>
                <a:srgbClr val="4D4D4D"/>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2" name="Rectangle 4"/>
          <p:cNvSpPr>
            <a:spLocks noGrp="1" noChangeArrowheads="1"/>
          </p:cNvSpPr>
          <p:nvPr>
            <p:ph type="title"/>
          </p:nvPr>
        </p:nvSpPr>
        <p:spPr>
          <a:xfrm>
            <a:off x="503238" y="514350"/>
            <a:ext cx="8229600" cy="1034129"/>
          </a:xfrm>
        </p:spPr>
        <p:txBody>
          <a:bodyPr/>
          <a:lstStyle/>
          <a:p>
            <a:r>
              <a:rPr lang="en-US" dirty="0" smtClean="0"/>
              <a:t>Individuals age 65 years and older, the fastest growing segment of our population, use more health care services.</a:t>
            </a:r>
            <a:endParaRPr lang="en-US" dirty="0"/>
          </a:p>
        </p:txBody>
      </p:sp>
      <p:graphicFrame>
        <p:nvGraphicFramePr>
          <p:cNvPr id="7" name="Object 2"/>
          <p:cNvGraphicFramePr>
            <a:graphicFrameLocks noGrp="1" noChangeAspect="1"/>
          </p:cNvGraphicFramePr>
          <p:nvPr>
            <p:ph idx="1"/>
          </p:nvPr>
        </p:nvGraphicFramePr>
        <p:xfrm>
          <a:off x="254000" y="2101850"/>
          <a:ext cx="8372475" cy="367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gray">
          <a:xfrm>
            <a:off x="925494" y="1676401"/>
            <a:ext cx="7188741" cy="196977"/>
          </a:xfrm>
          <a:prstGeom prst="rect">
            <a:avLst/>
          </a:prstGeom>
          <a:noFill/>
          <a:ln w="9525">
            <a:noFill/>
            <a:miter lim="800000"/>
            <a:headEnd/>
            <a:tailEnd/>
          </a:ln>
        </p:spPr>
        <p:txBody>
          <a:bodyPr wrap="square" lIns="0" tIns="0" rIns="0" bIns="0">
            <a:spAutoFit/>
          </a:bodyPr>
          <a:lstStyle/>
          <a:p>
            <a:pPr>
              <a:lnSpc>
                <a:spcPct val="80000"/>
              </a:lnSpc>
            </a:pPr>
            <a:r>
              <a:rPr lang="en-US" sz="1600" dirty="0" smtClean="0">
                <a:solidFill>
                  <a:srgbClr val="4D4D4D"/>
                </a:solidFill>
              </a:rPr>
              <a:t>Chart 6:  Mean Annual Expenses</a:t>
            </a:r>
            <a:r>
              <a:rPr lang="en-US" sz="1600" baseline="30000" dirty="0" smtClean="0">
                <a:solidFill>
                  <a:srgbClr val="4D4D4D"/>
                </a:solidFill>
              </a:rPr>
              <a:t>(1)</a:t>
            </a:r>
            <a:r>
              <a:rPr lang="en-US" sz="1600" dirty="0" smtClean="0">
                <a:solidFill>
                  <a:srgbClr val="4D4D4D"/>
                </a:solidFill>
              </a:rPr>
              <a:t> per Person by Age, 2007</a:t>
            </a:r>
            <a:endParaRPr lang="en-US" sz="1600" dirty="0">
              <a:solidFill>
                <a:srgbClr val="4D4D4D"/>
              </a:solidFill>
            </a:endParaRPr>
          </a:p>
        </p:txBody>
      </p:sp>
      <p:sp>
        <p:nvSpPr>
          <p:cNvPr id="9" name="Text Box 4"/>
          <p:cNvSpPr txBox="1">
            <a:spLocks noChangeArrowheads="1"/>
          </p:cNvSpPr>
          <p:nvPr/>
        </p:nvSpPr>
        <p:spPr bwMode="gray">
          <a:xfrm>
            <a:off x="1776412" y="5962650"/>
            <a:ext cx="5627687" cy="615553"/>
          </a:xfrm>
          <a:prstGeom prst="rect">
            <a:avLst/>
          </a:prstGeom>
          <a:noFill/>
          <a:ln w="9525" algn="ctr">
            <a:noFill/>
            <a:miter lim="800000"/>
            <a:headEnd/>
            <a:tailEnd/>
          </a:ln>
        </p:spPr>
        <p:txBody>
          <a:bodyPr wrap="square" lIns="0" tIns="0" rIns="0" bIns="0">
            <a:spAutoFit/>
          </a:bodyPr>
          <a:lstStyle/>
          <a:p>
            <a:pPr marL="225425" indent="-225425" eaLnBrk="0" hangingPunct="0"/>
            <a:r>
              <a:rPr lang="en-US" sz="1000" dirty="0" smtClean="0">
                <a:solidFill>
                  <a:srgbClr val="4D4D4D"/>
                </a:solidFill>
              </a:rPr>
              <a:t>Source: National Center for Health Statistics. (2011). </a:t>
            </a:r>
            <a:r>
              <a:rPr lang="en-US" sz="1000" i="1" dirty="0" smtClean="0">
                <a:solidFill>
                  <a:srgbClr val="4D4D4D"/>
                </a:solidFill>
              </a:rPr>
              <a:t>Health, United States, 2010. </a:t>
            </a:r>
            <a:r>
              <a:rPr lang="en-US" sz="1000" dirty="0" smtClean="0">
                <a:solidFill>
                  <a:srgbClr val="4D4D4D"/>
                </a:solidFill>
              </a:rPr>
              <a:t>Hyattsville, MD. </a:t>
            </a:r>
          </a:p>
          <a:p>
            <a:pPr marL="225425" indent="-225425" eaLnBrk="0" hangingPunct="0"/>
            <a:r>
              <a:rPr lang="en-US" sz="1000" dirty="0" smtClean="0">
                <a:solidFill>
                  <a:srgbClr val="4D4D4D"/>
                </a:solidFill>
              </a:rPr>
              <a:t>Access at http://www.cdc.gov/nchs/data/hus/hus10.pdf. </a:t>
            </a:r>
          </a:p>
          <a:p>
            <a:pPr marL="225425" indent="-225425" eaLnBrk="0" hangingPunct="0">
              <a:buSzPct val="50000"/>
            </a:pPr>
            <a:r>
              <a:rPr lang="en-US" sz="1000" baseline="30000" dirty="0" smtClean="0">
                <a:solidFill>
                  <a:srgbClr val="4D4D4D"/>
                </a:solidFill>
              </a:rPr>
              <a:t>(1)</a:t>
            </a:r>
            <a:r>
              <a:rPr lang="en-US" sz="1000" dirty="0" smtClean="0">
                <a:solidFill>
                  <a:srgbClr val="4D4D4D"/>
                </a:solidFill>
              </a:rPr>
              <a:t>	Expenses are per person with an expense and include health care and prescribed medication.</a:t>
            </a:r>
            <a:endParaRPr lang="en-US" sz="1000" kern="0" dirty="0" smtClean="0">
              <a:solidFill>
                <a:srgbClr val="4D4D4D"/>
              </a:solidFill>
            </a:endParaRPr>
          </a:p>
          <a:p>
            <a:pPr marL="225425" indent="-225425" eaLnBrk="0" hangingPunct="0"/>
            <a:endParaRPr lang="en-US" sz="1000" dirty="0" smtClean="0">
              <a:solidFill>
                <a:srgbClr val="4D4D4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28638" y="819150"/>
            <a:ext cx="8229600" cy="689420"/>
          </a:xfrm>
        </p:spPr>
        <p:txBody>
          <a:bodyPr/>
          <a:lstStyle/>
          <a:p>
            <a:r>
              <a:rPr lang="en-US" dirty="0" smtClean="0"/>
              <a:t>Ten chronic conditions account for the majority of Medicare spending growth. </a:t>
            </a:r>
            <a:endParaRPr lang="en-US" dirty="0"/>
          </a:p>
        </p:txBody>
      </p:sp>
      <p:sp>
        <p:nvSpPr>
          <p:cNvPr id="14" name="Rectangle 2"/>
          <p:cNvSpPr txBox="1">
            <a:spLocks noChangeArrowheads="1"/>
          </p:cNvSpPr>
          <p:nvPr/>
        </p:nvSpPr>
        <p:spPr bwMode="gray">
          <a:xfrm>
            <a:off x="925494" y="1676401"/>
            <a:ext cx="7253306" cy="196977"/>
          </a:xfrm>
          <a:prstGeom prst="rect">
            <a:avLst/>
          </a:prstGeom>
          <a:noFill/>
          <a:ln w="9525">
            <a:noFill/>
            <a:miter lim="800000"/>
            <a:headEnd/>
            <a:tailEnd/>
          </a:ln>
        </p:spPr>
        <p:txBody>
          <a:bodyPr wrap="square" lIns="0" tIns="0" rIns="0" bIns="0">
            <a:spAutoFit/>
          </a:bodyPr>
          <a:lstStyle/>
          <a:p>
            <a:pPr>
              <a:lnSpc>
                <a:spcPct val="80000"/>
              </a:lnSpc>
            </a:pPr>
            <a:r>
              <a:rPr lang="en-US" sz="1600" dirty="0" smtClean="0">
                <a:solidFill>
                  <a:srgbClr val="4D4D4D"/>
                </a:solidFill>
              </a:rPr>
              <a:t>Chart 7: Conditions Accounting for Growth in Medicare Spending, 1987-2002</a:t>
            </a:r>
            <a:endParaRPr lang="en-US" sz="1600" dirty="0">
              <a:solidFill>
                <a:srgbClr val="4D4D4D"/>
              </a:solidFill>
            </a:endParaRPr>
          </a:p>
        </p:txBody>
      </p:sp>
      <p:cxnSp>
        <p:nvCxnSpPr>
          <p:cNvPr id="15" name="Straight Connector 14"/>
          <p:cNvCxnSpPr/>
          <p:nvPr/>
        </p:nvCxnSpPr>
        <p:spPr>
          <a:xfrm flipV="1">
            <a:off x="3035300" y="2082800"/>
            <a:ext cx="2032000" cy="876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59100" y="4838700"/>
            <a:ext cx="210820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5"/>
          <p:cNvSpPr txBox="1">
            <a:spLocks noChangeArrowheads="1"/>
          </p:cNvSpPr>
          <p:nvPr/>
        </p:nvSpPr>
        <p:spPr bwMode="auto">
          <a:xfrm>
            <a:off x="1710047" y="6097463"/>
            <a:ext cx="5723906" cy="492443"/>
          </a:xfrm>
          <a:prstGeom prst="rect">
            <a:avLst/>
          </a:prstGeom>
          <a:noFill/>
          <a:ln w="9525" algn="ctr">
            <a:noFill/>
            <a:miter lim="800000"/>
            <a:headEnd/>
            <a:tailEnd/>
          </a:ln>
          <a:effectLst/>
        </p:spPr>
        <p:txBody>
          <a:bodyPr wrap="square" lIns="0" tIns="0" rIns="0" bIns="0">
            <a:spAutoFit/>
          </a:bodyPr>
          <a:lstStyle/>
          <a:p>
            <a:pPr defTabSz="115888">
              <a:lnSpc>
                <a:spcPct val="80000"/>
              </a:lnSpc>
            </a:pPr>
            <a:r>
              <a:rPr lang="en-US" sz="1000" dirty="0">
                <a:solidFill>
                  <a:srgbClr val="4D4D4D"/>
                </a:solidFill>
                <a:cs typeface="Times New Roman" pitchFamily="18" charset="0"/>
              </a:rPr>
              <a:t>Source: </a:t>
            </a:r>
            <a:r>
              <a:rPr lang="en-US" sz="1000" dirty="0" smtClean="0">
                <a:solidFill>
                  <a:srgbClr val="4D4D4D"/>
                </a:solidFill>
              </a:rPr>
              <a:t>Thorpe, K., et al. (2006). The Rise In Spending Among Medicare Beneficiaries: The Role Of Chronic Disease Prevalence And Changes In Treatment Intensity. </a:t>
            </a:r>
            <a:r>
              <a:rPr lang="en-US" sz="1000" i="1" dirty="0" smtClean="0">
                <a:solidFill>
                  <a:srgbClr val="4D4D4D"/>
                </a:solidFill>
              </a:rPr>
              <a:t>Health Affairs</a:t>
            </a:r>
            <a:r>
              <a:rPr lang="en-US" sz="1000" dirty="0" smtClean="0">
                <a:solidFill>
                  <a:srgbClr val="4D4D4D"/>
                </a:solidFill>
              </a:rPr>
              <a:t>, 25(5), 378-388.</a:t>
            </a:r>
            <a:r>
              <a:rPr lang="en-US" sz="1000" baseline="30000" dirty="0" smtClean="0">
                <a:solidFill>
                  <a:srgbClr val="4D4D4D"/>
                </a:solidFill>
              </a:rPr>
              <a:t> </a:t>
            </a:r>
          </a:p>
          <a:p>
            <a:pPr defTabSz="115888">
              <a:lnSpc>
                <a:spcPct val="80000"/>
              </a:lnSpc>
            </a:pPr>
            <a:r>
              <a:rPr lang="en-US" sz="1000" baseline="30000" dirty="0" smtClean="0">
                <a:solidFill>
                  <a:srgbClr val="4D4D4D"/>
                </a:solidFill>
              </a:rPr>
              <a:t>(1)</a:t>
            </a:r>
            <a:r>
              <a:rPr lang="en-US" sz="1000" dirty="0" smtClean="0">
                <a:solidFill>
                  <a:srgbClr val="4D4D4D"/>
                </a:solidFill>
              </a:rPr>
              <a:t>	 Other includes cancer, diabetes, and pulmonary conditions.</a:t>
            </a:r>
            <a:endParaRPr lang="en-US" sz="1000" kern="0" dirty="0" smtClean="0">
              <a:solidFill>
                <a:srgbClr val="4D4D4D"/>
              </a:solidFill>
            </a:endParaRPr>
          </a:p>
          <a:p>
            <a:pPr defTabSz="115888">
              <a:lnSpc>
                <a:spcPct val="80000"/>
              </a:lnSpc>
            </a:pPr>
            <a:endParaRPr lang="en-US" sz="1000" dirty="0">
              <a:solidFill>
                <a:srgbClr val="4D4D4D"/>
              </a:solidFill>
              <a:cs typeface="Times New Roman" pitchFamily="18" charset="0"/>
            </a:endParaRPr>
          </a:p>
        </p:txBody>
      </p:sp>
      <p:graphicFrame>
        <p:nvGraphicFramePr>
          <p:cNvPr id="13" name="Object 3"/>
          <p:cNvGraphicFramePr>
            <a:graphicFrameLocks noGrp="1" noChangeAspect="1"/>
          </p:cNvGraphicFramePr>
          <p:nvPr>
            <p:ph idx="1"/>
          </p:nvPr>
        </p:nvGraphicFramePr>
        <p:xfrm>
          <a:off x="4318000" y="1841500"/>
          <a:ext cx="4254500" cy="4305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0" y="2148195"/>
          <a:ext cx="4076700" cy="34779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819150"/>
            <a:ext cx="8229600" cy="344710"/>
          </a:xfrm>
        </p:spPr>
        <p:txBody>
          <a:bodyPr/>
          <a:lstStyle/>
          <a:p>
            <a:r>
              <a:rPr lang="en-US" dirty="0" smtClean="0"/>
              <a:t>Rates of chronic disease are rising. </a:t>
            </a:r>
            <a:endParaRPr lang="en-US" dirty="0"/>
          </a:p>
        </p:txBody>
      </p:sp>
      <p:sp>
        <p:nvSpPr>
          <p:cNvPr id="4" name="Rectangle 2"/>
          <p:cNvSpPr txBox="1">
            <a:spLocks noChangeArrowheads="1"/>
          </p:cNvSpPr>
          <p:nvPr/>
        </p:nvSpPr>
        <p:spPr bwMode="gray">
          <a:xfrm>
            <a:off x="544513" y="1676400"/>
            <a:ext cx="8032750" cy="328295"/>
          </a:xfrm>
          <a:prstGeom prst="rect">
            <a:avLst/>
          </a:prstGeom>
          <a:noFill/>
          <a:ln w="9525">
            <a:noFill/>
            <a:miter lim="800000"/>
            <a:headEnd/>
            <a:tailEnd/>
          </a:ln>
        </p:spPr>
        <p:txBody>
          <a:bodyPr lIns="0" tIns="0" rIns="0" bIns="0">
            <a:spAutoFit/>
          </a:bodyPr>
          <a:lstStyle/>
          <a:p>
            <a:pPr fontAlgn="auto">
              <a:lnSpc>
                <a:spcPct val="80000"/>
              </a:lnSpc>
              <a:spcBef>
                <a:spcPts val="0"/>
              </a:spcBef>
              <a:spcAft>
                <a:spcPts val="0"/>
              </a:spcAft>
            </a:pPr>
            <a:r>
              <a:rPr lang="en-US" sz="1600" dirty="0">
                <a:solidFill>
                  <a:srgbClr val="4D4D4D"/>
                </a:solidFill>
                <a:latin typeface="Arial"/>
              </a:rPr>
              <a:t>Chart </a:t>
            </a:r>
            <a:r>
              <a:rPr lang="en-US" sz="1600" dirty="0" smtClean="0">
                <a:solidFill>
                  <a:srgbClr val="4D4D4D"/>
                </a:solidFill>
                <a:latin typeface="Arial"/>
              </a:rPr>
              <a:t>8: Prevalence of Common Chronic Diseases, 2001 and 2008</a:t>
            </a:r>
          </a:p>
          <a:p>
            <a:pPr fontAlgn="auto">
              <a:lnSpc>
                <a:spcPct val="80000"/>
              </a:lnSpc>
              <a:spcBef>
                <a:spcPts val="0"/>
              </a:spcBef>
              <a:spcAft>
                <a:spcPts val="0"/>
              </a:spcAft>
            </a:pPr>
            <a:endParaRPr lang="en-US" sz="1600" baseline="30000" dirty="0" smtClean="0">
              <a:solidFill>
                <a:srgbClr val="4D4D4D"/>
              </a:solidFill>
              <a:latin typeface="Arial"/>
            </a:endParaRPr>
          </a:p>
        </p:txBody>
      </p:sp>
      <p:graphicFrame>
        <p:nvGraphicFramePr>
          <p:cNvPr id="6" name="Chart 4"/>
          <p:cNvGraphicFramePr>
            <a:graphicFrameLocks/>
          </p:cNvGraphicFramePr>
          <p:nvPr/>
        </p:nvGraphicFramePr>
        <p:xfrm>
          <a:off x="155575" y="2022475"/>
          <a:ext cx="8759825" cy="37290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p:cNvSpPr txBox="1">
            <a:spLocks noChangeArrowheads="1"/>
          </p:cNvSpPr>
          <p:nvPr/>
        </p:nvSpPr>
        <p:spPr bwMode="gray">
          <a:xfrm>
            <a:off x="1751013" y="5867400"/>
            <a:ext cx="5194300" cy="769441"/>
          </a:xfrm>
          <a:prstGeom prst="rect">
            <a:avLst/>
          </a:prstGeom>
          <a:noFill/>
          <a:ln w="9525" algn="ctr">
            <a:noFill/>
            <a:miter lim="800000"/>
            <a:headEnd/>
            <a:tailEnd/>
          </a:ln>
        </p:spPr>
        <p:txBody>
          <a:bodyPr lIns="0" tIns="0" rIns="0" bIns="0">
            <a:spAutoFit/>
          </a:bodyPr>
          <a:lstStyle/>
          <a:p>
            <a:r>
              <a:rPr lang="en-US" sz="1000" kern="0" dirty="0" smtClean="0">
                <a:solidFill>
                  <a:srgbClr val="4D4D4D"/>
                </a:solidFill>
                <a:cs typeface="+mn-cs"/>
              </a:rPr>
              <a:t>Sources: </a:t>
            </a:r>
            <a:r>
              <a:rPr lang="en-US" sz="1000" dirty="0" smtClean="0">
                <a:solidFill>
                  <a:srgbClr val="4D4D4D"/>
                </a:solidFill>
              </a:rPr>
              <a:t>Centers for Disease Control and Prevention. (2009). </a:t>
            </a:r>
            <a:r>
              <a:rPr lang="en-US" sz="1000" i="1" dirty="0" smtClean="0">
                <a:solidFill>
                  <a:srgbClr val="4D4D4D"/>
                </a:solidFill>
              </a:rPr>
              <a:t>Longer-term Trends in Diabetes</a:t>
            </a:r>
            <a:r>
              <a:rPr lang="en-US" sz="1000" dirty="0" smtClean="0">
                <a:solidFill>
                  <a:srgbClr val="4D4D4D"/>
                </a:solidFill>
              </a:rPr>
              <a:t>. Access at http://www.cdc.gov/diabetes/statistics/slides/long_term_trends.pdf, and Centers for Disease Control and Prevention. (2008). National Health Interview Survey, 2001 and 2008. Access at http://www.cdc.gov/asthma/nhis/default.htm#01.</a:t>
            </a:r>
            <a:endParaRPr lang="en-US" sz="1000" kern="0" dirty="0" smtClean="0">
              <a:solidFill>
                <a:srgbClr val="4D4D4D"/>
              </a:solidFill>
              <a:cs typeface="+mn-cs"/>
            </a:endParaRPr>
          </a:p>
          <a:p>
            <a:endParaRPr lang="en-US" sz="1000" kern="0" dirty="0" smtClean="0">
              <a:solidFill>
                <a:srgbClr val="4D4D4D"/>
              </a:solidFill>
              <a:cs typeface="+mn-cs"/>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Default Design 2">
        <a:dk1>
          <a:srgbClr val="232323"/>
        </a:dk1>
        <a:lt1>
          <a:srgbClr val="FFFFFF"/>
        </a:lt1>
        <a:dk2>
          <a:srgbClr val="4BB6FF"/>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Default Design 2">
        <a:dk1>
          <a:srgbClr val="232323"/>
        </a:dk1>
        <a:lt1>
          <a:srgbClr val="FFFFFF"/>
        </a:lt1>
        <a:dk2>
          <a:srgbClr val="4BB6FF"/>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45720" tIns="45720" rIns="45720" bIns="45720" numCol="1" anchor="t"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45720" tIns="45720" rIns="45720" bIns="45720" numCol="1" anchor="t"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Default Design 2">
        <a:dk1>
          <a:srgbClr val="232323"/>
        </a:dk1>
        <a:lt1>
          <a:srgbClr val="FFFFFF"/>
        </a:lt1>
        <a:dk2>
          <a:srgbClr val="4BB6FF"/>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13357</TotalTime>
  <Words>1165</Words>
  <Application>Microsoft Office PowerPoint</Application>
  <PresentationFormat>On-screen Show (4:3)</PresentationFormat>
  <Paragraphs>190</Paragraphs>
  <Slides>16</Slides>
  <Notes>16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0" baseType="lpstr">
      <vt:lpstr>Default Design</vt:lpstr>
      <vt:lpstr>1_Default Design</vt:lpstr>
      <vt:lpstr>3_Default Design</vt:lpstr>
      <vt:lpstr>Worksheet</vt:lpstr>
      <vt:lpstr>Cost of Caring    March, 2011</vt:lpstr>
      <vt:lpstr>Hospital care is shrinking as a share of total health care spending.</vt:lpstr>
      <vt:lpstr>Spending on hospital care has lagged growth in health insurance premiums and pharmaceuticals.</vt:lpstr>
      <vt:lpstr>Advances in medicine contribute to longer lives. </vt:lpstr>
      <vt:lpstr>Breast cancer mortality has decreased as breast imaging use has increased.</vt:lpstr>
      <vt:lpstr>Slide 6</vt:lpstr>
      <vt:lpstr>Individuals age 65 years and older, the fastest growing segment of our population, use more health care services.</vt:lpstr>
      <vt:lpstr>Ten chronic conditions account for the majority of Medicare spending growth. </vt:lpstr>
      <vt:lpstr>Rates of chronic disease are rising. </vt:lpstr>
      <vt:lpstr>Rising obesity rates lead to increased costs.</vt:lpstr>
      <vt:lpstr>Hospitals are treating sicker patients who require more specialized care.</vt:lpstr>
      <vt:lpstr>Slide 12</vt:lpstr>
      <vt:lpstr>Hospital labor costs reflect the many types of people who contribute to care.</vt:lpstr>
      <vt:lpstr>Shortages of workers with the required specialized skills have pushed up wages and benefits for hospitals relative to other industries.</vt:lpstr>
      <vt:lpstr>Alternative employment opportunities will challenge hospitals to attract and retain caregivers.</vt:lpstr>
      <vt:lpstr>Hospitals are one of the most highly regulated sectors and face sizeable administrative costs.</vt:lpstr>
    </vt:vector>
  </TitlesOfParts>
  <Company>Avalere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Moreno</dc:creator>
  <cp:lastModifiedBy>Christine Doko</cp:lastModifiedBy>
  <cp:revision>902</cp:revision>
  <dcterms:created xsi:type="dcterms:W3CDTF">2006-04-18T17:03:54Z</dcterms:created>
  <dcterms:modified xsi:type="dcterms:W3CDTF">2011-04-19T14:34:49Z</dcterms:modified>
</cp:coreProperties>
</file>