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311" r:id="rId2"/>
    <p:sldMasterId id="2147484324" r:id="rId3"/>
  </p:sldMasterIdLst>
  <p:notesMasterIdLst>
    <p:notesMasterId r:id="rId12"/>
  </p:notesMasterIdLst>
  <p:handoutMasterIdLst>
    <p:handoutMasterId r:id="rId13"/>
  </p:handoutMasterIdLst>
  <p:sldIdLst>
    <p:sldId id="373" r:id="rId4"/>
    <p:sldId id="516" r:id="rId5"/>
    <p:sldId id="518" r:id="rId6"/>
    <p:sldId id="481" r:id="rId7"/>
    <p:sldId id="489" r:id="rId8"/>
    <p:sldId id="513" r:id="rId9"/>
    <p:sldId id="500" r:id="rId10"/>
    <p:sldId id="519" r:id="rId11"/>
  </p:sldIdLst>
  <p:sldSz cx="9144000" cy="6858000" type="screen4x3"/>
  <p:notesSz cx="7010400" cy="93726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ly.Brantley" initials="K" lastIdx="1" clrIdx="0"/>
  <p:cmAuthor id="1" name="Audrey.Horn" initials="A" lastIdx="12" clrIdx="1"/>
  <p:cmAuthor id="2" name="Bob.Atlas" initials="B" lastIdx="8" clrIdx="2"/>
  <p:cmAuthor id="3" name="Jennifer Kowalski" initials="JLK" lastIdx="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00548B"/>
    <a:srgbClr val="E9E3BA"/>
    <a:srgbClr val="A73226"/>
    <a:srgbClr val="C4E0E6"/>
    <a:srgbClr val="FFC000"/>
    <a:srgbClr val="799D34"/>
    <a:srgbClr val="FF3226"/>
    <a:srgbClr val="B5E2FF"/>
    <a:srgbClr val="4D4D4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80" autoAdjust="0"/>
    <p:restoredTop sz="99881" autoAdjust="0"/>
  </p:normalViewPr>
  <p:slideViewPr>
    <p:cSldViewPr snapToGrid="0">
      <p:cViewPr>
        <p:scale>
          <a:sx n="110" d="100"/>
          <a:sy n="110" d="100"/>
        </p:scale>
        <p:origin x="-234" y="-90"/>
      </p:cViewPr>
      <p:guideLst>
        <p:guide orient="horz" pos="1407"/>
        <p:guide orient="horz" pos="477"/>
        <p:guide orient="horz" pos="1136"/>
        <p:guide orient="horz" pos="3505"/>
        <p:guide orient="horz" pos="3625"/>
        <p:guide orient="horz" pos="3571"/>
        <p:guide orient="horz" pos="3398"/>
        <p:guide orient="horz" pos="1567"/>
        <p:guide pos="351"/>
        <p:guide pos="583"/>
        <p:guide pos="1190"/>
        <p:guide pos="4959"/>
        <p:guide pos="4462"/>
        <p:guide pos="54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862891263475188E-2"/>
          <c:y val="5.6831497477209114E-2"/>
          <c:w val="0.85522436533356005"/>
          <c:h val="0.82283145617640585"/>
        </c:manualLayout>
      </c:layout>
      <c:barChart>
        <c:barDir val="col"/>
        <c:grouping val="clustered"/>
        <c:ser>
          <c:idx val="0"/>
          <c:order val="0"/>
          <c:tx>
            <c:strRef>
              <c:f>Sheet1!$A$2</c:f>
              <c:strCache>
                <c:ptCount val="1"/>
                <c:pt idx="0">
                  <c:v>Mortality</c:v>
                </c:pt>
              </c:strCache>
            </c:strRef>
          </c:tx>
          <c:spPr>
            <a:solidFill>
              <a:srgbClr val="00548B"/>
            </a:solidFill>
          </c:spPr>
          <c:cat>
            <c:strRef>
              <c:f>Sheet1!$B$1:$X$1</c:f>
              <c:strCache>
                <c:ptCount val="23"/>
                <c:pt idx="0">
                  <c:v>MA</c:v>
                </c:pt>
                <c:pt idx="1">
                  <c:v>CT</c:v>
                </c:pt>
                <c:pt idx="2">
                  <c:v>DC</c:v>
                </c:pt>
                <c:pt idx="3">
                  <c:v>DE</c:v>
                </c:pt>
                <c:pt idx="4">
                  <c:v>MN</c:v>
                </c:pt>
                <c:pt idx="5">
                  <c:v>NJ</c:v>
                </c:pt>
                <c:pt idx="6">
                  <c:v>IL</c:v>
                </c:pt>
                <c:pt idx="7">
                  <c:v>OH</c:v>
                </c:pt>
                <c:pt idx="8">
                  <c:v>MI</c:v>
                </c:pt>
                <c:pt idx="9">
                  <c:v>PA</c:v>
                </c:pt>
                <c:pt idx="10">
                  <c:v>CO</c:v>
                </c:pt>
                <c:pt idx="11">
                  <c:v>OK</c:v>
                </c:pt>
                <c:pt idx="12">
                  <c:v>NE</c:v>
                </c:pt>
                <c:pt idx="13">
                  <c:v>MS</c:v>
                </c:pt>
                <c:pt idx="14">
                  <c:v>WY</c:v>
                </c:pt>
                <c:pt idx="15">
                  <c:v>WA</c:v>
                </c:pt>
                <c:pt idx="16">
                  <c:v>NV</c:v>
                </c:pt>
                <c:pt idx="17">
                  <c:v>NM</c:v>
                </c:pt>
                <c:pt idx="18">
                  <c:v>NH</c:v>
                </c:pt>
                <c:pt idx="19">
                  <c:v>OR</c:v>
                </c:pt>
                <c:pt idx="20">
                  <c:v>ID</c:v>
                </c:pt>
                <c:pt idx="21">
                  <c:v>AR</c:v>
                </c:pt>
                <c:pt idx="22">
                  <c:v>VT</c:v>
                </c:pt>
              </c:strCache>
            </c:strRef>
          </c:cat>
          <c:val>
            <c:numRef>
              <c:f>Sheet1!$B$2:$X$2</c:f>
              <c:numCache>
                <c:formatCode>0%</c:formatCode>
                <c:ptCount val="23"/>
                <c:pt idx="0">
                  <c:v>0</c:v>
                </c:pt>
                <c:pt idx="1">
                  <c:v>2.0000000000000032E-2</c:v>
                </c:pt>
                <c:pt idx="2">
                  <c:v>4.0000000000000063E-2</c:v>
                </c:pt>
                <c:pt idx="3">
                  <c:v>6.0000000000000081E-2</c:v>
                </c:pt>
                <c:pt idx="4">
                  <c:v>8.0000000000000127E-2</c:v>
                </c:pt>
                <c:pt idx="5">
                  <c:v>0.12000000000000002</c:v>
                </c:pt>
                <c:pt idx="6">
                  <c:v>0.14000000000000001</c:v>
                </c:pt>
                <c:pt idx="7">
                  <c:v>0.16000000000000023</c:v>
                </c:pt>
                <c:pt idx="8">
                  <c:v>0.18000000000000019</c:v>
                </c:pt>
                <c:pt idx="9">
                  <c:v>0.2</c:v>
                </c:pt>
                <c:pt idx="10">
                  <c:v>0.22000000000000022</c:v>
                </c:pt>
                <c:pt idx="11">
                  <c:v>0.78</c:v>
                </c:pt>
                <c:pt idx="12">
                  <c:v>0.8</c:v>
                </c:pt>
                <c:pt idx="13">
                  <c:v>0.82000000000000062</c:v>
                </c:pt>
                <c:pt idx="14">
                  <c:v>0.84000000000000064</c:v>
                </c:pt>
                <c:pt idx="15">
                  <c:v>0.86000000000000065</c:v>
                </c:pt>
                <c:pt idx="16">
                  <c:v>0.88000000000000089</c:v>
                </c:pt>
                <c:pt idx="17">
                  <c:v>0.9</c:v>
                </c:pt>
                <c:pt idx="18">
                  <c:v>0.92</c:v>
                </c:pt>
                <c:pt idx="19">
                  <c:v>0.94000000000000061</c:v>
                </c:pt>
                <c:pt idx="20">
                  <c:v>0.96000000000000063</c:v>
                </c:pt>
                <c:pt idx="21">
                  <c:v>0.98</c:v>
                </c:pt>
                <c:pt idx="22">
                  <c:v>1</c:v>
                </c:pt>
              </c:numCache>
            </c:numRef>
          </c:val>
        </c:ser>
        <c:ser>
          <c:idx val="1"/>
          <c:order val="1"/>
          <c:tx>
            <c:strRef>
              <c:f>Sheet1!$A$3</c:f>
              <c:strCache>
                <c:ptCount val="1"/>
                <c:pt idx="0">
                  <c:v>Readmissions</c:v>
                </c:pt>
              </c:strCache>
            </c:strRef>
          </c:tx>
          <c:spPr>
            <a:solidFill>
              <a:srgbClr val="FFC000"/>
            </a:solidFill>
          </c:spPr>
          <c:cat>
            <c:strRef>
              <c:f>Sheet1!$B$1:$X$1</c:f>
              <c:strCache>
                <c:ptCount val="23"/>
                <c:pt idx="0">
                  <c:v>MA</c:v>
                </c:pt>
                <c:pt idx="1">
                  <c:v>CT</c:v>
                </c:pt>
                <c:pt idx="2">
                  <c:v>DC</c:v>
                </c:pt>
                <c:pt idx="3">
                  <c:v>DE</c:v>
                </c:pt>
                <c:pt idx="4">
                  <c:v>MN</c:v>
                </c:pt>
                <c:pt idx="5">
                  <c:v>NJ</c:v>
                </c:pt>
                <c:pt idx="6">
                  <c:v>IL</c:v>
                </c:pt>
                <c:pt idx="7">
                  <c:v>OH</c:v>
                </c:pt>
                <c:pt idx="8">
                  <c:v>MI</c:v>
                </c:pt>
                <c:pt idx="9">
                  <c:v>PA</c:v>
                </c:pt>
                <c:pt idx="10">
                  <c:v>CO</c:v>
                </c:pt>
                <c:pt idx="11">
                  <c:v>OK</c:v>
                </c:pt>
                <c:pt idx="12">
                  <c:v>NE</c:v>
                </c:pt>
                <c:pt idx="13">
                  <c:v>MS</c:v>
                </c:pt>
                <c:pt idx="14">
                  <c:v>WY</c:v>
                </c:pt>
                <c:pt idx="15">
                  <c:v>WA</c:v>
                </c:pt>
                <c:pt idx="16">
                  <c:v>NV</c:v>
                </c:pt>
                <c:pt idx="17">
                  <c:v>NM</c:v>
                </c:pt>
                <c:pt idx="18">
                  <c:v>NH</c:v>
                </c:pt>
                <c:pt idx="19">
                  <c:v>OR</c:v>
                </c:pt>
                <c:pt idx="20">
                  <c:v>ID</c:v>
                </c:pt>
                <c:pt idx="21">
                  <c:v>AR</c:v>
                </c:pt>
                <c:pt idx="22">
                  <c:v>VT</c:v>
                </c:pt>
              </c:strCache>
            </c:strRef>
          </c:cat>
          <c:val>
            <c:numRef>
              <c:f>Sheet1!$B$3:$X$3</c:f>
              <c:numCache>
                <c:formatCode>0%</c:formatCode>
                <c:ptCount val="23"/>
                <c:pt idx="0">
                  <c:v>0.86000000000000065</c:v>
                </c:pt>
                <c:pt idx="1">
                  <c:v>0.8</c:v>
                </c:pt>
                <c:pt idx="2">
                  <c:v>0.98</c:v>
                </c:pt>
                <c:pt idx="3">
                  <c:v>0.56999999999999995</c:v>
                </c:pt>
                <c:pt idx="4">
                  <c:v>0.59000000000000064</c:v>
                </c:pt>
                <c:pt idx="5">
                  <c:v>1</c:v>
                </c:pt>
                <c:pt idx="6">
                  <c:v>0.94000000000000061</c:v>
                </c:pt>
                <c:pt idx="7">
                  <c:v>0.7600000000000009</c:v>
                </c:pt>
                <c:pt idx="8">
                  <c:v>0.73000000000000065</c:v>
                </c:pt>
                <c:pt idx="9">
                  <c:v>0.78</c:v>
                </c:pt>
                <c:pt idx="10">
                  <c:v>0.18000000000000019</c:v>
                </c:pt>
                <c:pt idx="11">
                  <c:v>0.49000000000000032</c:v>
                </c:pt>
                <c:pt idx="12">
                  <c:v>0.22000000000000022</c:v>
                </c:pt>
                <c:pt idx="13">
                  <c:v>0.92</c:v>
                </c:pt>
                <c:pt idx="14">
                  <c:v>0.29000000000000031</c:v>
                </c:pt>
                <c:pt idx="15">
                  <c:v>0.2</c:v>
                </c:pt>
                <c:pt idx="16">
                  <c:v>0.55000000000000004</c:v>
                </c:pt>
                <c:pt idx="17">
                  <c:v>4.0000000000000063E-2</c:v>
                </c:pt>
                <c:pt idx="18">
                  <c:v>0.16000000000000023</c:v>
                </c:pt>
                <c:pt idx="19">
                  <c:v>0.1</c:v>
                </c:pt>
                <c:pt idx="20">
                  <c:v>2.0000000000000032E-2</c:v>
                </c:pt>
                <c:pt idx="21">
                  <c:v>0.71000000000000063</c:v>
                </c:pt>
                <c:pt idx="22">
                  <c:v>8.0000000000000127E-2</c:v>
                </c:pt>
              </c:numCache>
            </c:numRef>
          </c:val>
        </c:ser>
        <c:axId val="82755584"/>
        <c:axId val="82757120"/>
      </c:barChart>
      <c:catAx>
        <c:axId val="82755584"/>
        <c:scaling>
          <c:orientation val="minMax"/>
        </c:scaling>
        <c:axPos val="b"/>
        <c:tickLblPos val="nextTo"/>
        <c:txPr>
          <a:bodyPr/>
          <a:lstStyle/>
          <a:p>
            <a:pPr>
              <a:defRPr sz="1100"/>
            </a:pPr>
            <a:endParaRPr lang="en-US"/>
          </a:p>
        </c:txPr>
        <c:crossAx val="82757120"/>
        <c:crosses val="autoZero"/>
        <c:auto val="1"/>
        <c:lblAlgn val="ctr"/>
        <c:lblOffset val="100"/>
      </c:catAx>
      <c:valAx>
        <c:axId val="82757120"/>
        <c:scaling>
          <c:orientation val="minMax"/>
          <c:max val="1"/>
          <c:min val="0"/>
        </c:scaling>
        <c:axPos val="l"/>
        <c:title>
          <c:tx>
            <c:rich>
              <a:bodyPr rot="-5400000" vert="horz"/>
              <a:lstStyle/>
              <a:p>
                <a:pPr>
                  <a:defRPr/>
                </a:pPr>
                <a:r>
                  <a:rPr lang="en-US" sz="1200" b="0" dirty="0" smtClean="0"/>
                  <a:t>Percentile</a:t>
                </a:r>
                <a:r>
                  <a:rPr lang="en-US" sz="1200" b="0" baseline="0" dirty="0" smtClean="0"/>
                  <a:t> Ranking</a:t>
                </a:r>
                <a:endParaRPr lang="en-US" sz="1200" b="0" dirty="0"/>
              </a:p>
            </c:rich>
          </c:tx>
          <c:layout/>
        </c:title>
        <c:numFmt formatCode="0%" sourceLinked="1"/>
        <c:tickLblPos val="nextTo"/>
        <c:txPr>
          <a:bodyPr/>
          <a:lstStyle/>
          <a:p>
            <a:pPr>
              <a:defRPr sz="1200"/>
            </a:pPr>
            <a:endParaRPr lang="en-US"/>
          </a:p>
        </c:txPr>
        <c:crossAx val="82755584"/>
        <c:crosses val="autoZero"/>
        <c:crossBetween val="between"/>
      </c:valAx>
    </c:plotArea>
    <c:legend>
      <c:legendPos val="r"/>
      <c:layout>
        <c:manualLayout>
          <c:xMode val="edge"/>
          <c:yMode val="edge"/>
          <c:x val="0.35796554900771282"/>
          <c:y val="7.5215121601751134E-4"/>
          <c:w val="0.36123333538899577"/>
          <c:h val="7.3860666965656602E-2"/>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3015604286786666E-2"/>
          <c:y val="0"/>
          <c:w val="0.90698439571321077"/>
          <c:h val="0.7560333696230096"/>
        </c:manualLayout>
      </c:layout>
      <c:barChart>
        <c:barDir val="col"/>
        <c:grouping val="clustered"/>
        <c:ser>
          <c:idx val="0"/>
          <c:order val="0"/>
          <c:tx>
            <c:strRef>
              <c:f>Sheet1!$B$1</c:f>
              <c:strCache>
                <c:ptCount val="1"/>
                <c:pt idx="0">
                  <c:v>Percent of Hospitals</c:v>
                </c:pt>
              </c:strCache>
            </c:strRef>
          </c:tx>
          <c:cat>
            <c:strRef>
              <c:f>Sheet1!$A$2:$A$13</c:f>
              <c:strCache>
                <c:ptCount val="12"/>
                <c:pt idx="0">
                  <c:v>New
Enrollee</c:v>
                </c:pt>
                <c:pt idx="1">
                  <c:v>0</c:v>
                </c:pt>
                <c:pt idx="2">
                  <c:v>1</c:v>
                </c:pt>
                <c:pt idx="3">
                  <c:v>2</c:v>
                </c:pt>
                <c:pt idx="4">
                  <c:v>3</c:v>
                </c:pt>
                <c:pt idx="5">
                  <c:v>4</c:v>
                </c:pt>
                <c:pt idx="6">
                  <c:v>5</c:v>
                </c:pt>
                <c:pt idx="7">
                  <c:v>6</c:v>
                </c:pt>
                <c:pt idx="8">
                  <c:v>7</c:v>
                </c:pt>
                <c:pt idx="9">
                  <c:v>8</c:v>
                </c:pt>
                <c:pt idx="10">
                  <c:v>9</c:v>
                </c:pt>
                <c:pt idx="11">
                  <c:v>10+</c:v>
                </c:pt>
              </c:strCache>
            </c:strRef>
          </c:cat>
          <c:val>
            <c:numRef>
              <c:f>Sheet1!$B$2:$B$13</c:f>
              <c:numCache>
                <c:formatCode>0.0%</c:formatCode>
                <c:ptCount val="12"/>
                <c:pt idx="0">
                  <c:v>0.18200000000000024</c:v>
                </c:pt>
                <c:pt idx="1">
                  <c:v>0.15200000000000041</c:v>
                </c:pt>
                <c:pt idx="2">
                  <c:v>0.127</c:v>
                </c:pt>
                <c:pt idx="3">
                  <c:v>0.13400000000000001</c:v>
                </c:pt>
                <c:pt idx="4">
                  <c:v>0.14200000000000004</c:v>
                </c:pt>
                <c:pt idx="5">
                  <c:v>0.15800000000000047</c:v>
                </c:pt>
                <c:pt idx="6">
                  <c:v>0.17500000000000004</c:v>
                </c:pt>
                <c:pt idx="7">
                  <c:v>0.19700000000000001</c:v>
                </c:pt>
                <c:pt idx="8">
                  <c:v>0.22800000000000001</c:v>
                </c:pt>
                <c:pt idx="9">
                  <c:v>0.26</c:v>
                </c:pt>
                <c:pt idx="10">
                  <c:v>0.31200000000000089</c:v>
                </c:pt>
                <c:pt idx="11">
                  <c:v>0.36100000000000032</c:v>
                </c:pt>
              </c:numCache>
            </c:numRef>
          </c:val>
        </c:ser>
        <c:axId val="91619328"/>
        <c:axId val="91620864"/>
      </c:barChart>
      <c:catAx>
        <c:axId val="91619328"/>
        <c:scaling>
          <c:orientation val="minMax"/>
        </c:scaling>
        <c:axPos val="b"/>
        <c:numFmt formatCode="General" sourceLinked="1"/>
        <c:tickLblPos val="nextTo"/>
        <c:txPr>
          <a:bodyPr/>
          <a:lstStyle/>
          <a:p>
            <a:pPr>
              <a:defRPr sz="1100">
                <a:latin typeface="+mn-lt"/>
              </a:defRPr>
            </a:pPr>
            <a:endParaRPr lang="en-US"/>
          </a:p>
        </c:txPr>
        <c:crossAx val="91620864"/>
        <c:crosses val="autoZero"/>
        <c:auto val="1"/>
        <c:lblAlgn val="ctr"/>
        <c:lblOffset val="100"/>
      </c:catAx>
      <c:valAx>
        <c:axId val="91620864"/>
        <c:scaling>
          <c:orientation val="minMax"/>
        </c:scaling>
        <c:axPos val="l"/>
        <c:numFmt formatCode="0%" sourceLinked="0"/>
        <c:tickLblPos val="nextTo"/>
        <c:txPr>
          <a:bodyPr/>
          <a:lstStyle/>
          <a:p>
            <a:pPr>
              <a:defRPr sz="1200"/>
            </a:pPr>
            <a:endParaRPr lang="en-US"/>
          </a:p>
        </c:txPr>
        <c:crossAx val="91619328"/>
        <c:crosses val="autoZero"/>
        <c:crossBetween val="between"/>
      </c:valAx>
    </c:plotArea>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5.8420822397200353E-2"/>
          <c:y val="0.11916387099409456"/>
          <c:w val="0.90454214056576077"/>
          <c:h val="0.74361325564661862"/>
        </c:manualLayout>
      </c:layout>
      <c:barChart>
        <c:barDir val="col"/>
        <c:grouping val="clustered"/>
        <c:ser>
          <c:idx val="0"/>
          <c:order val="0"/>
          <c:tx>
            <c:strRef>
              <c:f>Sheet1!$B$1</c:f>
              <c:strCache>
                <c:ptCount val="1"/>
                <c:pt idx="0">
                  <c:v>Medicaid</c:v>
                </c:pt>
              </c:strCache>
            </c:strRef>
          </c:tx>
          <c:dLbls>
            <c:txPr>
              <a:bodyPr/>
              <a:lstStyle/>
              <a:p>
                <a:pPr>
                  <a:defRPr sz="1200"/>
                </a:pPr>
                <a:endParaRPr lang="en-US"/>
              </a:p>
            </c:txPr>
            <c:dLblPos val="outEnd"/>
            <c:showVal val="1"/>
          </c:dLbls>
          <c:cat>
            <c:strRef>
              <c:f>Sheet1!$A$2:$A$5</c:f>
              <c:strCache>
                <c:ptCount val="4"/>
                <c:pt idx="0">
                  <c:v>0</c:v>
                </c:pt>
                <c:pt idx="1">
                  <c:v>1</c:v>
                </c:pt>
                <c:pt idx="2">
                  <c:v>2</c:v>
                </c:pt>
                <c:pt idx="3">
                  <c:v>3+</c:v>
                </c:pt>
              </c:strCache>
            </c:strRef>
          </c:cat>
          <c:val>
            <c:numRef>
              <c:f>Sheet1!$B$2:$B$5</c:f>
              <c:numCache>
                <c:formatCode>0.0%</c:formatCode>
                <c:ptCount val="4"/>
                <c:pt idx="0">
                  <c:v>8.2000000000000003E-2</c:v>
                </c:pt>
                <c:pt idx="1">
                  <c:v>9.9000000000000046E-2</c:v>
                </c:pt>
                <c:pt idx="2">
                  <c:v>0.113</c:v>
                </c:pt>
                <c:pt idx="3">
                  <c:v>0.14200000000000004</c:v>
                </c:pt>
              </c:numCache>
            </c:numRef>
          </c:val>
        </c:ser>
        <c:ser>
          <c:idx val="1"/>
          <c:order val="1"/>
          <c:tx>
            <c:strRef>
              <c:f>Sheet1!$C$1</c:f>
              <c:strCache>
                <c:ptCount val="1"/>
                <c:pt idx="0">
                  <c:v>Private Insurance</c:v>
                </c:pt>
              </c:strCache>
            </c:strRef>
          </c:tx>
          <c:dLbls>
            <c:txPr>
              <a:bodyPr/>
              <a:lstStyle/>
              <a:p>
                <a:pPr>
                  <a:defRPr sz="1200"/>
                </a:pPr>
                <a:endParaRPr lang="en-US"/>
              </a:p>
            </c:txPr>
            <c:dLblPos val="outEnd"/>
            <c:showVal val="1"/>
          </c:dLbls>
          <c:cat>
            <c:strRef>
              <c:f>Sheet1!$A$2:$A$5</c:f>
              <c:strCache>
                <c:ptCount val="4"/>
                <c:pt idx="0">
                  <c:v>0</c:v>
                </c:pt>
                <c:pt idx="1">
                  <c:v>1</c:v>
                </c:pt>
                <c:pt idx="2">
                  <c:v>2</c:v>
                </c:pt>
                <c:pt idx="3">
                  <c:v>3+</c:v>
                </c:pt>
              </c:strCache>
            </c:strRef>
          </c:cat>
          <c:val>
            <c:numRef>
              <c:f>Sheet1!$C$2:$C$5</c:f>
              <c:numCache>
                <c:formatCode>0.0%</c:formatCode>
                <c:ptCount val="4"/>
                <c:pt idx="0">
                  <c:v>4.7000000000000014E-2</c:v>
                </c:pt>
                <c:pt idx="1">
                  <c:v>5.8000000000000003E-2</c:v>
                </c:pt>
                <c:pt idx="2">
                  <c:v>7.0999999999999994E-2</c:v>
                </c:pt>
                <c:pt idx="3">
                  <c:v>9.7000000000000003E-2</c:v>
                </c:pt>
              </c:numCache>
            </c:numRef>
          </c:val>
        </c:ser>
        <c:dLbls>
          <c:showVal val="1"/>
        </c:dLbls>
        <c:axId val="91789568"/>
        <c:axId val="91808128"/>
      </c:barChart>
      <c:catAx>
        <c:axId val="91789568"/>
        <c:scaling>
          <c:orientation val="minMax"/>
        </c:scaling>
        <c:axPos val="b"/>
        <c:title>
          <c:tx>
            <c:rich>
              <a:bodyPr/>
              <a:lstStyle/>
              <a:p>
                <a:pPr>
                  <a:defRPr sz="1200" b="0"/>
                </a:pPr>
                <a:r>
                  <a:rPr lang="en-US" sz="1200" b="0" dirty="0" smtClean="0"/>
                  <a:t>Number of Co-morbidities</a:t>
                </a:r>
                <a:endParaRPr lang="en-US" sz="1200" b="0" dirty="0"/>
              </a:p>
            </c:rich>
          </c:tx>
          <c:layout/>
        </c:title>
        <c:tickLblPos val="nextTo"/>
        <c:txPr>
          <a:bodyPr/>
          <a:lstStyle/>
          <a:p>
            <a:pPr>
              <a:defRPr sz="1200"/>
            </a:pPr>
            <a:endParaRPr lang="en-US"/>
          </a:p>
        </c:txPr>
        <c:crossAx val="91808128"/>
        <c:crosses val="autoZero"/>
        <c:auto val="1"/>
        <c:lblAlgn val="ctr"/>
        <c:lblOffset val="100"/>
      </c:catAx>
      <c:valAx>
        <c:axId val="91808128"/>
        <c:scaling>
          <c:orientation val="minMax"/>
        </c:scaling>
        <c:delete val="1"/>
        <c:axPos val="l"/>
        <c:title>
          <c:tx>
            <c:rich>
              <a:bodyPr rot="-5400000" vert="horz"/>
              <a:lstStyle/>
              <a:p>
                <a:pPr>
                  <a:defRPr sz="1200" b="0"/>
                </a:pPr>
                <a:r>
                  <a:rPr lang="en-US" sz="1200" b="0" dirty="0" smtClean="0"/>
                  <a:t>Readmission Rate</a:t>
                </a:r>
                <a:endParaRPr lang="en-US" sz="1200" b="0" dirty="0"/>
              </a:p>
            </c:rich>
          </c:tx>
          <c:layout/>
        </c:title>
        <c:numFmt formatCode="0.0%" sourceLinked="1"/>
        <c:tickLblPos val="none"/>
        <c:crossAx val="91789568"/>
        <c:crosses val="autoZero"/>
        <c:crossBetween val="between"/>
      </c:valAx>
    </c:plotArea>
    <c:legend>
      <c:legendPos val="t"/>
      <c:layout/>
      <c:txPr>
        <a:bodyPr/>
        <a:lstStyle/>
        <a:p>
          <a:pPr>
            <a:defRPr sz="120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3382181393992444E-2"/>
          <c:y val="4.6769118434202006E-2"/>
          <c:w val="0.73730448624477585"/>
          <c:h val="0.71215219873208957"/>
        </c:manualLayout>
      </c:layout>
      <c:lineChart>
        <c:grouping val="standard"/>
        <c:ser>
          <c:idx val="0"/>
          <c:order val="0"/>
          <c:tx>
            <c:strRef>
              <c:f>Sheet1!$B$1</c:f>
              <c:strCache>
                <c:ptCount val="1"/>
                <c:pt idx="0">
                  <c:v>Usual Care</c:v>
                </c:pt>
              </c:strCache>
            </c:strRef>
          </c:tx>
          <c:cat>
            <c:numRef>
              <c:f>Sheet1!$A$2:$A$8</c:f>
              <c:numCache>
                <c:formatCode>General</c:formatCode>
                <c:ptCount val="7"/>
                <c:pt idx="0">
                  <c:v>0</c:v>
                </c:pt>
                <c:pt idx="1">
                  <c:v>5</c:v>
                </c:pt>
                <c:pt idx="2">
                  <c:v>10</c:v>
                </c:pt>
                <c:pt idx="3">
                  <c:v>15</c:v>
                </c:pt>
                <c:pt idx="4">
                  <c:v>20</c:v>
                </c:pt>
                <c:pt idx="5">
                  <c:v>25</c:v>
                </c:pt>
                <c:pt idx="6">
                  <c:v>30</c:v>
                </c:pt>
              </c:numCache>
            </c:numRef>
          </c:cat>
          <c:val>
            <c:numRef>
              <c:f>Sheet1!$B$2:$B$8</c:f>
              <c:numCache>
                <c:formatCode>General</c:formatCode>
                <c:ptCount val="7"/>
                <c:pt idx="0">
                  <c:v>0</c:v>
                </c:pt>
                <c:pt idx="1">
                  <c:v>6.9284064665127015E-2</c:v>
                </c:pt>
                <c:pt idx="2">
                  <c:v>0.13625866050808313</c:v>
                </c:pt>
                <c:pt idx="3">
                  <c:v>0.20092378752886841</c:v>
                </c:pt>
                <c:pt idx="4">
                  <c:v>0.25635103926096997</c:v>
                </c:pt>
                <c:pt idx="5">
                  <c:v>0.30484988452655887</c:v>
                </c:pt>
                <c:pt idx="6">
                  <c:v>0.37875288683602781</c:v>
                </c:pt>
              </c:numCache>
            </c:numRef>
          </c:val>
        </c:ser>
        <c:ser>
          <c:idx val="1"/>
          <c:order val="1"/>
          <c:tx>
            <c:strRef>
              <c:f>Sheet1!$C$1</c:f>
              <c:strCache>
                <c:ptCount val="1"/>
                <c:pt idx="0">
                  <c:v>Intervention</c:v>
                </c:pt>
              </c:strCache>
            </c:strRef>
          </c:tx>
          <c:cat>
            <c:numRef>
              <c:f>Sheet1!$A$2:$A$8</c:f>
              <c:numCache>
                <c:formatCode>General</c:formatCode>
                <c:ptCount val="7"/>
                <c:pt idx="0">
                  <c:v>0</c:v>
                </c:pt>
                <c:pt idx="1">
                  <c:v>5</c:v>
                </c:pt>
                <c:pt idx="2">
                  <c:v>10</c:v>
                </c:pt>
                <c:pt idx="3">
                  <c:v>15</c:v>
                </c:pt>
                <c:pt idx="4">
                  <c:v>20</c:v>
                </c:pt>
                <c:pt idx="5">
                  <c:v>25</c:v>
                </c:pt>
                <c:pt idx="6">
                  <c:v>30</c:v>
                </c:pt>
              </c:numCache>
            </c:numRef>
          </c:cat>
          <c:val>
            <c:numRef>
              <c:f>Sheet1!$C$2:$C$8</c:f>
              <c:numCache>
                <c:formatCode>General</c:formatCode>
                <c:ptCount val="7"/>
                <c:pt idx="0">
                  <c:v>0</c:v>
                </c:pt>
                <c:pt idx="1">
                  <c:v>7.5566750629722929E-2</c:v>
                </c:pt>
                <c:pt idx="2">
                  <c:v>0.12846347607052896</c:v>
                </c:pt>
                <c:pt idx="3">
                  <c:v>0.15869017632241827</c:v>
                </c:pt>
                <c:pt idx="4">
                  <c:v>0.18891687657430759</c:v>
                </c:pt>
                <c:pt idx="5">
                  <c:v>0.24433249370277099</c:v>
                </c:pt>
                <c:pt idx="6">
                  <c:v>0.27707808564231767</c:v>
                </c:pt>
              </c:numCache>
            </c:numRef>
          </c:val>
        </c:ser>
        <c:marker val="1"/>
        <c:axId val="90729088"/>
        <c:axId val="90739456"/>
      </c:lineChart>
      <c:catAx>
        <c:axId val="90729088"/>
        <c:scaling>
          <c:orientation val="minMax"/>
        </c:scaling>
        <c:axPos val="b"/>
        <c:title>
          <c:tx>
            <c:rich>
              <a:bodyPr/>
              <a:lstStyle/>
              <a:p>
                <a:pPr>
                  <a:defRPr sz="1200" b="0"/>
                </a:pPr>
                <a:r>
                  <a:rPr lang="en-US" sz="1200" b="0" dirty="0" smtClean="0"/>
                  <a:t>Days After Discharge</a:t>
                </a:r>
                <a:endParaRPr lang="en-US" sz="1200" b="0" dirty="0"/>
              </a:p>
            </c:rich>
          </c:tx>
          <c:layout>
            <c:manualLayout>
              <c:xMode val="edge"/>
              <c:yMode val="edge"/>
              <c:x val="0.36117016622922177"/>
              <c:y val="0.8946737250509732"/>
            </c:manualLayout>
          </c:layout>
        </c:title>
        <c:numFmt formatCode="General" sourceLinked="1"/>
        <c:majorTickMark val="none"/>
        <c:tickLblPos val="nextTo"/>
        <c:txPr>
          <a:bodyPr/>
          <a:lstStyle/>
          <a:p>
            <a:pPr>
              <a:defRPr sz="1200"/>
            </a:pPr>
            <a:endParaRPr lang="en-US"/>
          </a:p>
        </c:txPr>
        <c:crossAx val="90739456"/>
        <c:crosses val="autoZero"/>
        <c:auto val="1"/>
        <c:lblAlgn val="ctr"/>
        <c:lblOffset val="100"/>
      </c:catAx>
      <c:valAx>
        <c:axId val="90739456"/>
        <c:scaling>
          <c:orientation val="minMax"/>
        </c:scaling>
        <c:axPos val="l"/>
        <c:majorGridlines/>
        <c:title>
          <c:tx>
            <c:rich>
              <a:bodyPr rot="-5400000" vert="horz"/>
              <a:lstStyle/>
              <a:p>
                <a:pPr>
                  <a:defRPr sz="1200" b="0"/>
                </a:pPr>
                <a:r>
                  <a:rPr lang="en-US" sz="1200" b="0" dirty="0" smtClean="0"/>
                  <a:t>Cumulative</a:t>
                </a:r>
                <a:r>
                  <a:rPr lang="en-US" sz="1200" b="0" baseline="0" dirty="0" smtClean="0"/>
                  <a:t> Hazard Rate</a:t>
                </a:r>
                <a:endParaRPr lang="en-US" sz="1200" b="0" dirty="0"/>
              </a:p>
            </c:rich>
          </c:tx>
          <c:layout>
            <c:manualLayout>
              <c:xMode val="edge"/>
              <c:yMode val="edge"/>
              <c:x val="8.0169145523476312E-3"/>
              <c:y val="0.13421532197432634"/>
            </c:manualLayout>
          </c:layout>
        </c:title>
        <c:numFmt formatCode="General" sourceLinked="1"/>
        <c:tickLblPos val="nextTo"/>
        <c:txPr>
          <a:bodyPr/>
          <a:lstStyle/>
          <a:p>
            <a:pPr>
              <a:defRPr sz="1200"/>
            </a:pPr>
            <a:endParaRPr lang="en-US"/>
          </a:p>
        </c:txPr>
        <c:crossAx val="90729088"/>
        <c:crosses val="autoZero"/>
        <c:crossBetween val="between"/>
        <c:majorUnit val="0.1"/>
        <c:minorUnit val="0.05"/>
      </c:valAx>
    </c:plotArea>
    <c:legend>
      <c:legendPos val="r"/>
      <c:layout/>
      <c:txPr>
        <a:bodyPr/>
        <a:lstStyle/>
        <a:p>
          <a:pPr>
            <a:defRPr sz="1200"/>
          </a:pPr>
          <a:endParaRPr lang="en-US"/>
        </a:p>
      </c:txPr>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0.40583</cdr:x>
      <cdr:y>0.83537</cdr:y>
    </cdr:from>
    <cdr:to>
      <cdr:x>0.63305</cdr:x>
      <cdr:y>0.92219</cdr:y>
    </cdr:to>
    <cdr:sp macro="" textlink="">
      <cdr:nvSpPr>
        <cdr:cNvPr id="3" name="TextBox 1"/>
        <cdr:cNvSpPr txBox="1"/>
      </cdr:nvSpPr>
      <cdr:spPr>
        <a:xfrm xmlns:a="http://schemas.openxmlformats.org/drawingml/2006/main">
          <a:off x="2963558" y="3193355"/>
          <a:ext cx="1659274" cy="3318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200" dirty="0" smtClean="0"/>
            <a:t>Number of Categories</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86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83971" name="Rectangle 3"/>
          <p:cNvSpPr>
            <a:spLocks noGrp="1" noChangeArrowheads="1"/>
          </p:cNvSpPr>
          <p:nvPr>
            <p:ph type="dt" sz="quarter" idx="1"/>
          </p:nvPr>
        </p:nvSpPr>
        <p:spPr bwMode="auto">
          <a:xfrm>
            <a:off x="3970938" y="0"/>
            <a:ext cx="3037840" cy="4686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83972" name="Rectangle 4"/>
          <p:cNvSpPr>
            <a:spLocks noGrp="1" noChangeArrowheads="1"/>
          </p:cNvSpPr>
          <p:nvPr>
            <p:ph type="ftr" sz="quarter" idx="2"/>
          </p:nvPr>
        </p:nvSpPr>
        <p:spPr bwMode="auto">
          <a:xfrm>
            <a:off x="0" y="8902344"/>
            <a:ext cx="3037840" cy="4686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83973" name="Rectangle 5"/>
          <p:cNvSpPr>
            <a:spLocks noGrp="1" noChangeArrowheads="1"/>
          </p:cNvSpPr>
          <p:nvPr>
            <p:ph type="sldNum" sz="quarter" idx="3"/>
          </p:nvPr>
        </p:nvSpPr>
        <p:spPr bwMode="auto">
          <a:xfrm>
            <a:off x="3970938" y="8902344"/>
            <a:ext cx="3037840" cy="4686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92041E00-834E-423E-BAE0-CA20A450A84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7840" cy="4686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11267" name="Rectangle 3"/>
          <p:cNvSpPr>
            <a:spLocks noGrp="1" noChangeArrowheads="1"/>
          </p:cNvSpPr>
          <p:nvPr>
            <p:ph type="dt" idx="1"/>
          </p:nvPr>
        </p:nvSpPr>
        <p:spPr bwMode="auto">
          <a:xfrm>
            <a:off x="3970938" y="0"/>
            <a:ext cx="3037840" cy="4686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62050" y="703263"/>
            <a:ext cx="4686300" cy="3514725"/>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01040" y="4451985"/>
            <a:ext cx="5608320" cy="421767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02344"/>
            <a:ext cx="3037840" cy="4686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11271" name="Rectangle 7"/>
          <p:cNvSpPr>
            <a:spLocks noGrp="1" noChangeArrowheads="1"/>
          </p:cNvSpPr>
          <p:nvPr>
            <p:ph type="sldNum" sz="quarter" idx="5"/>
          </p:nvPr>
        </p:nvSpPr>
        <p:spPr bwMode="auto">
          <a:xfrm>
            <a:off x="3970938" y="8902344"/>
            <a:ext cx="3037840" cy="4686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AE4E81C0-5C91-40DF-95F9-0F48886F0D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AE2D557-8FC8-4FE6-A37E-B05081CEE4F6}" type="slidenum">
              <a:rPr lang="en-US"/>
              <a:pPr>
                <a:defRPr/>
              </a:pPr>
              <a:t>1</a:t>
            </a:fld>
            <a:endParaRPr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E4E81C0-5C91-40DF-95F9-0F48886F0D89}"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E81C0-5C91-40DF-95F9-0F48886F0D89}"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E4E81C0-5C91-40DF-95F9-0F48886F0D89}"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E4E81C0-5C91-40DF-95F9-0F48886F0D89}"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pPr eaLnBrk="1" hangingPunct="1"/>
            <a:endParaRPr lang="en-US" smtClean="0"/>
          </a:p>
        </p:txBody>
      </p:sp>
      <p:sp>
        <p:nvSpPr>
          <p:cNvPr id="16388" name="Slide Number Placeholder 3"/>
          <p:cNvSpPr>
            <a:spLocks noGrp="1"/>
          </p:cNvSpPr>
          <p:nvPr>
            <p:ph type="sldNum" sz="quarter" idx="5"/>
          </p:nvPr>
        </p:nvSpPr>
        <p:spPr/>
        <p:txBody>
          <a:bodyPr/>
          <a:lstStyle/>
          <a:p>
            <a:pPr>
              <a:defRPr/>
            </a:pPr>
            <a:fld id="{3292037C-055B-44CD-A805-A07E45C34552}" type="slidenum">
              <a:rPr lang="en-US" smtClean="0">
                <a:solidFill>
                  <a:prstClr val="black"/>
                </a:solidFill>
              </a:rPr>
              <a:pPr>
                <a:defRPr/>
              </a:pPr>
              <a:t>7</a:t>
            </a:fld>
            <a:endParaRPr lang="en-US"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12" descr="AHA"/>
          <p:cNvPicPr>
            <a:picLocks noChangeAspect="1" noChangeArrowheads="1"/>
          </p:cNvPicPr>
          <p:nvPr userDrawn="1"/>
        </p:nvPicPr>
        <p:blipFill>
          <a:blip r:embed="rId2" cstate="print"/>
          <a:srcRect/>
          <a:stretch>
            <a:fillRect/>
          </a:stretch>
        </p:blipFill>
        <p:spPr bwMode="auto">
          <a:xfrm>
            <a:off x="2746375" y="5616575"/>
            <a:ext cx="1112838" cy="647700"/>
          </a:xfrm>
          <a:prstGeom prst="rect">
            <a:avLst/>
          </a:prstGeom>
          <a:noFill/>
          <a:ln w="9525">
            <a:noFill/>
            <a:miter lim="800000"/>
            <a:headEnd/>
            <a:tailEnd/>
          </a:ln>
        </p:spPr>
      </p:pic>
      <p:pic>
        <p:nvPicPr>
          <p:cNvPr id="5" name="Picture 7" descr="TW_Mast"/>
          <p:cNvPicPr>
            <a:picLocks noChangeAspect="1" noChangeArrowheads="1"/>
          </p:cNvPicPr>
          <p:nvPr userDrawn="1"/>
        </p:nvPicPr>
        <p:blipFill>
          <a:blip r:embed="rId3" cstate="print"/>
          <a:srcRect/>
          <a:stretch>
            <a:fillRect/>
          </a:stretch>
        </p:blipFill>
        <p:spPr bwMode="auto">
          <a:xfrm>
            <a:off x="0" y="0"/>
            <a:ext cx="9144000" cy="2424113"/>
          </a:xfrm>
          <a:prstGeom prst="rect">
            <a:avLst/>
          </a:prstGeom>
          <a:noFill/>
          <a:ln w="9525">
            <a:noFill/>
            <a:miter lim="800000"/>
            <a:headEnd/>
            <a:tailEnd/>
          </a:ln>
        </p:spPr>
      </p:pic>
      <p:pic>
        <p:nvPicPr>
          <p:cNvPr id="6" name="Picture 8" descr="TW_Bottom_Bar"/>
          <p:cNvPicPr>
            <a:picLocks noChangeAspect="1" noChangeArrowheads="1"/>
          </p:cNvPicPr>
          <p:nvPr userDrawn="1"/>
        </p:nvPicPr>
        <p:blipFill>
          <a:blip r:embed="rId4" cstate="print"/>
          <a:srcRect/>
          <a:stretch>
            <a:fillRect/>
          </a:stretch>
        </p:blipFill>
        <p:spPr bwMode="auto">
          <a:xfrm>
            <a:off x="2743200" y="6562725"/>
            <a:ext cx="6400800" cy="307975"/>
          </a:xfrm>
          <a:prstGeom prst="rect">
            <a:avLst/>
          </a:prstGeom>
          <a:noFill/>
          <a:ln w="9525">
            <a:noFill/>
            <a:miter lim="800000"/>
            <a:headEnd/>
            <a:tailEnd/>
          </a:ln>
        </p:spPr>
      </p:pic>
      <p:sp>
        <p:nvSpPr>
          <p:cNvPr id="7" name="Text Box 9"/>
          <p:cNvSpPr txBox="1">
            <a:spLocks noChangeArrowheads="1"/>
          </p:cNvSpPr>
          <p:nvPr userDrawn="1"/>
        </p:nvSpPr>
        <p:spPr bwMode="auto">
          <a:xfrm>
            <a:off x="5327650" y="6003925"/>
            <a:ext cx="1773238" cy="336550"/>
          </a:xfrm>
          <a:prstGeom prst="rect">
            <a:avLst/>
          </a:prstGeom>
          <a:noFill/>
          <a:ln w="9525">
            <a:noFill/>
            <a:miter lim="800000"/>
            <a:headEnd/>
            <a:tailEnd/>
          </a:ln>
          <a:effectLst/>
        </p:spPr>
        <p:txBody>
          <a:bodyPr>
            <a:spAutoFit/>
          </a:bodyPr>
          <a:lstStyle/>
          <a:p>
            <a:pPr>
              <a:lnSpc>
                <a:spcPct val="80000"/>
              </a:lnSpc>
              <a:defRPr/>
            </a:pPr>
            <a:r>
              <a:rPr lang="en-US" sz="1000">
                <a:solidFill>
                  <a:srgbClr val="4D4D4D"/>
                </a:solidFill>
                <a:cs typeface="+mn-cs"/>
              </a:rPr>
              <a:t>Research and analysis by Avalere Health</a:t>
            </a:r>
          </a:p>
        </p:txBody>
      </p:sp>
      <p:pic>
        <p:nvPicPr>
          <p:cNvPr id="8" name="Picture 10" descr="final_logo_sm high res"/>
          <p:cNvPicPr>
            <a:picLocks noChangeAspect="1" noChangeArrowheads="1"/>
          </p:cNvPicPr>
          <p:nvPr userDrawn="1"/>
        </p:nvPicPr>
        <p:blipFill>
          <a:blip r:embed="rId5" cstate="print"/>
          <a:srcRect r="5455"/>
          <a:stretch>
            <a:fillRect/>
          </a:stretch>
        </p:blipFill>
        <p:spPr bwMode="auto">
          <a:xfrm>
            <a:off x="6897688" y="5780088"/>
            <a:ext cx="1155700" cy="482600"/>
          </a:xfrm>
          <a:prstGeom prst="rect">
            <a:avLst/>
          </a:prstGeom>
          <a:noFill/>
          <a:ln w="9525">
            <a:noFill/>
            <a:miter lim="800000"/>
            <a:headEnd/>
            <a:tailEnd/>
          </a:ln>
        </p:spPr>
      </p:pic>
      <p:sp>
        <p:nvSpPr>
          <p:cNvPr id="3074" name="Rectangle 2"/>
          <p:cNvSpPr>
            <a:spLocks noGrp="1" noChangeArrowheads="1"/>
          </p:cNvSpPr>
          <p:nvPr>
            <p:ph type="ctrTitle"/>
          </p:nvPr>
        </p:nvSpPr>
        <p:spPr>
          <a:xfrm>
            <a:off x="2654300" y="3165475"/>
            <a:ext cx="5229225" cy="525463"/>
          </a:xfrm>
        </p:spPr>
        <p:txBody>
          <a:bodyPr lIns="91440" tIns="91440" rIns="91440" bIns="91440"/>
          <a:lstStyle>
            <a:lvl1pPr>
              <a:defRPr>
                <a:solidFill>
                  <a:srgbClr val="4D4D4D"/>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2654300" y="2832100"/>
            <a:ext cx="3297238" cy="396875"/>
          </a:xfrm>
        </p:spPr>
        <p:txBody>
          <a:bodyPr lIns="91440" tIns="91440" rIns="91440" bIns="91440"/>
          <a:lstStyle>
            <a:lvl1pPr marL="0" indent="0">
              <a:buFontTx/>
              <a:buNone/>
              <a:defRPr sz="14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819150"/>
            <a:ext cx="2063750" cy="274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8638" y="819150"/>
            <a:ext cx="6038850" cy="274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 descr="TW_Hor_Chap4_Divider"/>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9350" y="1957388"/>
            <a:ext cx="3654425" cy="3178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175" y="1957388"/>
            <a:ext cx="3656013" cy="3178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1231900"/>
            <a:ext cx="1865313" cy="3903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9350" y="1231900"/>
            <a:ext cx="5445125" cy="3903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9350" y="1231900"/>
            <a:ext cx="7462838" cy="2190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149350" y="1957388"/>
            <a:ext cx="7462838" cy="3178175"/>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 descr="TW_Hor_Chap4_Divider"/>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9350" y="1957388"/>
            <a:ext cx="3654425" cy="3178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175" y="1957388"/>
            <a:ext cx="3656013" cy="3178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1231900"/>
            <a:ext cx="1865313" cy="3903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9350" y="1231900"/>
            <a:ext cx="5445125" cy="3903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9350" y="1231900"/>
            <a:ext cx="7462838" cy="2190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149350" y="1957388"/>
            <a:ext cx="7462838" cy="3178175"/>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4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7.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6" name="Picture 13" descr="AHA"/>
          <p:cNvPicPr>
            <a:picLocks noChangeAspect="1" noChangeArrowheads="1"/>
          </p:cNvPicPr>
          <p:nvPr/>
        </p:nvPicPr>
        <p:blipFill>
          <a:blip r:embed="rId13" cstate="print"/>
          <a:srcRect/>
          <a:stretch>
            <a:fillRect/>
          </a:stretch>
        </p:blipFill>
        <p:spPr bwMode="auto">
          <a:xfrm>
            <a:off x="530225" y="6003925"/>
            <a:ext cx="1112838" cy="647700"/>
          </a:xfrm>
          <a:prstGeom prst="rect">
            <a:avLst/>
          </a:prstGeom>
          <a:noFill/>
          <a:ln w="9525">
            <a:noFill/>
            <a:miter lim="800000"/>
            <a:headEnd/>
            <a:tailEnd/>
          </a:ln>
        </p:spPr>
      </p:pic>
      <p:sp>
        <p:nvSpPr>
          <p:cNvPr id="1033" name="Rectangle 9"/>
          <p:cNvSpPr>
            <a:spLocks noChangeArrowheads="1"/>
          </p:cNvSpPr>
          <p:nvPr/>
        </p:nvSpPr>
        <p:spPr bwMode="auto">
          <a:xfrm>
            <a:off x="0" y="373063"/>
            <a:ext cx="9144000" cy="1208087"/>
          </a:xfrm>
          <a:prstGeom prst="rect">
            <a:avLst/>
          </a:prstGeom>
          <a:solidFill>
            <a:srgbClr val="EBEBEB"/>
          </a:solidFill>
          <a:ln w="9525">
            <a:noFill/>
            <a:miter lim="800000"/>
            <a:headEnd/>
            <a:tailEnd/>
          </a:ln>
          <a:effectLst/>
        </p:spPr>
        <p:txBody>
          <a:bodyPr wrap="none" anchor="ctr"/>
          <a:lstStyle/>
          <a:p>
            <a:pPr>
              <a:defRPr/>
            </a:pPr>
            <a:endParaRPr lang="en-US">
              <a:cs typeface="+mn-cs"/>
            </a:endParaRPr>
          </a:p>
        </p:txBody>
      </p:sp>
      <p:sp>
        <p:nvSpPr>
          <p:cNvPr id="1028" name="Rectangle 2"/>
          <p:cNvSpPr>
            <a:spLocks noGrp="1" noChangeArrowheads="1"/>
          </p:cNvSpPr>
          <p:nvPr>
            <p:ph type="title"/>
          </p:nvPr>
        </p:nvSpPr>
        <p:spPr bwMode="auto">
          <a:xfrm>
            <a:off x="528638" y="819150"/>
            <a:ext cx="8229600" cy="3413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9" name="Rectangle 3"/>
          <p:cNvSpPr>
            <a:spLocks noGrp="1" noChangeArrowheads="1"/>
          </p:cNvSpPr>
          <p:nvPr>
            <p:ph type="body" idx="1"/>
          </p:nvPr>
        </p:nvSpPr>
        <p:spPr bwMode="auto">
          <a:xfrm>
            <a:off x="554038" y="2193925"/>
            <a:ext cx="8229600" cy="1373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10" descr="final_logo_sm high res"/>
          <p:cNvPicPr>
            <a:picLocks noChangeAspect="1" noChangeArrowheads="1"/>
          </p:cNvPicPr>
          <p:nvPr/>
        </p:nvPicPr>
        <p:blipFill>
          <a:blip r:embed="rId14" cstate="print"/>
          <a:srcRect r="5313"/>
          <a:stretch>
            <a:fillRect/>
          </a:stretch>
        </p:blipFill>
        <p:spPr bwMode="auto">
          <a:xfrm>
            <a:off x="7573963" y="6221413"/>
            <a:ext cx="962025" cy="401637"/>
          </a:xfrm>
          <a:prstGeom prst="rect">
            <a:avLst/>
          </a:prstGeom>
          <a:noFill/>
          <a:ln w="9525">
            <a:noFill/>
            <a:miter lim="800000"/>
            <a:headEnd/>
            <a:tailEnd/>
          </a:ln>
        </p:spPr>
      </p:pic>
      <p:sp>
        <p:nvSpPr>
          <p:cNvPr id="1035" name="Text Box 11"/>
          <p:cNvSpPr txBox="1">
            <a:spLocks noChangeArrowheads="1"/>
          </p:cNvSpPr>
          <p:nvPr/>
        </p:nvSpPr>
        <p:spPr bwMode="auto">
          <a:xfrm>
            <a:off x="5238750" y="6470650"/>
            <a:ext cx="2417763" cy="152400"/>
          </a:xfrm>
          <a:prstGeom prst="rect">
            <a:avLst/>
          </a:prstGeom>
          <a:noFill/>
          <a:ln w="9525">
            <a:noFill/>
            <a:miter lim="800000"/>
            <a:headEnd/>
            <a:tailEnd/>
          </a:ln>
          <a:effectLst/>
        </p:spPr>
        <p:txBody>
          <a:bodyPr lIns="0" tIns="0" rIns="0" bIns="0">
            <a:spAutoFit/>
          </a:bodyPr>
          <a:lstStyle/>
          <a:p>
            <a:pPr>
              <a:defRPr/>
            </a:pPr>
            <a:r>
              <a:rPr lang="en-US" sz="1000">
                <a:solidFill>
                  <a:srgbClr val="4D4D4D"/>
                </a:solidFill>
                <a:cs typeface="+mn-cs"/>
              </a:rPr>
              <a:t>Research and analysis by Avalere Health</a:t>
            </a:r>
          </a:p>
        </p:txBody>
      </p:sp>
      <p:pic>
        <p:nvPicPr>
          <p:cNvPr id="1032" name="Picture 14" descr="TW_2ndPage_Top"/>
          <p:cNvPicPr>
            <a:picLocks noChangeAspect="1" noChangeArrowheads="1"/>
          </p:cNvPicPr>
          <p:nvPr/>
        </p:nvPicPr>
        <p:blipFill>
          <a:blip r:embed="rId15" cstate="print"/>
          <a:srcRect/>
          <a:stretch>
            <a:fillRect/>
          </a:stretch>
        </p:blipFill>
        <p:spPr bwMode="auto">
          <a:xfrm>
            <a:off x="0" y="0"/>
            <a:ext cx="9144000"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09" r:id="rId1"/>
    <p:sldLayoutId id="2147484289" r:id="rId2"/>
    <p:sldLayoutId id="2147484290" r:id="rId3"/>
    <p:sldLayoutId id="2147484291" r:id="rId4"/>
    <p:sldLayoutId id="2147484292" r:id="rId5"/>
    <p:sldLayoutId id="2147484293" r:id="rId6"/>
    <p:sldLayoutId id="2147484294" r:id="rId7"/>
    <p:sldLayoutId id="2147484295" r:id="rId8"/>
    <p:sldLayoutId id="2147484296" r:id="rId9"/>
    <p:sldLayoutId id="2147484297" r:id="rId10"/>
    <p:sldLayoutId id="2147484298" r:id="rId11"/>
  </p:sldLayoutIdLst>
  <p:txStyles>
    <p:titleStyle>
      <a:lvl1pPr algn="l" rtl="0" eaLnBrk="1" fontAlgn="base" hangingPunct="1">
        <a:lnSpc>
          <a:spcPct val="80000"/>
        </a:lnSpc>
        <a:spcBef>
          <a:spcPct val="0"/>
        </a:spcBef>
        <a:spcAft>
          <a:spcPct val="0"/>
        </a:spcAft>
        <a:defRPr sz="2800">
          <a:solidFill>
            <a:srgbClr val="2B608E"/>
          </a:solidFill>
          <a:latin typeface="+mj-lt"/>
          <a:ea typeface="+mj-ea"/>
          <a:cs typeface="+mj-cs"/>
        </a:defRPr>
      </a:lvl1pPr>
      <a:lvl2pPr algn="l" rtl="0" eaLnBrk="1" fontAlgn="base" hangingPunct="1">
        <a:lnSpc>
          <a:spcPct val="80000"/>
        </a:lnSpc>
        <a:spcBef>
          <a:spcPct val="0"/>
        </a:spcBef>
        <a:spcAft>
          <a:spcPct val="0"/>
        </a:spcAft>
        <a:defRPr sz="2800">
          <a:solidFill>
            <a:srgbClr val="2B608E"/>
          </a:solidFill>
          <a:latin typeface="Arial" charset="0"/>
        </a:defRPr>
      </a:lvl2pPr>
      <a:lvl3pPr algn="l" rtl="0" eaLnBrk="1" fontAlgn="base" hangingPunct="1">
        <a:lnSpc>
          <a:spcPct val="80000"/>
        </a:lnSpc>
        <a:spcBef>
          <a:spcPct val="0"/>
        </a:spcBef>
        <a:spcAft>
          <a:spcPct val="0"/>
        </a:spcAft>
        <a:defRPr sz="2800">
          <a:solidFill>
            <a:srgbClr val="2B608E"/>
          </a:solidFill>
          <a:latin typeface="Arial" charset="0"/>
        </a:defRPr>
      </a:lvl3pPr>
      <a:lvl4pPr algn="l" rtl="0" eaLnBrk="1" fontAlgn="base" hangingPunct="1">
        <a:lnSpc>
          <a:spcPct val="80000"/>
        </a:lnSpc>
        <a:spcBef>
          <a:spcPct val="0"/>
        </a:spcBef>
        <a:spcAft>
          <a:spcPct val="0"/>
        </a:spcAft>
        <a:defRPr sz="2800">
          <a:solidFill>
            <a:srgbClr val="2B608E"/>
          </a:solidFill>
          <a:latin typeface="Arial" charset="0"/>
        </a:defRPr>
      </a:lvl4pPr>
      <a:lvl5pPr algn="l" rtl="0" eaLnBrk="1" fontAlgn="base" hangingPunct="1">
        <a:lnSpc>
          <a:spcPct val="80000"/>
        </a:lnSpc>
        <a:spcBef>
          <a:spcPct val="0"/>
        </a:spcBef>
        <a:spcAft>
          <a:spcPct val="0"/>
        </a:spcAft>
        <a:defRPr sz="2800">
          <a:solidFill>
            <a:srgbClr val="2B608E"/>
          </a:solidFill>
          <a:latin typeface="Arial" charset="0"/>
        </a:defRPr>
      </a:lvl5pPr>
      <a:lvl6pPr marL="457200" algn="l" rtl="0" eaLnBrk="1" fontAlgn="base" hangingPunct="1">
        <a:lnSpc>
          <a:spcPct val="80000"/>
        </a:lnSpc>
        <a:spcBef>
          <a:spcPct val="0"/>
        </a:spcBef>
        <a:spcAft>
          <a:spcPct val="0"/>
        </a:spcAft>
        <a:defRPr sz="2800">
          <a:solidFill>
            <a:srgbClr val="2B608E"/>
          </a:solidFill>
          <a:latin typeface="Arial" charset="0"/>
        </a:defRPr>
      </a:lvl6pPr>
      <a:lvl7pPr marL="914400" algn="l" rtl="0" eaLnBrk="1" fontAlgn="base" hangingPunct="1">
        <a:lnSpc>
          <a:spcPct val="80000"/>
        </a:lnSpc>
        <a:spcBef>
          <a:spcPct val="0"/>
        </a:spcBef>
        <a:spcAft>
          <a:spcPct val="0"/>
        </a:spcAft>
        <a:defRPr sz="2800">
          <a:solidFill>
            <a:srgbClr val="2B608E"/>
          </a:solidFill>
          <a:latin typeface="Arial" charset="0"/>
        </a:defRPr>
      </a:lvl7pPr>
      <a:lvl8pPr marL="1371600" algn="l" rtl="0" eaLnBrk="1" fontAlgn="base" hangingPunct="1">
        <a:lnSpc>
          <a:spcPct val="80000"/>
        </a:lnSpc>
        <a:spcBef>
          <a:spcPct val="0"/>
        </a:spcBef>
        <a:spcAft>
          <a:spcPct val="0"/>
        </a:spcAft>
        <a:defRPr sz="2800">
          <a:solidFill>
            <a:srgbClr val="2B608E"/>
          </a:solidFill>
          <a:latin typeface="Arial" charset="0"/>
        </a:defRPr>
      </a:lvl8pPr>
      <a:lvl9pPr marL="1828800" algn="l" rtl="0" eaLnBrk="1" fontAlgn="base" hangingPunct="1">
        <a:lnSpc>
          <a:spcPct val="80000"/>
        </a:lnSpc>
        <a:spcBef>
          <a:spcPct val="0"/>
        </a:spcBef>
        <a:spcAft>
          <a:spcPct val="0"/>
        </a:spcAft>
        <a:defRPr sz="2800">
          <a:solidFill>
            <a:srgbClr val="2B608E"/>
          </a:solidFill>
          <a:latin typeface="Arial" charset="0"/>
        </a:defRPr>
      </a:lvl9pPr>
    </p:titleStyle>
    <p:bodyStyle>
      <a:lvl1pPr marL="342900" indent="-342900" algn="l" rtl="0" eaLnBrk="1" fontAlgn="base" hangingPunct="1">
        <a:spcBef>
          <a:spcPct val="0"/>
        </a:spcBef>
        <a:spcAft>
          <a:spcPct val="0"/>
        </a:spcAft>
        <a:buChar char="•"/>
        <a:defRPr>
          <a:solidFill>
            <a:srgbClr val="4D4D4D"/>
          </a:solidFill>
          <a:latin typeface="+mn-lt"/>
          <a:ea typeface="+mn-ea"/>
          <a:cs typeface="+mn-cs"/>
        </a:defRPr>
      </a:lvl1pPr>
      <a:lvl2pPr marL="742950" indent="-285750" algn="l" rtl="0" eaLnBrk="1" fontAlgn="base" hangingPunct="1">
        <a:spcBef>
          <a:spcPct val="0"/>
        </a:spcBef>
        <a:spcAft>
          <a:spcPct val="0"/>
        </a:spcAft>
        <a:buChar char="–"/>
        <a:defRPr>
          <a:solidFill>
            <a:srgbClr val="4D4D4D"/>
          </a:solidFill>
          <a:latin typeface="+mn-lt"/>
        </a:defRPr>
      </a:lvl2pPr>
      <a:lvl3pPr marL="1143000" indent="-228600" algn="l" rtl="0" eaLnBrk="1" fontAlgn="base" hangingPunct="1">
        <a:spcBef>
          <a:spcPct val="0"/>
        </a:spcBef>
        <a:spcAft>
          <a:spcPct val="0"/>
        </a:spcAft>
        <a:buChar char="•"/>
        <a:defRPr>
          <a:solidFill>
            <a:srgbClr val="4D4D4D"/>
          </a:solidFill>
          <a:latin typeface="+mn-lt"/>
        </a:defRPr>
      </a:lvl3pPr>
      <a:lvl4pPr marL="1600200" indent="-228600" algn="l" rtl="0" eaLnBrk="1" fontAlgn="base" hangingPunct="1">
        <a:spcBef>
          <a:spcPct val="0"/>
        </a:spcBef>
        <a:spcAft>
          <a:spcPct val="0"/>
        </a:spcAft>
        <a:buChar char="–"/>
        <a:defRPr>
          <a:solidFill>
            <a:srgbClr val="4D4D4D"/>
          </a:solidFill>
          <a:latin typeface="+mn-lt"/>
        </a:defRPr>
      </a:lvl4pPr>
      <a:lvl5pPr marL="2057400" indent="-228600" algn="l" rtl="0" eaLnBrk="1" fontAlgn="base" hangingPunct="1">
        <a:spcBef>
          <a:spcPct val="0"/>
        </a:spcBef>
        <a:spcAft>
          <a:spcPct val="0"/>
        </a:spcAft>
        <a:buChar char="»"/>
        <a:defRPr>
          <a:solidFill>
            <a:srgbClr val="4D4D4D"/>
          </a:solidFill>
          <a:latin typeface="+mn-lt"/>
        </a:defRPr>
      </a:lvl5pPr>
      <a:lvl6pPr marL="2514600" indent="-228600" algn="l" rtl="0" eaLnBrk="1" fontAlgn="base" hangingPunct="1">
        <a:spcBef>
          <a:spcPct val="0"/>
        </a:spcBef>
        <a:spcAft>
          <a:spcPct val="0"/>
        </a:spcAft>
        <a:buChar char="»"/>
        <a:defRPr>
          <a:solidFill>
            <a:srgbClr val="4D4D4D"/>
          </a:solidFill>
          <a:latin typeface="+mn-lt"/>
        </a:defRPr>
      </a:lvl6pPr>
      <a:lvl7pPr marL="2971800" indent="-228600" algn="l" rtl="0" eaLnBrk="1" fontAlgn="base" hangingPunct="1">
        <a:spcBef>
          <a:spcPct val="0"/>
        </a:spcBef>
        <a:spcAft>
          <a:spcPct val="0"/>
        </a:spcAft>
        <a:buChar char="»"/>
        <a:defRPr>
          <a:solidFill>
            <a:srgbClr val="4D4D4D"/>
          </a:solidFill>
          <a:latin typeface="+mn-lt"/>
        </a:defRPr>
      </a:lvl7pPr>
      <a:lvl8pPr marL="3429000" indent="-228600" algn="l" rtl="0" eaLnBrk="1" fontAlgn="base" hangingPunct="1">
        <a:spcBef>
          <a:spcPct val="0"/>
        </a:spcBef>
        <a:spcAft>
          <a:spcPct val="0"/>
        </a:spcAft>
        <a:buChar char="»"/>
        <a:defRPr>
          <a:solidFill>
            <a:srgbClr val="4D4D4D"/>
          </a:solidFill>
          <a:latin typeface="+mn-lt"/>
        </a:defRPr>
      </a:lvl8pPr>
      <a:lvl9pPr marL="3886200" indent="-228600" algn="l" rtl="0" eaLnBrk="1" fontAlgn="base" hangingPunct="1">
        <a:spcBef>
          <a:spcPct val="0"/>
        </a:spcBef>
        <a:spcAft>
          <a:spcPct val="0"/>
        </a:spcAft>
        <a:buChar char="»"/>
        <a:defRPr>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descr="TW2010_Horz_page10.jpg"/>
          <p:cNvPicPr>
            <a:picLocks noChangeAspect="1"/>
          </p:cNvPicPr>
          <p:nvPr/>
        </p:nvPicPr>
        <p:blipFill>
          <a:blip r:embed="rId14" cstate="print"/>
          <a:stretch>
            <a:fillRect/>
          </a:stretch>
        </p:blipFill>
        <p:spPr>
          <a:xfrm>
            <a:off x="0" y="0"/>
            <a:ext cx="9144000" cy="6858000"/>
          </a:xfrm>
          <a:prstGeom prst="rect">
            <a:avLst/>
          </a:prstGeom>
        </p:spPr>
      </p:pic>
      <p:sp>
        <p:nvSpPr>
          <p:cNvPr id="1027" name="Rectangle 3"/>
          <p:cNvSpPr>
            <a:spLocks noGrp="1" noChangeArrowheads="1"/>
          </p:cNvSpPr>
          <p:nvPr>
            <p:ph type="title"/>
          </p:nvPr>
        </p:nvSpPr>
        <p:spPr bwMode="auto">
          <a:xfrm>
            <a:off x="1149350" y="1231900"/>
            <a:ext cx="7462838" cy="2190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8" name="Rectangle 4"/>
          <p:cNvSpPr>
            <a:spLocks noGrp="1" noChangeArrowheads="1"/>
          </p:cNvSpPr>
          <p:nvPr>
            <p:ph type="body" idx="1"/>
          </p:nvPr>
        </p:nvSpPr>
        <p:spPr bwMode="auto">
          <a:xfrm>
            <a:off x="1149350" y="1957388"/>
            <a:ext cx="7462838" cy="3178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5" name="Rectangle 5"/>
          <p:cNvSpPr>
            <a:spLocks noGrp="1" noChangeArrowheads="1"/>
          </p:cNvSpPr>
          <p:nvPr>
            <p:ph type="ftr" sz="quarter" idx="3"/>
          </p:nvPr>
        </p:nvSpPr>
        <p:spPr bwMode="auto">
          <a:xfrm>
            <a:off x="1760538" y="5345113"/>
            <a:ext cx="6851650" cy="1365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900">
                <a:solidFill>
                  <a:srgbClr val="4D4D4D"/>
                </a:solidFill>
              </a:defRPr>
            </a:lvl1pP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 id="2147484317" r:id="rId6"/>
    <p:sldLayoutId id="2147484318" r:id="rId7"/>
    <p:sldLayoutId id="2147484319" r:id="rId8"/>
    <p:sldLayoutId id="2147484320" r:id="rId9"/>
    <p:sldLayoutId id="2147484321" r:id="rId10"/>
    <p:sldLayoutId id="2147484322" r:id="rId11"/>
    <p:sldLayoutId id="2147484323" r:id="rId12"/>
  </p:sldLayoutIdLst>
  <p:txStyles>
    <p:titleStyle>
      <a:lvl1pPr algn="l" rtl="0" eaLnBrk="0" fontAlgn="base" hangingPunct="0">
        <a:lnSpc>
          <a:spcPct val="80000"/>
        </a:lnSpc>
        <a:spcBef>
          <a:spcPct val="0"/>
        </a:spcBef>
        <a:spcAft>
          <a:spcPct val="0"/>
        </a:spcAft>
        <a:defRPr>
          <a:solidFill>
            <a:srgbClr val="4D4D4D"/>
          </a:solidFill>
          <a:latin typeface="+mj-lt"/>
          <a:ea typeface="+mj-ea"/>
          <a:cs typeface="+mj-cs"/>
        </a:defRPr>
      </a:lvl1pPr>
      <a:lvl2pPr algn="l" rtl="0" eaLnBrk="0" fontAlgn="base" hangingPunct="0">
        <a:lnSpc>
          <a:spcPct val="80000"/>
        </a:lnSpc>
        <a:spcBef>
          <a:spcPct val="0"/>
        </a:spcBef>
        <a:spcAft>
          <a:spcPct val="0"/>
        </a:spcAft>
        <a:defRPr>
          <a:solidFill>
            <a:srgbClr val="4D4D4D"/>
          </a:solidFill>
          <a:latin typeface="Arial" charset="0"/>
        </a:defRPr>
      </a:lvl2pPr>
      <a:lvl3pPr algn="l" rtl="0" eaLnBrk="0" fontAlgn="base" hangingPunct="0">
        <a:lnSpc>
          <a:spcPct val="80000"/>
        </a:lnSpc>
        <a:spcBef>
          <a:spcPct val="0"/>
        </a:spcBef>
        <a:spcAft>
          <a:spcPct val="0"/>
        </a:spcAft>
        <a:defRPr>
          <a:solidFill>
            <a:srgbClr val="4D4D4D"/>
          </a:solidFill>
          <a:latin typeface="Arial" charset="0"/>
        </a:defRPr>
      </a:lvl3pPr>
      <a:lvl4pPr algn="l" rtl="0" eaLnBrk="0" fontAlgn="base" hangingPunct="0">
        <a:lnSpc>
          <a:spcPct val="80000"/>
        </a:lnSpc>
        <a:spcBef>
          <a:spcPct val="0"/>
        </a:spcBef>
        <a:spcAft>
          <a:spcPct val="0"/>
        </a:spcAft>
        <a:defRPr>
          <a:solidFill>
            <a:srgbClr val="4D4D4D"/>
          </a:solidFill>
          <a:latin typeface="Arial" charset="0"/>
        </a:defRPr>
      </a:lvl4pPr>
      <a:lvl5pPr algn="l" rtl="0" eaLnBrk="0" fontAlgn="base" hangingPunct="0">
        <a:lnSpc>
          <a:spcPct val="80000"/>
        </a:lnSpc>
        <a:spcBef>
          <a:spcPct val="0"/>
        </a:spcBef>
        <a:spcAft>
          <a:spcPct val="0"/>
        </a:spcAft>
        <a:defRPr>
          <a:solidFill>
            <a:srgbClr val="4D4D4D"/>
          </a:solidFill>
          <a:latin typeface="Arial" charset="0"/>
        </a:defRPr>
      </a:lvl5pPr>
      <a:lvl6pPr marL="457200" algn="l" rtl="0" fontAlgn="base">
        <a:lnSpc>
          <a:spcPct val="80000"/>
        </a:lnSpc>
        <a:spcBef>
          <a:spcPct val="0"/>
        </a:spcBef>
        <a:spcAft>
          <a:spcPct val="0"/>
        </a:spcAft>
        <a:defRPr>
          <a:solidFill>
            <a:srgbClr val="4D4D4D"/>
          </a:solidFill>
          <a:latin typeface="Arial" charset="0"/>
        </a:defRPr>
      </a:lvl6pPr>
      <a:lvl7pPr marL="914400" algn="l" rtl="0" fontAlgn="base">
        <a:lnSpc>
          <a:spcPct val="80000"/>
        </a:lnSpc>
        <a:spcBef>
          <a:spcPct val="0"/>
        </a:spcBef>
        <a:spcAft>
          <a:spcPct val="0"/>
        </a:spcAft>
        <a:defRPr>
          <a:solidFill>
            <a:srgbClr val="4D4D4D"/>
          </a:solidFill>
          <a:latin typeface="Arial" charset="0"/>
        </a:defRPr>
      </a:lvl7pPr>
      <a:lvl8pPr marL="1371600" algn="l" rtl="0" fontAlgn="base">
        <a:lnSpc>
          <a:spcPct val="80000"/>
        </a:lnSpc>
        <a:spcBef>
          <a:spcPct val="0"/>
        </a:spcBef>
        <a:spcAft>
          <a:spcPct val="0"/>
        </a:spcAft>
        <a:defRPr>
          <a:solidFill>
            <a:srgbClr val="4D4D4D"/>
          </a:solidFill>
          <a:latin typeface="Arial" charset="0"/>
        </a:defRPr>
      </a:lvl8pPr>
      <a:lvl9pPr marL="1828800" algn="l" rtl="0" fontAlgn="base">
        <a:lnSpc>
          <a:spcPct val="80000"/>
        </a:lnSpc>
        <a:spcBef>
          <a:spcPct val="0"/>
        </a:spcBef>
        <a:spcAft>
          <a:spcPct val="0"/>
        </a:spcAft>
        <a:defRPr>
          <a:solidFill>
            <a:srgbClr val="4D4D4D"/>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descr="TW2010_Horz_page10.jpg"/>
          <p:cNvPicPr>
            <a:picLocks noChangeAspect="1"/>
          </p:cNvPicPr>
          <p:nvPr/>
        </p:nvPicPr>
        <p:blipFill>
          <a:blip r:embed="rId14" cstate="print"/>
          <a:stretch>
            <a:fillRect/>
          </a:stretch>
        </p:blipFill>
        <p:spPr>
          <a:xfrm>
            <a:off x="0" y="0"/>
            <a:ext cx="9144000" cy="6858000"/>
          </a:xfrm>
          <a:prstGeom prst="rect">
            <a:avLst/>
          </a:prstGeom>
        </p:spPr>
      </p:pic>
      <p:sp>
        <p:nvSpPr>
          <p:cNvPr id="1027" name="Rectangle 3"/>
          <p:cNvSpPr>
            <a:spLocks noGrp="1" noChangeArrowheads="1"/>
          </p:cNvSpPr>
          <p:nvPr>
            <p:ph type="title"/>
          </p:nvPr>
        </p:nvSpPr>
        <p:spPr bwMode="auto">
          <a:xfrm>
            <a:off x="1149350" y="1231900"/>
            <a:ext cx="7462838" cy="2190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8" name="Rectangle 4"/>
          <p:cNvSpPr>
            <a:spLocks noGrp="1" noChangeArrowheads="1"/>
          </p:cNvSpPr>
          <p:nvPr>
            <p:ph type="body" idx="1"/>
          </p:nvPr>
        </p:nvSpPr>
        <p:spPr bwMode="auto">
          <a:xfrm>
            <a:off x="1149350" y="1957388"/>
            <a:ext cx="7462838" cy="3178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5" name="Rectangle 5"/>
          <p:cNvSpPr>
            <a:spLocks noGrp="1" noChangeArrowheads="1"/>
          </p:cNvSpPr>
          <p:nvPr>
            <p:ph type="ftr" sz="quarter" idx="3"/>
          </p:nvPr>
        </p:nvSpPr>
        <p:spPr bwMode="auto">
          <a:xfrm>
            <a:off x="1760538" y="5345113"/>
            <a:ext cx="6851650" cy="1365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900">
                <a:solidFill>
                  <a:srgbClr val="4D4D4D"/>
                </a:solidFill>
              </a:defRPr>
            </a:lvl1pP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4325" r:id="rId1"/>
    <p:sldLayoutId id="2147484326" r:id="rId2"/>
    <p:sldLayoutId id="2147484327" r:id="rId3"/>
    <p:sldLayoutId id="2147484328" r:id="rId4"/>
    <p:sldLayoutId id="2147484329" r:id="rId5"/>
    <p:sldLayoutId id="2147484330" r:id="rId6"/>
    <p:sldLayoutId id="2147484331" r:id="rId7"/>
    <p:sldLayoutId id="2147484332" r:id="rId8"/>
    <p:sldLayoutId id="2147484333" r:id="rId9"/>
    <p:sldLayoutId id="2147484334" r:id="rId10"/>
    <p:sldLayoutId id="2147484335" r:id="rId11"/>
    <p:sldLayoutId id="2147484336" r:id="rId12"/>
  </p:sldLayoutIdLst>
  <p:txStyles>
    <p:titleStyle>
      <a:lvl1pPr algn="l" rtl="0" eaLnBrk="0" fontAlgn="base" hangingPunct="0">
        <a:lnSpc>
          <a:spcPct val="80000"/>
        </a:lnSpc>
        <a:spcBef>
          <a:spcPct val="0"/>
        </a:spcBef>
        <a:spcAft>
          <a:spcPct val="0"/>
        </a:spcAft>
        <a:defRPr>
          <a:solidFill>
            <a:srgbClr val="4D4D4D"/>
          </a:solidFill>
          <a:latin typeface="+mj-lt"/>
          <a:ea typeface="+mj-ea"/>
          <a:cs typeface="+mj-cs"/>
        </a:defRPr>
      </a:lvl1pPr>
      <a:lvl2pPr algn="l" rtl="0" eaLnBrk="0" fontAlgn="base" hangingPunct="0">
        <a:lnSpc>
          <a:spcPct val="80000"/>
        </a:lnSpc>
        <a:spcBef>
          <a:spcPct val="0"/>
        </a:spcBef>
        <a:spcAft>
          <a:spcPct val="0"/>
        </a:spcAft>
        <a:defRPr>
          <a:solidFill>
            <a:srgbClr val="4D4D4D"/>
          </a:solidFill>
          <a:latin typeface="Arial" charset="0"/>
        </a:defRPr>
      </a:lvl2pPr>
      <a:lvl3pPr algn="l" rtl="0" eaLnBrk="0" fontAlgn="base" hangingPunct="0">
        <a:lnSpc>
          <a:spcPct val="80000"/>
        </a:lnSpc>
        <a:spcBef>
          <a:spcPct val="0"/>
        </a:spcBef>
        <a:spcAft>
          <a:spcPct val="0"/>
        </a:spcAft>
        <a:defRPr>
          <a:solidFill>
            <a:srgbClr val="4D4D4D"/>
          </a:solidFill>
          <a:latin typeface="Arial" charset="0"/>
        </a:defRPr>
      </a:lvl3pPr>
      <a:lvl4pPr algn="l" rtl="0" eaLnBrk="0" fontAlgn="base" hangingPunct="0">
        <a:lnSpc>
          <a:spcPct val="80000"/>
        </a:lnSpc>
        <a:spcBef>
          <a:spcPct val="0"/>
        </a:spcBef>
        <a:spcAft>
          <a:spcPct val="0"/>
        </a:spcAft>
        <a:defRPr>
          <a:solidFill>
            <a:srgbClr val="4D4D4D"/>
          </a:solidFill>
          <a:latin typeface="Arial" charset="0"/>
        </a:defRPr>
      </a:lvl4pPr>
      <a:lvl5pPr algn="l" rtl="0" eaLnBrk="0" fontAlgn="base" hangingPunct="0">
        <a:lnSpc>
          <a:spcPct val="80000"/>
        </a:lnSpc>
        <a:spcBef>
          <a:spcPct val="0"/>
        </a:spcBef>
        <a:spcAft>
          <a:spcPct val="0"/>
        </a:spcAft>
        <a:defRPr>
          <a:solidFill>
            <a:srgbClr val="4D4D4D"/>
          </a:solidFill>
          <a:latin typeface="Arial" charset="0"/>
        </a:defRPr>
      </a:lvl5pPr>
      <a:lvl6pPr marL="457200" algn="l" rtl="0" fontAlgn="base">
        <a:lnSpc>
          <a:spcPct val="80000"/>
        </a:lnSpc>
        <a:spcBef>
          <a:spcPct val="0"/>
        </a:spcBef>
        <a:spcAft>
          <a:spcPct val="0"/>
        </a:spcAft>
        <a:defRPr>
          <a:solidFill>
            <a:srgbClr val="4D4D4D"/>
          </a:solidFill>
          <a:latin typeface="Arial" charset="0"/>
        </a:defRPr>
      </a:lvl6pPr>
      <a:lvl7pPr marL="914400" algn="l" rtl="0" fontAlgn="base">
        <a:lnSpc>
          <a:spcPct val="80000"/>
        </a:lnSpc>
        <a:spcBef>
          <a:spcPct val="0"/>
        </a:spcBef>
        <a:spcAft>
          <a:spcPct val="0"/>
        </a:spcAft>
        <a:defRPr>
          <a:solidFill>
            <a:srgbClr val="4D4D4D"/>
          </a:solidFill>
          <a:latin typeface="Arial" charset="0"/>
        </a:defRPr>
      </a:lvl7pPr>
      <a:lvl8pPr marL="1371600" algn="l" rtl="0" fontAlgn="base">
        <a:lnSpc>
          <a:spcPct val="80000"/>
        </a:lnSpc>
        <a:spcBef>
          <a:spcPct val="0"/>
        </a:spcBef>
        <a:spcAft>
          <a:spcPct val="0"/>
        </a:spcAft>
        <a:defRPr>
          <a:solidFill>
            <a:srgbClr val="4D4D4D"/>
          </a:solidFill>
          <a:latin typeface="Arial" charset="0"/>
        </a:defRPr>
      </a:lvl8pPr>
      <a:lvl9pPr marL="1828800" algn="l" rtl="0" fontAlgn="base">
        <a:lnSpc>
          <a:spcPct val="80000"/>
        </a:lnSpc>
        <a:spcBef>
          <a:spcPct val="0"/>
        </a:spcBef>
        <a:spcAft>
          <a:spcPct val="0"/>
        </a:spcAft>
        <a:defRPr>
          <a:solidFill>
            <a:srgbClr val="4D4D4D"/>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654299" y="2460625"/>
            <a:ext cx="5551549" cy="2769989"/>
          </a:xfrm>
        </p:spPr>
        <p:txBody>
          <a:bodyPr rIns="0"/>
          <a:lstStyle/>
          <a:p>
            <a:pPr>
              <a:lnSpc>
                <a:spcPct val="100000"/>
              </a:lnSpc>
            </a:pPr>
            <a:r>
              <a:rPr lang="en-US" sz="2400" dirty="0" smtClean="0"/>
              <a:t>Examining the Drivers of Readmissions and Reducing Unnecessary Readmissions for Better Patient Care</a:t>
            </a:r>
            <a:r>
              <a:rPr lang="en-US" sz="2400" b="1" i="1" dirty="0" smtClean="0"/>
              <a:t/>
            </a:r>
            <a:br>
              <a:rPr lang="en-US" sz="2400" b="1" i="1" dirty="0" smtClean="0"/>
            </a:br>
            <a:r>
              <a:rPr lang="en-US" sz="2400" smtClean="0"/>
              <a:t/>
            </a:r>
            <a:br>
              <a:rPr lang="en-US" sz="2400" smtClean="0"/>
            </a:br>
            <a:r>
              <a:rPr lang="en-US" sz="2400" dirty="0" smtClean="0"/>
              <a:t/>
            </a:r>
            <a:br>
              <a:rPr lang="en-US" sz="2400" dirty="0" smtClean="0"/>
            </a:br>
            <a:r>
              <a:rPr lang="en-US" sz="2400" smtClean="0"/>
              <a:t/>
            </a:r>
            <a:br>
              <a:rPr lang="en-US" sz="2400" smtClean="0"/>
            </a:br>
            <a:r>
              <a:rPr lang="en-US" sz="2400" smtClean="0"/>
              <a:t>September </a:t>
            </a:r>
            <a:r>
              <a:rPr lang="en-US" sz="2400" dirty="0" smtClean="0"/>
              <a:t>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211" y="534492"/>
            <a:ext cx="7789654" cy="1034129"/>
          </a:xfrm>
        </p:spPr>
        <p:txBody>
          <a:bodyPr/>
          <a:lstStyle/>
          <a:p>
            <a:r>
              <a:rPr lang="en-US" dirty="0" smtClean="0"/>
              <a:t>Unplanned readmissions related to the initial stay likely offer the best opportunity for savings and care improvements.</a:t>
            </a:r>
            <a:endParaRPr lang="en-US" dirty="0"/>
          </a:p>
        </p:txBody>
      </p:sp>
      <p:graphicFrame>
        <p:nvGraphicFramePr>
          <p:cNvPr id="5" name="Content Placeholder 4"/>
          <p:cNvGraphicFramePr>
            <a:graphicFrameLocks noGrp="1"/>
          </p:cNvGraphicFramePr>
          <p:nvPr>
            <p:ph idx="1"/>
          </p:nvPr>
        </p:nvGraphicFramePr>
        <p:xfrm>
          <a:off x="1362973" y="2254310"/>
          <a:ext cx="6083570" cy="3048000"/>
        </p:xfrm>
        <a:graphic>
          <a:graphicData uri="http://schemas.openxmlformats.org/drawingml/2006/table">
            <a:tbl>
              <a:tblPr firstRow="1" bandRow="1">
                <a:tableStyleId>{5C22544A-7EE6-4342-B048-85BDC9FD1C3A}</a:tableStyleId>
              </a:tblPr>
              <a:tblGrid>
                <a:gridCol w="1846774"/>
                <a:gridCol w="2118398"/>
                <a:gridCol w="2118398"/>
              </a:tblGrid>
              <a:tr h="370840">
                <a:tc>
                  <a:txBody>
                    <a:bodyPr/>
                    <a:lstStyle/>
                    <a:p>
                      <a:endParaRPr lang="en-US" sz="1400" dirty="0"/>
                    </a:p>
                  </a:txBody>
                  <a:tcPr>
                    <a:noFill/>
                  </a:tcPr>
                </a:tc>
                <a:tc>
                  <a:txBody>
                    <a:bodyPr/>
                    <a:lstStyle/>
                    <a:p>
                      <a:pPr algn="ctr"/>
                      <a:r>
                        <a:rPr lang="en-US" sz="1400" dirty="0" smtClean="0"/>
                        <a:t>Related to Initial Admission</a:t>
                      </a:r>
                      <a:endParaRPr lang="en-US" sz="1400" dirty="0"/>
                    </a:p>
                  </a:txBody>
                  <a:tcPr anchor="ctr"/>
                </a:tc>
                <a:tc>
                  <a:txBody>
                    <a:bodyPr/>
                    <a:lstStyle/>
                    <a:p>
                      <a:pPr algn="ctr"/>
                      <a:r>
                        <a:rPr lang="en-US" sz="1400" dirty="0" smtClean="0"/>
                        <a:t>Unrelated</a:t>
                      </a:r>
                      <a:r>
                        <a:rPr lang="en-US" sz="1400" baseline="0" dirty="0" smtClean="0"/>
                        <a:t> to Initial Admission</a:t>
                      </a:r>
                      <a:endParaRPr lang="en-US" sz="1400" dirty="0"/>
                    </a:p>
                  </a:txBody>
                  <a:tcPr anchor="ctr"/>
                </a:tc>
              </a:tr>
              <a:tr h="370840">
                <a:tc>
                  <a:txBody>
                    <a:bodyPr/>
                    <a:lstStyle/>
                    <a:p>
                      <a:pPr algn="ctr"/>
                      <a:r>
                        <a:rPr lang="en-US" sz="1400" b="1" dirty="0" smtClean="0">
                          <a:solidFill>
                            <a:schemeClr val="bg1"/>
                          </a:solidFill>
                        </a:rPr>
                        <a:t>Planned</a:t>
                      </a:r>
                      <a:br>
                        <a:rPr lang="en-US" sz="1400" b="1" dirty="0" smtClean="0">
                          <a:solidFill>
                            <a:schemeClr val="bg1"/>
                          </a:solidFill>
                        </a:rPr>
                      </a:br>
                      <a:r>
                        <a:rPr lang="en-US" sz="1400" b="1" dirty="0" smtClean="0">
                          <a:solidFill>
                            <a:schemeClr val="bg1"/>
                          </a:solidFill>
                        </a:rPr>
                        <a:t>Readmission</a:t>
                      </a:r>
                    </a:p>
                  </a:txBody>
                  <a:tcPr anchor="ctr">
                    <a:solidFill>
                      <a:srgbClr val="00548B"/>
                    </a:solidFill>
                  </a:tcPr>
                </a:tc>
                <a:tc>
                  <a:txBody>
                    <a:bodyPr/>
                    <a:lstStyle/>
                    <a:p>
                      <a:pPr algn="ctr"/>
                      <a:r>
                        <a:rPr lang="en-US" sz="1400" dirty="0" smtClean="0"/>
                        <a:t>A </a:t>
                      </a:r>
                      <a:r>
                        <a:rPr lang="en-US" sz="1400" b="1" dirty="0" smtClean="0"/>
                        <a:t>planned </a:t>
                      </a:r>
                      <a:r>
                        <a:rPr lang="en-US" sz="1400" b="0" dirty="0" smtClean="0"/>
                        <a:t>readmission for which the reason</a:t>
                      </a:r>
                      <a:r>
                        <a:rPr lang="en-US" sz="1400" b="0" baseline="0" dirty="0" smtClean="0"/>
                        <a:t> for readmission is </a:t>
                      </a:r>
                      <a:r>
                        <a:rPr lang="en-US" sz="1400" b="1" baseline="0" dirty="0" smtClean="0"/>
                        <a:t>related</a:t>
                      </a:r>
                      <a:r>
                        <a:rPr lang="en-US" sz="1400" b="0" baseline="0" dirty="0" smtClean="0"/>
                        <a:t> to the reason for the initial admission.</a:t>
                      </a:r>
                      <a:endParaRPr lang="en-US" sz="1400" dirty="0"/>
                    </a:p>
                  </a:txBody>
                  <a:tcPr>
                    <a:solidFill>
                      <a:srgbClr val="E9E3BA"/>
                    </a:solidFill>
                  </a:tcPr>
                </a:tc>
                <a:tc>
                  <a:txBody>
                    <a:bodyPr/>
                    <a:lstStyle/>
                    <a:p>
                      <a:pPr algn="ctr"/>
                      <a:r>
                        <a:rPr lang="en-US" sz="1400" dirty="0" smtClean="0"/>
                        <a:t>A </a:t>
                      </a:r>
                      <a:r>
                        <a:rPr lang="en-US" sz="1400" b="1" dirty="0" smtClean="0"/>
                        <a:t>planned</a:t>
                      </a:r>
                      <a:r>
                        <a:rPr lang="en-US" sz="1400" b="0" dirty="0" smtClean="0"/>
                        <a:t> readmission for which the reason for readmission is </a:t>
                      </a:r>
                      <a:r>
                        <a:rPr lang="en-US" sz="1400" b="1" dirty="0" smtClean="0"/>
                        <a:t>not related</a:t>
                      </a:r>
                      <a:r>
                        <a:rPr lang="en-US" sz="1400" b="0" dirty="0" smtClean="0"/>
                        <a:t> to the reason for the initial admission.</a:t>
                      </a:r>
                      <a:endParaRPr lang="en-US" sz="1400" dirty="0"/>
                    </a:p>
                  </a:txBody>
                  <a:tcPr>
                    <a:solidFill>
                      <a:srgbClr val="E9E3BA"/>
                    </a:solidFill>
                  </a:tcPr>
                </a:tc>
              </a:tr>
              <a:tr h="370840">
                <a:tc>
                  <a:txBody>
                    <a:bodyPr/>
                    <a:lstStyle/>
                    <a:p>
                      <a:pPr algn="ctr"/>
                      <a:r>
                        <a:rPr lang="en-US" sz="1400" b="1" dirty="0" smtClean="0">
                          <a:solidFill>
                            <a:schemeClr val="bg1"/>
                          </a:solidFill>
                        </a:rPr>
                        <a:t>Unplanned</a:t>
                      </a:r>
                      <a:r>
                        <a:rPr lang="en-US" sz="1400" b="1" baseline="0" dirty="0" smtClean="0">
                          <a:solidFill>
                            <a:schemeClr val="bg1"/>
                          </a:solidFill>
                        </a:rPr>
                        <a:t> Readmission</a:t>
                      </a:r>
                    </a:p>
                  </a:txBody>
                  <a:tcPr anchor="ctr">
                    <a:solidFill>
                      <a:srgbClr val="00548B"/>
                    </a:solidFill>
                  </a:tcPr>
                </a:tc>
                <a:tc>
                  <a:txBody>
                    <a:bodyPr/>
                    <a:lstStyle/>
                    <a:p>
                      <a:pPr algn="ctr"/>
                      <a:r>
                        <a:rPr lang="en-US" sz="1400" dirty="0" smtClean="0">
                          <a:solidFill>
                            <a:schemeClr val="bg1"/>
                          </a:solidFill>
                        </a:rPr>
                        <a:t>An </a:t>
                      </a:r>
                      <a:r>
                        <a:rPr lang="en-US" sz="1400" b="1" dirty="0" smtClean="0">
                          <a:solidFill>
                            <a:schemeClr val="bg1"/>
                          </a:solidFill>
                        </a:rPr>
                        <a:t>unplanned </a:t>
                      </a:r>
                      <a:r>
                        <a:rPr lang="en-US" sz="1400" b="0" dirty="0" smtClean="0">
                          <a:solidFill>
                            <a:schemeClr val="bg1"/>
                          </a:solidFill>
                        </a:rPr>
                        <a:t>readmission for which the reason for readmission is </a:t>
                      </a:r>
                      <a:r>
                        <a:rPr lang="en-US" sz="1400" b="1" dirty="0" smtClean="0">
                          <a:solidFill>
                            <a:schemeClr val="bg1"/>
                          </a:solidFill>
                        </a:rPr>
                        <a:t>related</a:t>
                      </a:r>
                      <a:r>
                        <a:rPr lang="en-US" sz="1400" b="0" dirty="0" smtClean="0">
                          <a:solidFill>
                            <a:schemeClr val="bg1"/>
                          </a:solidFill>
                        </a:rPr>
                        <a:t> to the reason</a:t>
                      </a:r>
                      <a:r>
                        <a:rPr lang="en-US" sz="1400" b="0" baseline="0" dirty="0" smtClean="0">
                          <a:solidFill>
                            <a:schemeClr val="bg1"/>
                          </a:solidFill>
                        </a:rPr>
                        <a:t> for the initial admission.</a:t>
                      </a:r>
                      <a:endParaRPr lang="en-US" sz="1400" dirty="0">
                        <a:solidFill>
                          <a:schemeClr val="bg1"/>
                        </a:solidFill>
                      </a:endParaRPr>
                    </a:p>
                  </a:txBody>
                  <a:tcPr>
                    <a:solidFill>
                      <a:srgbClr val="A73226"/>
                    </a:solidFill>
                  </a:tcPr>
                </a:tc>
                <a:tc>
                  <a:txBody>
                    <a:bodyPr/>
                    <a:lstStyle/>
                    <a:p>
                      <a:pPr algn="ctr"/>
                      <a:r>
                        <a:rPr lang="en-US" sz="1400" dirty="0" smtClean="0"/>
                        <a:t>An </a:t>
                      </a:r>
                      <a:r>
                        <a:rPr lang="en-US" sz="1400" b="1" dirty="0" smtClean="0"/>
                        <a:t>unplanned</a:t>
                      </a:r>
                      <a:r>
                        <a:rPr lang="en-US" sz="1400" b="0" dirty="0" smtClean="0"/>
                        <a:t> readmission for which the reason for readmission is </a:t>
                      </a:r>
                      <a:r>
                        <a:rPr lang="en-US" sz="1400" b="1" dirty="0" smtClean="0"/>
                        <a:t>not</a:t>
                      </a:r>
                      <a:r>
                        <a:rPr lang="en-US" sz="1400" b="1" baseline="0" dirty="0" smtClean="0"/>
                        <a:t> related</a:t>
                      </a:r>
                      <a:r>
                        <a:rPr lang="en-US" sz="1400" b="0" baseline="0" dirty="0" smtClean="0"/>
                        <a:t> to the reason for the initial admission.</a:t>
                      </a:r>
                      <a:endParaRPr lang="en-US" sz="1400" dirty="0"/>
                    </a:p>
                  </a:txBody>
                  <a:tcPr>
                    <a:solidFill>
                      <a:srgbClr val="E9E3BA"/>
                    </a:solidFill>
                  </a:tcPr>
                </a:tc>
              </a:tr>
            </a:tbl>
          </a:graphicData>
        </a:graphic>
      </p:graphicFrame>
      <p:sp>
        <p:nvSpPr>
          <p:cNvPr id="4" name="Rectangle 2"/>
          <p:cNvSpPr txBox="1">
            <a:spLocks noChangeArrowheads="1"/>
          </p:cNvSpPr>
          <p:nvPr/>
        </p:nvSpPr>
        <p:spPr bwMode="gray">
          <a:xfrm>
            <a:off x="692149" y="1662548"/>
            <a:ext cx="7478074" cy="1969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4D4D4D"/>
                </a:solidFill>
                <a:effectLst/>
                <a:uLnTx/>
                <a:uFillTx/>
                <a:latin typeface="+mj-lt"/>
                <a:ea typeface="+mj-ea"/>
                <a:cs typeface="+mj-cs"/>
              </a:rPr>
              <a:t>Chart 1: A Framework for Classification</a:t>
            </a:r>
            <a:r>
              <a:rPr kumimoji="0" lang="en-US" sz="1600" b="0" i="0" u="none" strike="noStrike" kern="0" cap="none" spc="0" normalizeH="0" noProof="0" dirty="0" smtClean="0">
                <a:ln>
                  <a:noFill/>
                </a:ln>
                <a:solidFill>
                  <a:srgbClr val="4D4D4D"/>
                </a:solidFill>
                <a:effectLst/>
                <a:uLnTx/>
                <a:uFillTx/>
                <a:latin typeface="+mj-lt"/>
                <a:ea typeface="+mj-ea"/>
                <a:cs typeface="+mj-cs"/>
              </a:rPr>
              <a:t> of Readmissions</a:t>
            </a:r>
            <a:endParaRPr kumimoji="0" lang="en-US" sz="1600" b="0" i="0" u="none" strike="noStrike" kern="0" cap="none" spc="0" normalizeH="0" baseline="0" noProof="0" dirty="0" smtClean="0">
              <a:ln>
                <a:noFill/>
              </a:ln>
              <a:solidFill>
                <a:srgbClr val="4D4D4D"/>
              </a:solidFill>
              <a:effectLst/>
              <a:uLnTx/>
              <a:uFillTx/>
              <a:latin typeface="+mj-lt"/>
              <a:ea typeface="+mj-ea"/>
              <a:cs typeface="+mj-cs"/>
            </a:endParaRPr>
          </a:p>
        </p:txBody>
      </p:sp>
      <p:sp>
        <p:nvSpPr>
          <p:cNvPr id="6" name="Text Box 4"/>
          <p:cNvSpPr txBox="1">
            <a:spLocks noChangeArrowheads="1"/>
          </p:cNvSpPr>
          <p:nvPr/>
        </p:nvSpPr>
        <p:spPr bwMode="gray">
          <a:xfrm>
            <a:off x="1722954" y="5960959"/>
            <a:ext cx="5554145" cy="153888"/>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a:solidFill>
                  <a:srgbClr val="4D4D4D"/>
                </a:solidFill>
              </a:rPr>
              <a:t>Source: </a:t>
            </a:r>
            <a:r>
              <a:rPr lang="en-US" sz="1000" kern="0" dirty="0" smtClean="0">
                <a:solidFill>
                  <a:srgbClr val="4D4D4D"/>
                </a:solidFill>
              </a:rPr>
              <a:t>American Hospital Association. </a:t>
            </a:r>
            <a:endParaRPr lang="en-US" sz="1000" kern="0" baseline="30000" dirty="0">
              <a:solidFill>
                <a:srgbClr val="4D4D4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655256"/>
            <a:ext cx="8229600" cy="689420"/>
          </a:xfrm>
        </p:spPr>
        <p:txBody>
          <a:bodyPr/>
          <a:lstStyle/>
          <a:p>
            <a:r>
              <a:rPr lang="en-US" dirty="0" smtClean="0"/>
              <a:t>Risk-adjusted readmission rates do not account for some factors that may influence risk of readmission. </a:t>
            </a:r>
            <a:endParaRPr lang="en-US" dirty="0"/>
          </a:p>
        </p:txBody>
      </p:sp>
      <p:graphicFrame>
        <p:nvGraphicFramePr>
          <p:cNvPr id="4" name="Group 59"/>
          <p:cNvGraphicFramePr>
            <a:graphicFrameLocks noGrp="1"/>
          </p:cNvGraphicFramePr>
          <p:nvPr>
            <p:ph idx="1"/>
          </p:nvPr>
        </p:nvGraphicFramePr>
        <p:xfrm>
          <a:off x="266699" y="2207938"/>
          <a:ext cx="8282079" cy="3703320"/>
        </p:xfrm>
        <a:graphic>
          <a:graphicData uri="http://schemas.openxmlformats.org/drawingml/2006/table">
            <a:tbl>
              <a:tblPr/>
              <a:tblGrid>
                <a:gridCol w="2070520"/>
                <a:gridCol w="2070520"/>
                <a:gridCol w="4141039"/>
              </a:tblGrid>
              <a:tr h="274320">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FFFFFF"/>
                          </a:solidFill>
                          <a:effectLst/>
                          <a:latin typeface="Arial" charset="0"/>
                          <a:ea typeface="+mn-ea"/>
                          <a:cs typeface="Arial" charset="0"/>
                        </a:rPr>
                        <a:t>Included in Risk Adjustment</a:t>
                      </a:r>
                    </a:p>
                  </a:txBody>
                  <a:tcPr marT="18288" marB="274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00548B"/>
                    </a:solidFill>
                  </a:tcPr>
                </a:tc>
                <a:tc hMerge="1">
                  <a:txBody>
                    <a:bodyPr/>
                    <a:lstStyle/>
                    <a:p>
                      <a:endParaRPr lang="en-U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FFFFFF"/>
                          </a:solidFill>
                          <a:effectLst/>
                          <a:latin typeface="Arial" charset="0"/>
                          <a:ea typeface="+mn-ea"/>
                          <a:cs typeface="Arial" charset="0"/>
                        </a:rPr>
                        <a:t>Not Included in Risk Adjustment</a:t>
                      </a:r>
                    </a:p>
                  </a:txBody>
                  <a:tcPr marT="18288" marB="27432" anchor="ctr" horzOverflow="overflow">
                    <a:lnL w="127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00548B"/>
                    </a:solidFill>
                  </a:tcPr>
                </a:tc>
              </a:tr>
              <a:tr h="133350">
                <a:tc gridSpan="2">
                  <a:txBody>
                    <a:bodyPr/>
                    <a:lstStyle/>
                    <a:p>
                      <a:pPr algn="l"/>
                      <a:r>
                        <a:rPr lang="en-US" sz="1200" kern="1200" baseline="0" dirty="0" smtClean="0">
                          <a:solidFill>
                            <a:schemeClr val="tx1"/>
                          </a:solidFill>
                          <a:latin typeface="+mj-lt"/>
                          <a:ea typeface="+mn-ea"/>
                          <a:cs typeface="+mn-cs"/>
                        </a:rPr>
                        <a:t>Age</a:t>
                      </a:r>
                      <a:endParaRPr lang="en-US" sz="1200" dirty="0">
                        <a:latin typeface="+mj-lt"/>
                      </a:endParaRPr>
                    </a:p>
                  </a:txBody>
                  <a:tcPr marR="731520"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a:txBody>
                    <a:bodyPr/>
                    <a:lstStyle/>
                    <a:p>
                      <a:pPr algn="l"/>
                      <a:r>
                        <a:rPr lang="en-US" sz="1200" kern="1200" baseline="0" dirty="0" smtClean="0">
                          <a:solidFill>
                            <a:schemeClr val="tx1"/>
                          </a:solidFill>
                          <a:latin typeface="+mj-lt"/>
                          <a:ea typeface="+mn-ea"/>
                          <a:cs typeface="+mn-cs"/>
                        </a:rPr>
                        <a:t>Medicare eligibility status (e.g., aged, disabled)</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gridSpan="2">
                  <a:txBody>
                    <a:bodyPr/>
                    <a:lstStyle/>
                    <a:p>
                      <a:pPr algn="l"/>
                      <a:r>
                        <a:rPr lang="en-US" sz="1200" dirty="0" smtClean="0">
                          <a:latin typeface="+mj-lt"/>
                        </a:rPr>
                        <a:t>Gender</a:t>
                      </a:r>
                    </a:p>
                  </a:txBody>
                  <a:tcPr marR="731520"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hMerge="1">
                  <a:txBody>
                    <a:bodyPr/>
                    <a:lstStyle/>
                    <a:p>
                      <a:endParaRPr lang="en-US"/>
                    </a:p>
                  </a:txBody>
                  <a:tcPr/>
                </a:tc>
                <a:tc>
                  <a:txBody>
                    <a:bodyPr/>
                    <a:lstStyle/>
                    <a:p>
                      <a:pPr algn="l"/>
                      <a:r>
                        <a:rPr lang="en-US" sz="1200" kern="1200" baseline="0" dirty="0" smtClean="0">
                          <a:solidFill>
                            <a:schemeClr val="tx1"/>
                          </a:solidFill>
                          <a:latin typeface="+mj-lt"/>
                          <a:ea typeface="+mn-ea"/>
                          <a:cs typeface="+mn-cs"/>
                        </a:rPr>
                        <a:t>Dual eligibility (Medicaid) status or income</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133350">
                <a:tc gridSpan="2">
                  <a:txBody>
                    <a:bodyPr/>
                    <a:lstStyle/>
                    <a:p>
                      <a:pPr algn="l"/>
                      <a:r>
                        <a:rPr lang="en-US" sz="1200" dirty="0" smtClean="0">
                          <a:latin typeface="+mj-lt"/>
                        </a:rPr>
                        <a:t>History of CABG </a:t>
                      </a:r>
                      <a:endParaRPr lang="en-US" sz="1200" dirty="0">
                        <a:latin typeface="+mj-lt"/>
                      </a:endParaRPr>
                    </a:p>
                  </a:txBody>
                  <a:tcPr marR="731520"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Frailty</a:t>
                      </a: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gridSpan="2">
                  <a:txBody>
                    <a:bodyPr/>
                    <a:lstStyle/>
                    <a:p>
                      <a:pPr algn="l"/>
                      <a:r>
                        <a:rPr lang="en-US" sz="1200" dirty="0" smtClean="0">
                          <a:latin typeface="+mj-lt"/>
                        </a:rPr>
                        <a:t>Condition</a:t>
                      </a:r>
                      <a:r>
                        <a:rPr lang="en-US" sz="1200" baseline="0" dirty="0" smtClean="0">
                          <a:latin typeface="+mj-lt"/>
                        </a:rPr>
                        <a:t> Categories including: </a:t>
                      </a:r>
                      <a:endParaRPr lang="en-US" sz="1200" dirty="0">
                        <a:latin typeface="+mj-lt"/>
                      </a:endParaRPr>
                    </a:p>
                  </a:txBody>
                  <a:tcPr marR="731520"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hMerge="1">
                  <a:txBody>
                    <a:bodyPr/>
                    <a:lstStyle/>
                    <a:p>
                      <a:endParaRPr lang="en-US"/>
                    </a:p>
                  </a:txBody>
                  <a:tcPr/>
                </a:tc>
                <a:tc>
                  <a:txBody>
                    <a:bodyPr/>
                    <a:lstStyle/>
                    <a:p>
                      <a:pPr algn="l"/>
                      <a:r>
                        <a:rPr lang="en-US" sz="1200" dirty="0" smtClean="0">
                          <a:latin typeface="+mj-lt"/>
                        </a:rPr>
                        <a:t>Social support structure</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133350">
                <a:tc>
                  <a:txBody>
                    <a:bodyPr/>
                    <a:lstStyle/>
                    <a:p>
                      <a:pPr algn="l"/>
                      <a:r>
                        <a:rPr lang="en-US" sz="1200" dirty="0" smtClean="0">
                          <a:latin typeface="+mj-lt"/>
                        </a:rPr>
                        <a:t>History of infection</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Septicemia/shock</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Race</a:t>
                      </a:r>
                      <a:r>
                        <a:rPr lang="en-US" sz="1200" baseline="0" dirty="0" smtClean="0">
                          <a:latin typeface="+mj-lt"/>
                        </a:rPr>
                        <a:t> or ethnicity</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Cancer</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Diabetes</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Geographic region</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133350">
                <a:tc>
                  <a:txBody>
                    <a:bodyPr/>
                    <a:lstStyle/>
                    <a:p>
                      <a:pPr algn="l"/>
                      <a:r>
                        <a:rPr lang="en-US" sz="1200" dirty="0" smtClean="0">
                          <a:latin typeface="+mj-lt"/>
                        </a:rPr>
                        <a:t>Malnutrition</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Gastrointestinal</a:t>
                      </a:r>
                      <a:r>
                        <a:rPr lang="en-US" sz="1200" baseline="0" dirty="0" smtClean="0">
                          <a:latin typeface="+mj-lt"/>
                        </a:rPr>
                        <a:t> disorders</a:t>
                      </a:r>
                      <a:endParaRPr lang="en-US" sz="1200" dirty="0" smtClean="0">
                        <a:latin typeface="+mj-lt"/>
                      </a:endParaRP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Limited English proficiency</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Hematological disorders</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Dementia</a:t>
                      </a:r>
                      <a:r>
                        <a:rPr lang="en-US" sz="1200" baseline="0" dirty="0" smtClean="0">
                          <a:latin typeface="+mj-lt"/>
                        </a:rPr>
                        <a:t> &amp; senility</a:t>
                      </a:r>
                      <a:endParaRPr lang="en-US" sz="1200" dirty="0" smtClean="0">
                        <a:latin typeface="+mj-lt"/>
                      </a:endParaRP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Drug/alcohol abuse</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Psychiatric disorders</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Paraplegia, paralysis, et al.</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CHF &amp;</a:t>
                      </a:r>
                      <a:r>
                        <a:rPr lang="en-US" sz="1200" baseline="0" dirty="0" smtClean="0">
                          <a:latin typeface="+mj-lt"/>
                        </a:rPr>
                        <a:t> </a:t>
                      </a:r>
                      <a:r>
                        <a:rPr lang="en-US" sz="1200" dirty="0" smtClean="0">
                          <a:latin typeface="+mj-lt"/>
                        </a:rPr>
                        <a:t>other heart disease</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Stroke &amp; vascular disease</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COPD &amp; lung disorders</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Asthma</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Pneumonia</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ESRD</a:t>
                      </a:r>
                      <a:r>
                        <a:rPr lang="en-US" sz="1200" baseline="0" dirty="0" smtClean="0">
                          <a:latin typeface="+mj-lt"/>
                        </a:rPr>
                        <a:t> or dialysis</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Renal</a:t>
                      </a:r>
                      <a:r>
                        <a:rPr lang="en-US" sz="1200" baseline="0" dirty="0" smtClean="0">
                          <a:latin typeface="+mj-lt"/>
                        </a:rPr>
                        <a:t> failure</a:t>
                      </a:r>
                      <a:endParaRPr lang="en-US" sz="1200" dirty="0" smtClean="0">
                        <a:latin typeface="+mj-lt"/>
                      </a:endParaRP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Urinary tract infection</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Skin ulcers</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algn="l"/>
                      <a:r>
                        <a:rPr lang="en-US" sz="1200" dirty="0" smtClean="0">
                          <a:latin typeface="+mj-lt"/>
                        </a:rPr>
                        <a:t>Vertebral fractures</a:t>
                      </a:r>
                      <a:endParaRPr lang="en-US" sz="1200" dirty="0">
                        <a:latin typeface="+mj-lt"/>
                      </a:endParaRPr>
                    </a:p>
                  </a:txBody>
                  <a:tcPr marT="18288" marB="27432" anchor="ctr" horzOverflow="overflow">
                    <a:lnL w="12700" cap="flat" cmpd="sng" algn="ctr">
                      <a:no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Other injuries</a:t>
                      </a:r>
                    </a:p>
                  </a:txBody>
                  <a:tcPr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bl>
          </a:graphicData>
        </a:graphic>
      </p:graphicFrame>
      <p:sp>
        <p:nvSpPr>
          <p:cNvPr id="5" name="Rectangle 2"/>
          <p:cNvSpPr txBox="1">
            <a:spLocks noChangeArrowheads="1"/>
          </p:cNvSpPr>
          <p:nvPr/>
        </p:nvSpPr>
        <p:spPr bwMode="gray">
          <a:xfrm>
            <a:off x="692149" y="1662548"/>
            <a:ext cx="7478074" cy="3939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4D4D4D"/>
                </a:solidFill>
                <a:effectLst/>
                <a:uLnTx/>
                <a:uFillTx/>
                <a:latin typeface="+mj-lt"/>
                <a:ea typeface="+mj-ea"/>
                <a:cs typeface="+mj-cs"/>
              </a:rPr>
              <a:t>Chart 2: Risk Adjustment</a:t>
            </a:r>
            <a:r>
              <a:rPr kumimoji="0" lang="en-US" sz="1600" b="0" i="0" u="none" strike="noStrike" kern="0" cap="none" spc="0" normalizeH="0" noProof="0" dirty="0" smtClean="0">
                <a:ln>
                  <a:noFill/>
                </a:ln>
                <a:solidFill>
                  <a:srgbClr val="4D4D4D"/>
                </a:solidFill>
                <a:effectLst/>
                <a:uLnTx/>
                <a:uFillTx/>
                <a:latin typeface="+mj-lt"/>
                <a:ea typeface="+mj-ea"/>
                <a:cs typeface="+mj-cs"/>
              </a:rPr>
              <a:t> Variables for 30-day, All-cause Risk</a:t>
            </a:r>
            <a:r>
              <a:rPr lang="en-US" sz="1600" kern="0" dirty="0" smtClean="0">
                <a:solidFill>
                  <a:srgbClr val="4D4D4D"/>
                </a:solidFill>
                <a:latin typeface="+mj-lt"/>
                <a:ea typeface="+mj-ea"/>
                <a:cs typeface="+mj-cs"/>
              </a:rPr>
              <a:t> Standardized Readmission Rate Following Pneumonia Hospitalization </a:t>
            </a:r>
            <a:endParaRPr kumimoji="0" lang="en-US" sz="1600" b="0" i="0" u="none" strike="noStrike" kern="0" cap="none" spc="0" normalizeH="0" baseline="0" noProof="0" dirty="0" smtClean="0">
              <a:ln>
                <a:noFill/>
              </a:ln>
              <a:solidFill>
                <a:srgbClr val="4D4D4D"/>
              </a:solidFill>
              <a:effectLst/>
              <a:uLnTx/>
              <a:uFillTx/>
              <a:latin typeface="+mj-lt"/>
              <a:ea typeface="+mj-ea"/>
              <a:cs typeface="+mj-cs"/>
            </a:endParaRPr>
          </a:p>
        </p:txBody>
      </p:sp>
      <p:sp>
        <p:nvSpPr>
          <p:cNvPr id="6" name="Text Box 4"/>
          <p:cNvSpPr txBox="1">
            <a:spLocks noChangeArrowheads="1"/>
          </p:cNvSpPr>
          <p:nvPr/>
        </p:nvSpPr>
        <p:spPr bwMode="gray">
          <a:xfrm>
            <a:off x="1722954" y="6064471"/>
            <a:ext cx="5554145" cy="461665"/>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smtClean="0">
                <a:solidFill>
                  <a:srgbClr val="4D4D4D"/>
                </a:solidFill>
              </a:rPr>
              <a:t>Source: National Quality Forum. Measure # 0506. www.qualityforum.org.</a:t>
            </a:r>
          </a:p>
          <a:p>
            <a:pPr eaLnBrk="0" fontAlgn="auto" hangingPunct="0">
              <a:spcBef>
                <a:spcPts val="0"/>
              </a:spcBef>
              <a:spcAft>
                <a:spcPts val="0"/>
              </a:spcAft>
              <a:defRPr/>
            </a:pPr>
            <a:r>
              <a:rPr lang="en-US" sz="1000" kern="0" dirty="0" smtClean="0">
                <a:solidFill>
                  <a:srgbClr val="4D4D4D"/>
                </a:solidFill>
              </a:rPr>
              <a:t>Note: CABG=coronary artery bypass graft; ESRD=end stage renal disease; CHF=congestive heart failure; and COPD=chronic obstructive pulmonary disease.  </a:t>
            </a:r>
            <a:endParaRPr lang="en-US" sz="1000" kern="0" baseline="30000" dirty="0">
              <a:solidFill>
                <a:srgbClr val="4D4D4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There appears to be an inverse relationship between mortality and readmissions. </a:t>
            </a:r>
            <a:endParaRPr lang="en-US" dirty="0"/>
          </a:p>
        </p:txBody>
      </p:sp>
      <p:graphicFrame>
        <p:nvGraphicFramePr>
          <p:cNvPr id="4" name="Chart 3"/>
          <p:cNvGraphicFramePr/>
          <p:nvPr/>
        </p:nvGraphicFramePr>
        <p:xfrm>
          <a:off x="463138" y="2054922"/>
          <a:ext cx="8467440" cy="377716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4"/>
          <p:cNvSpPr txBox="1">
            <a:spLocks noChangeArrowheads="1"/>
          </p:cNvSpPr>
          <p:nvPr/>
        </p:nvSpPr>
        <p:spPr bwMode="gray">
          <a:xfrm>
            <a:off x="1714328" y="5900577"/>
            <a:ext cx="5554145" cy="615553"/>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a:solidFill>
                  <a:srgbClr val="4D4D4D"/>
                </a:solidFill>
              </a:rPr>
              <a:t>Source: </a:t>
            </a:r>
            <a:r>
              <a:rPr lang="en-US" sz="1000" kern="0" dirty="0" smtClean="0">
                <a:solidFill>
                  <a:srgbClr val="4D4D4D"/>
                </a:solidFill>
              </a:rPr>
              <a:t>Analysis by Greater New York Hospital Association, 2009. </a:t>
            </a:r>
          </a:p>
          <a:p>
            <a:pPr eaLnBrk="0" fontAlgn="auto" hangingPunct="0">
              <a:spcBef>
                <a:spcPts val="0"/>
              </a:spcBef>
              <a:spcAft>
                <a:spcPts val="0"/>
              </a:spcAft>
              <a:defRPr/>
            </a:pPr>
            <a:r>
              <a:rPr lang="en-US" sz="1000" kern="0" dirty="0" smtClean="0">
                <a:solidFill>
                  <a:srgbClr val="4D4D4D"/>
                </a:solidFill>
              </a:rPr>
              <a:t>Note: Findings based on CMS’ Hospital Compare data released on July 7, 2009. Chart shows 11 states with lowest and 12 states with highest adjusted mortality rates. MD was omitted from the low mortality states because readmissions data were not available.</a:t>
            </a:r>
            <a:endParaRPr lang="en-US" sz="1000" kern="0" baseline="30000" dirty="0">
              <a:solidFill>
                <a:srgbClr val="4D4D4D"/>
              </a:solidFill>
            </a:endParaRPr>
          </a:p>
        </p:txBody>
      </p:sp>
      <p:sp>
        <p:nvSpPr>
          <p:cNvPr id="6" name="Rectangle 2"/>
          <p:cNvSpPr txBox="1">
            <a:spLocks noChangeArrowheads="1"/>
          </p:cNvSpPr>
          <p:nvPr/>
        </p:nvSpPr>
        <p:spPr bwMode="gray">
          <a:xfrm>
            <a:off x="692149" y="1662548"/>
            <a:ext cx="7478074" cy="3939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8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4D4D4D"/>
                </a:solidFill>
                <a:effectLst/>
                <a:uLnTx/>
                <a:uFillTx/>
                <a:latin typeface="+mj-lt"/>
                <a:ea typeface="+mj-ea"/>
                <a:cs typeface="+mj-cs"/>
              </a:rPr>
              <a:t>Chart 3: Percentile Rankings of Adjusted Mortality </a:t>
            </a:r>
            <a:r>
              <a:rPr kumimoji="0" lang="en-US" sz="1600" b="0" i="0" u="none" strike="noStrike" kern="0" cap="none" spc="0" normalizeH="0" noProof="0" dirty="0" smtClean="0">
                <a:ln>
                  <a:noFill/>
                </a:ln>
                <a:solidFill>
                  <a:srgbClr val="4D4D4D"/>
                </a:solidFill>
                <a:effectLst/>
                <a:uLnTx/>
                <a:uFillTx/>
                <a:latin typeface="+mj-lt"/>
                <a:ea typeface="+mj-ea"/>
                <a:cs typeface="+mj-cs"/>
              </a:rPr>
              <a:t>and 30-day Readmission Rates, States with the Lowest and Highest Adjusted Mortality Rates</a:t>
            </a:r>
            <a:endParaRPr kumimoji="0" lang="en-US" sz="1600" b="0" i="0" u="none" strike="noStrike" kern="0" cap="none" spc="0" normalizeH="0" baseline="0" noProof="0" dirty="0" smtClean="0">
              <a:ln>
                <a:noFill/>
              </a:ln>
              <a:solidFill>
                <a:srgbClr val="4D4D4D"/>
              </a:solidFill>
              <a:effectLst/>
              <a:uLnTx/>
              <a:uFillTx/>
              <a:latin typeface="+mj-lt"/>
              <a:ea typeface="+mj-ea"/>
              <a:cs typeface="+mj-cs"/>
            </a:endParaRPr>
          </a:p>
        </p:txBody>
      </p:sp>
      <p:sp>
        <p:nvSpPr>
          <p:cNvPr id="14" name="Left Bracket 13"/>
          <p:cNvSpPr/>
          <p:nvPr/>
        </p:nvSpPr>
        <p:spPr>
          <a:xfrm rot="16200000">
            <a:off x="2916545" y="4150122"/>
            <a:ext cx="75413" cy="320099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ket 14"/>
          <p:cNvSpPr/>
          <p:nvPr/>
        </p:nvSpPr>
        <p:spPr>
          <a:xfrm rot="16200000">
            <a:off x="6536517" y="3998560"/>
            <a:ext cx="92665" cy="352136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2352676" y="5670607"/>
            <a:ext cx="1390650" cy="246221"/>
          </a:xfrm>
          <a:prstGeom prst="rect">
            <a:avLst/>
          </a:prstGeom>
          <a:solidFill>
            <a:schemeClr val="bg1"/>
          </a:solidFill>
        </p:spPr>
        <p:txBody>
          <a:bodyPr wrap="square" rtlCol="0">
            <a:spAutoFit/>
          </a:bodyPr>
          <a:lstStyle/>
          <a:p>
            <a:r>
              <a:rPr lang="en-US" sz="1000" dirty="0" smtClean="0"/>
              <a:t>Low Mortality States</a:t>
            </a:r>
            <a:endParaRPr lang="en-US" sz="1000" dirty="0"/>
          </a:p>
        </p:txBody>
      </p:sp>
      <p:sp>
        <p:nvSpPr>
          <p:cNvPr id="17" name="TextBox 16"/>
          <p:cNvSpPr txBox="1"/>
          <p:nvPr/>
        </p:nvSpPr>
        <p:spPr>
          <a:xfrm>
            <a:off x="6057901" y="5680132"/>
            <a:ext cx="1390650" cy="246221"/>
          </a:xfrm>
          <a:prstGeom prst="rect">
            <a:avLst/>
          </a:prstGeom>
          <a:solidFill>
            <a:schemeClr val="bg1"/>
          </a:solidFill>
        </p:spPr>
        <p:txBody>
          <a:bodyPr wrap="square" rtlCol="0">
            <a:spAutoFit/>
          </a:bodyPr>
          <a:lstStyle/>
          <a:p>
            <a:r>
              <a:rPr lang="en-US" sz="1000" dirty="0" smtClean="0"/>
              <a:t>High Mortality States</a:t>
            </a:r>
            <a:endParaRPr 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The more chronic conditions a patient has, the  greater the likelihood of readmission. </a:t>
            </a:r>
            <a:endParaRPr lang="en-US" dirty="0"/>
          </a:p>
        </p:txBody>
      </p:sp>
      <p:graphicFrame>
        <p:nvGraphicFramePr>
          <p:cNvPr id="4" name="Chart 3"/>
          <p:cNvGraphicFramePr/>
          <p:nvPr/>
        </p:nvGraphicFramePr>
        <p:xfrm>
          <a:off x="876300" y="2107242"/>
          <a:ext cx="7302500" cy="38227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4"/>
          <p:cNvSpPr txBox="1">
            <a:spLocks noChangeArrowheads="1"/>
          </p:cNvSpPr>
          <p:nvPr/>
        </p:nvSpPr>
        <p:spPr bwMode="gray">
          <a:xfrm>
            <a:off x="1672153" y="5666467"/>
            <a:ext cx="6153686" cy="923330"/>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smtClean="0">
                <a:solidFill>
                  <a:srgbClr val="4D4D4D"/>
                </a:solidFill>
              </a:rPr>
              <a:t>Source: Gilmer, T., and Hamblin, A. (December 2010). </a:t>
            </a:r>
            <a:r>
              <a:rPr lang="en-US" sz="1000" i="1" kern="0" dirty="0" smtClean="0">
                <a:solidFill>
                  <a:srgbClr val="4D4D4D"/>
                </a:solidFill>
              </a:rPr>
              <a:t>Hospital Readmissions among Medicaid Beneficiaries with Disabilities: Identifying Targets of Opportunity</a:t>
            </a:r>
            <a:r>
              <a:rPr lang="en-US" sz="1000" kern="0" dirty="0" smtClean="0">
                <a:solidFill>
                  <a:srgbClr val="4D4D4D"/>
                </a:solidFill>
              </a:rPr>
              <a:t>. New Jersey: Center for Health Care Strategies. </a:t>
            </a:r>
          </a:p>
          <a:p>
            <a:r>
              <a:rPr lang="en-US" sz="1000" kern="0" dirty="0" smtClean="0">
                <a:solidFill>
                  <a:srgbClr val="4D4D4D"/>
                </a:solidFill>
              </a:rPr>
              <a:t>Note: Number of chronic illnesses and disabilities measured using Chronic Illness and Disability Payment System (CDPS), a risk adjustment model used to adjust </a:t>
            </a:r>
            <a:r>
              <a:rPr lang="en-US" sz="1000" kern="0" dirty="0" err="1" smtClean="0">
                <a:solidFill>
                  <a:srgbClr val="4D4D4D"/>
                </a:solidFill>
              </a:rPr>
              <a:t>capitated</a:t>
            </a:r>
            <a:r>
              <a:rPr lang="en-US" sz="1000" kern="0" dirty="0" smtClean="0">
                <a:solidFill>
                  <a:srgbClr val="4D4D4D"/>
                </a:solidFill>
              </a:rPr>
              <a:t> payments to health plans that enroll Medicaid beneficiaries.  Study included 941,208 Medicaid beneficiaries hospitalized from 2003-2005 in 50 states and DC. </a:t>
            </a:r>
          </a:p>
        </p:txBody>
      </p:sp>
      <p:sp>
        <p:nvSpPr>
          <p:cNvPr id="6" name="Rectangle 2"/>
          <p:cNvSpPr txBox="1">
            <a:spLocks noChangeArrowheads="1"/>
          </p:cNvSpPr>
          <p:nvPr/>
        </p:nvSpPr>
        <p:spPr bwMode="gray">
          <a:xfrm>
            <a:off x="793750" y="1704162"/>
            <a:ext cx="7462838" cy="3939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nSpc>
                <a:spcPct val="80000"/>
              </a:lnSpc>
              <a:defRPr/>
            </a:pPr>
            <a:r>
              <a:rPr lang="en-US" sz="1600" kern="0" dirty="0" smtClean="0">
                <a:solidFill>
                  <a:srgbClr val="4D4D4D"/>
                </a:solidFill>
                <a:latin typeface="+mj-lt"/>
                <a:ea typeface="+mj-ea"/>
                <a:cs typeface="+mj-cs"/>
              </a:rPr>
              <a:t>Chart 4: 30-day Readmission Rate for Non-dual, Disabled Medicaid Beneficiaries by Number of Chronic Illness and Disability Categories</a:t>
            </a:r>
          </a:p>
        </p:txBody>
      </p:sp>
      <p:sp>
        <p:nvSpPr>
          <p:cNvPr id="7" name="TextBox 1"/>
          <p:cNvSpPr txBox="1"/>
          <p:nvPr/>
        </p:nvSpPr>
        <p:spPr>
          <a:xfrm rot="16200000">
            <a:off x="-196854" y="3365499"/>
            <a:ext cx="2120911" cy="34292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latin typeface="Arial    "/>
              </a:rPr>
              <a:t>30-day Readmission Rate</a:t>
            </a:r>
          </a:p>
          <a:p>
            <a:endParaRPr lang="en-US" sz="1200" dirty="0">
              <a:latin typeface="Arial    "/>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Medicaid beneficiaries are consistently at greater risk of readmission than privately insured adults.</a:t>
            </a:r>
            <a:endParaRPr lang="en-US" dirty="0"/>
          </a:p>
        </p:txBody>
      </p:sp>
      <p:graphicFrame>
        <p:nvGraphicFramePr>
          <p:cNvPr id="4" name="Content Placeholder 3"/>
          <p:cNvGraphicFramePr>
            <a:graphicFrameLocks noGrp="1"/>
          </p:cNvGraphicFramePr>
          <p:nvPr>
            <p:ph idx="1"/>
          </p:nvPr>
        </p:nvGraphicFramePr>
        <p:xfrm>
          <a:off x="554038" y="2193924"/>
          <a:ext cx="8229600" cy="352538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2"/>
          <p:cNvSpPr txBox="1">
            <a:spLocks noChangeArrowheads="1"/>
          </p:cNvSpPr>
          <p:nvPr/>
        </p:nvSpPr>
        <p:spPr bwMode="gray">
          <a:xfrm>
            <a:off x="793750" y="1704162"/>
            <a:ext cx="7462838" cy="39395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nSpc>
                <a:spcPct val="80000"/>
              </a:lnSpc>
              <a:defRPr/>
            </a:pPr>
            <a:r>
              <a:rPr lang="en-US" sz="1600" kern="0" dirty="0" smtClean="0">
                <a:solidFill>
                  <a:srgbClr val="4D4D4D"/>
                </a:solidFill>
                <a:latin typeface="+mj-lt"/>
                <a:ea typeface="+mj-ea"/>
                <a:cs typeface="+mj-cs"/>
              </a:rPr>
              <a:t>Chart 5: Non-obstetric, Adult 30-day Readmission Rates by Insurance Coverage and Number of Co-morbidities, 2007</a:t>
            </a:r>
          </a:p>
        </p:txBody>
      </p:sp>
      <p:sp>
        <p:nvSpPr>
          <p:cNvPr id="6" name="Text Box 4"/>
          <p:cNvSpPr txBox="1">
            <a:spLocks noChangeArrowheads="1"/>
          </p:cNvSpPr>
          <p:nvPr/>
        </p:nvSpPr>
        <p:spPr bwMode="gray">
          <a:xfrm>
            <a:off x="1697554" y="6081973"/>
            <a:ext cx="5554145" cy="461665"/>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smtClean="0">
                <a:solidFill>
                  <a:srgbClr val="4D4D4D"/>
                </a:solidFill>
              </a:rPr>
              <a:t>Source: Jiang, H.J., and </a:t>
            </a:r>
            <a:r>
              <a:rPr lang="en-US" sz="1000" kern="0" dirty="0" err="1" smtClean="0">
                <a:solidFill>
                  <a:srgbClr val="4D4D4D"/>
                </a:solidFill>
              </a:rPr>
              <a:t>Wier</a:t>
            </a:r>
            <a:r>
              <a:rPr lang="en-US" sz="1000" kern="0" dirty="0" smtClean="0">
                <a:solidFill>
                  <a:srgbClr val="4D4D4D"/>
                </a:solidFill>
              </a:rPr>
              <a:t>, L.M. (April 2010). </a:t>
            </a:r>
            <a:r>
              <a:rPr lang="en-US" sz="1000" i="1" kern="0" dirty="0" smtClean="0">
                <a:solidFill>
                  <a:srgbClr val="4D4D4D"/>
                </a:solidFill>
              </a:rPr>
              <a:t>All-cause Hospital Readmissions among Non-elderly Medicaid Patients, 2007</a:t>
            </a:r>
            <a:r>
              <a:rPr lang="en-US" sz="1000" kern="0" dirty="0" smtClean="0">
                <a:solidFill>
                  <a:srgbClr val="4D4D4D"/>
                </a:solidFill>
              </a:rPr>
              <a:t>. HCUP Statistical Brief #89. Rockville, MD:  Agency for Healthcare Research and Quality.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gray">
          <a:xfrm>
            <a:off x="557213" y="1803400"/>
            <a:ext cx="8032750" cy="492443"/>
          </a:xfrm>
          <a:prstGeom prst="rect">
            <a:avLst/>
          </a:prstGeom>
          <a:noFill/>
          <a:ln w="9525">
            <a:noFill/>
            <a:miter lim="800000"/>
            <a:headEnd/>
            <a:tailEnd/>
          </a:ln>
        </p:spPr>
        <p:txBody>
          <a:bodyPr lIns="0" tIns="0" rIns="0" bIns="0">
            <a:spAutoFit/>
          </a:bodyPr>
          <a:lstStyle/>
          <a:p>
            <a:r>
              <a:rPr lang="en-US" sz="1600" dirty="0" smtClean="0">
                <a:solidFill>
                  <a:srgbClr val="4D4D4D"/>
                </a:solidFill>
              </a:rPr>
              <a:t>Chart 6: Community Characteristics and Hospital Quality Measures for a Suburban and an Urban Community</a:t>
            </a:r>
            <a:endParaRPr lang="en-US" sz="1600" dirty="0">
              <a:solidFill>
                <a:srgbClr val="4D4D4D"/>
              </a:solidFill>
            </a:endParaRPr>
          </a:p>
        </p:txBody>
      </p:sp>
      <p:sp>
        <p:nvSpPr>
          <p:cNvPr id="9220" name="Title 10"/>
          <p:cNvSpPr>
            <a:spLocks noGrp="1"/>
          </p:cNvSpPr>
          <p:nvPr>
            <p:ph type="title"/>
          </p:nvPr>
        </p:nvSpPr>
        <p:spPr>
          <a:xfrm>
            <a:off x="554516" y="819150"/>
            <a:ext cx="8354105" cy="1034129"/>
          </a:xfrm>
        </p:spPr>
        <p:txBody>
          <a:bodyPr/>
          <a:lstStyle/>
          <a:p>
            <a:r>
              <a:rPr lang="en-US" dirty="0" smtClean="0"/>
              <a:t>The effect of socioeconomic factors raises questions about using readmissions to measure quality. </a:t>
            </a:r>
          </a:p>
        </p:txBody>
      </p:sp>
      <p:sp>
        <p:nvSpPr>
          <p:cNvPr id="20" name="Text Box 4"/>
          <p:cNvSpPr txBox="1">
            <a:spLocks noChangeArrowheads="1"/>
          </p:cNvSpPr>
          <p:nvPr/>
        </p:nvSpPr>
        <p:spPr bwMode="gray">
          <a:xfrm>
            <a:off x="1697554" y="6081973"/>
            <a:ext cx="5554145" cy="461665"/>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smtClean="0">
                <a:solidFill>
                  <a:srgbClr val="4D4D4D"/>
                </a:solidFill>
              </a:rPr>
              <a:t>Source: </a:t>
            </a:r>
            <a:r>
              <a:rPr lang="en-US" sz="1000" kern="0" dirty="0" err="1" smtClean="0">
                <a:solidFill>
                  <a:srgbClr val="4D4D4D"/>
                </a:solidFill>
              </a:rPr>
              <a:t>Bhalla</a:t>
            </a:r>
            <a:r>
              <a:rPr lang="en-US" sz="1000" kern="0" dirty="0" smtClean="0">
                <a:solidFill>
                  <a:srgbClr val="4D4D4D"/>
                </a:solidFill>
              </a:rPr>
              <a:t>, R., and </a:t>
            </a:r>
            <a:r>
              <a:rPr lang="en-US" sz="1000" kern="0" dirty="0" err="1" smtClean="0">
                <a:solidFill>
                  <a:srgbClr val="4D4D4D"/>
                </a:solidFill>
              </a:rPr>
              <a:t>Kalkut</a:t>
            </a:r>
            <a:r>
              <a:rPr lang="en-US" sz="1000" kern="0" dirty="0" smtClean="0">
                <a:solidFill>
                  <a:srgbClr val="4D4D4D"/>
                </a:solidFill>
              </a:rPr>
              <a:t>, G. (2010). Could Medicare Readmission Policy Exacerbate Health Care System Inequality? </a:t>
            </a:r>
            <a:r>
              <a:rPr lang="en-US" sz="1000" i="1" kern="0" dirty="0" smtClean="0">
                <a:solidFill>
                  <a:srgbClr val="4D4D4D"/>
                </a:solidFill>
              </a:rPr>
              <a:t>Annals of Internal Medicine</a:t>
            </a:r>
            <a:r>
              <a:rPr lang="en-US" sz="1000" kern="0" dirty="0" smtClean="0">
                <a:solidFill>
                  <a:srgbClr val="4D4D4D"/>
                </a:solidFill>
              </a:rPr>
              <a:t>, 152(2), 114-117. </a:t>
            </a:r>
          </a:p>
          <a:p>
            <a:pPr eaLnBrk="0" fontAlgn="auto" hangingPunct="0">
              <a:spcBef>
                <a:spcPts val="0"/>
              </a:spcBef>
              <a:spcAft>
                <a:spcPts val="0"/>
              </a:spcAft>
              <a:defRPr/>
            </a:pPr>
            <a:r>
              <a:rPr lang="en-US" sz="1000" kern="0" dirty="0" smtClean="0">
                <a:solidFill>
                  <a:srgbClr val="4D4D4D"/>
                </a:solidFill>
              </a:rPr>
              <a:t>Note: HF=Heart Failure.</a:t>
            </a:r>
          </a:p>
        </p:txBody>
      </p:sp>
      <p:graphicFrame>
        <p:nvGraphicFramePr>
          <p:cNvPr id="43" name="Group 59"/>
          <p:cNvGraphicFramePr>
            <a:graphicFrameLocks noGrp="1"/>
          </p:cNvGraphicFramePr>
          <p:nvPr>
            <p:ph idx="1"/>
          </p:nvPr>
        </p:nvGraphicFramePr>
        <p:xfrm>
          <a:off x="266700" y="2354580"/>
          <a:ext cx="8699777" cy="3200400"/>
        </p:xfrm>
        <a:graphic>
          <a:graphicData uri="http://schemas.openxmlformats.org/drawingml/2006/table">
            <a:tbl>
              <a:tblPr/>
              <a:tblGrid>
                <a:gridCol w="5715318"/>
                <a:gridCol w="1485859"/>
                <a:gridCol w="1498600"/>
              </a:tblGrid>
              <a:tr h="27432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en-US" sz="1200" b="1" i="0" u="none" strike="noStrike" kern="1200" cap="none" normalizeH="0" baseline="0" dirty="0" smtClean="0">
                        <a:ln>
                          <a:noFill/>
                        </a:ln>
                        <a:solidFill>
                          <a:srgbClr val="FFFFFF"/>
                        </a:solidFill>
                        <a:effectLst/>
                        <a:latin typeface="Arial" charset="0"/>
                        <a:ea typeface="+mn-ea"/>
                        <a:cs typeface="Arial" charset="0"/>
                      </a:endParaRPr>
                    </a:p>
                  </a:txBody>
                  <a:tcPr marT="18288" marB="27432" anchor="ctr" horzOverflow="overflow">
                    <a:lnL cap="flat">
                      <a:noFill/>
                    </a:lnL>
                    <a:lnR w="12700" cap="flat" cmpd="sng" algn="ctr">
                      <a:solidFill>
                        <a:srgbClr val="FFFFFF"/>
                      </a:solidFill>
                      <a:prstDash val="solid"/>
                      <a:round/>
                      <a:headEnd type="none" w="med" len="med"/>
                      <a:tailEnd type="none" w="med" len="med"/>
                    </a:lnR>
                    <a:lnT cap="fla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FFFFFF"/>
                          </a:solidFill>
                          <a:effectLst/>
                          <a:latin typeface="Arial" charset="0"/>
                          <a:ea typeface="+mn-ea"/>
                          <a:cs typeface="Arial" charset="0"/>
                        </a:rPr>
                        <a:t>Fairfield, CT</a:t>
                      </a:r>
                    </a:p>
                  </a:txBody>
                  <a:tcPr marT="18288" marB="27432"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cap="flat">
                      <a:noFill/>
                    </a:lnT>
                    <a:lnB>
                      <a:noFill/>
                    </a:lnB>
                    <a:lnTlToBr>
                      <a:noFill/>
                    </a:lnTlToBr>
                    <a:lnBlToTr>
                      <a:noFill/>
                    </a:lnBlToTr>
                    <a:solidFill>
                      <a:srgbClr val="00548B"/>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FFFFFF"/>
                          </a:solidFill>
                          <a:effectLst/>
                          <a:latin typeface="Arial" charset="0"/>
                          <a:ea typeface="+mn-ea"/>
                          <a:cs typeface="Arial" charset="0"/>
                        </a:rPr>
                        <a:t>Bronx, NY</a:t>
                      </a:r>
                    </a:p>
                  </a:txBody>
                  <a:tcPr marT="18288" marB="27432" anchor="ctr" horzOverflow="overflow">
                    <a:lnL w="12700" cap="flat" cmpd="sng" algn="ctr">
                      <a:solidFill>
                        <a:srgbClr val="FFFFFF"/>
                      </a:solidFill>
                      <a:prstDash val="solid"/>
                      <a:round/>
                      <a:headEnd type="none" w="med" len="med"/>
                      <a:tailEnd type="none" w="med" len="med"/>
                    </a:lnL>
                    <a:lnR cap="flat">
                      <a:noFill/>
                    </a:lnR>
                    <a:lnT cap="flat">
                      <a:noFill/>
                    </a:lnT>
                    <a:lnB>
                      <a:noFill/>
                    </a:lnB>
                    <a:lnTlToBr>
                      <a:noFill/>
                    </a:lnTlToBr>
                    <a:lnBlToTr>
                      <a:noFill/>
                    </a:lnBlToTr>
                    <a:solidFill>
                      <a:srgbClr val="00548B"/>
                    </a:solidFill>
                  </a:tcPr>
                </a:tc>
              </a:tr>
              <a:tr h="131763">
                <a:tc gridSpan="3">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200" b="1" i="0" u="none" strike="noStrike" kern="1200" cap="none" normalizeH="0" baseline="0" dirty="0" smtClean="0">
                          <a:ln>
                            <a:noFill/>
                          </a:ln>
                          <a:solidFill>
                            <a:schemeClr val="tx1"/>
                          </a:solidFill>
                          <a:effectLst/>
                          <a:latin typeface="+mj-lt"/>
                          <a:ea typeface="+mn-ea"/>
                          <a:cs typeface="Arial" charset="0"/>
                        </a:rPr>
                        <a:t>Community Characteristics</a:t>
                      </a:r>
                    </a:p>
                  </a:txBody>
                  <a:tcPr marT="18288" marB="27432" anchor="ctr" horzOverflow="overflow">
                    <a:lnL cap="flat">
                      <a:noFill/>
                    </a:lnL>
                    <a:lnR w="12700" cap="flat" cmpd="sng" algn="ctr">
                      <a:noFill/>
                      <a:prstDash val="solid"/>
                      <a:round/>
                      <a:headEnd type="none" w="med" len="med"/>
                      <a:tailEnd type="none" w="med" len="med"/>
                    </a:lnR>
                    <a:lnT>
                      <a:noFill/>
                    </a:lnT>
                    <a:lnB>
                      <a:noFill/>
                    </a:lnB>
                    <a:lnTlToBr>
                      <a:noFill/>
                    </a:lnTlToBr>
                    <a:lnBlToTr>
                      <a:noFill/>
                    </a:lnBlToTr>
                    <a:noFill/>
                  </a:tcPr>
                </a:tc>
                <a:tc hMerge="1">
                  <a:txBody>
                    <a:bodyPr/>
                    <a:lstStyle/>
                    <a:p>
                      <a:endParaRPr lang="en-US" dirty="0"/>
                    </a:p>
                  </a:txBody>
                  <a:tcPr marR="731520" marT="18288" marB="27432" anchor="b"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1333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cs typeface="Arial" charset="0"/>
                        </a:rPr>
                        <a:t>Estimated Population                                         </a:t>
                      </a:r>
                      <a:endParaRPr kumimoji="0" lang="en-US" sz="1200" b="0" i="0" u="none" strike="noStrike" cap="none" normalizeH="0" baseline="0" dirty="0" smtClean="0">
                        <a:ln>
                          <a:noFill/>
                        </a:ln>
                        <a:solidFill>
                          <a:srgbClr val="4D4D4D"/>
                        </a:solidFill>
                        <a:effectLst/>
                        <a:latin typeface="+mj-lt"/>
                      </a:endParaRP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kern="1200" baseline="0" dirty="0" smtClean="0">
                          <a:solidFill>
                            <a:schemeClr val="tx1"/>
                          </a:solidFill>
                          <a:latin typeface="+mj-lt"/>
                          <a:ea typeface="+mn-ea"/>
                          <a:cs typeface="+mn-cs"/>
                        </a:rPr>
                        <a:t>895,030</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kern="1200" baseline="0" dirty="0" smtClean="0">
                          <a:solidFill>
                            <a:schemeClr val="tx1"/>
                          </a:solidFill>
                          <a:latin typeface="+mj-lt"/>
                          <a:ea typeface="+mn-ea"/>
                          <a:cs typeface="+mn-cs"/>
                        </a:rPr>
                        <a:t>1,391,903</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1333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cs typeface="Arial" charset="0"/>
                        </a:rPr>
                        <a:t>Median Household Income</a:t>
                      </a:r>
                      <a:endParaRPr kumimoji="0" lang="en-US" sz="1200" b="0" i="0" u="none" strike="noStrike" cap="none" normalizeH="0" baseline="0" dirty="0" smtClean="0">
                        <a:ln>
                          <a:noFill/>
                        </a:ln>
                        <a:solidFill>
                          <a:srgbClr val="4D4D4D"/>
                        </a:solidFill>
                        <a:effectLst/>
                        <a:latin typeface="+mj-lt"/>
                      </a:endParaRP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kern="1200" baseline="0" dirty="0" smtClean="0">
                          <a:solidFill>
                            <a:schemeClr val="tx1"/>
                          </a:solidFill>
                          <a:latin typeface="+mj-lt"/>
                          <a:ea typeface="+mn-ea"/>
                          <a:cs typeface="+mn-cs"/>
                        </a:rPr>
                        <a:t>$80,020</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kern="1200" baseline="0" dirty="0" smtClean="0">
                          <a:solidFill>
                            <a:schemeClr val="tx1"/>
                          </a:solidFill>
                          <a:latin typeface="+mj-lt"/>
                          <a:ea typeface="+mn-ea"/>
                          <a:cs typeface="+mn-cs"/>
                        </a:rPr>
                        <a:t>$34,031</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rPr>
                        <a:t>Persons Below Poverty Line</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dirty="0" smtClean="0">
                          <a:latin typeface="+mj-lt"/>
                        </a:rPr>
                        <a:t>7%</a:t>
                      </a: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kern="1200" baseline="0" dirty="0" smtClean="0">
                          <a:solidFill>
                            <a:schemeClr val="tx1"/>
                          </a:solidFill>
                          <a:latin typeface="+mj-lt"/>
                          <a:ea typeface="+mn-ea"/>
                          <a:cs typeface="+mn-cs"/>
                        </a:rPr>
                        <a:t>27%</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1333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rPr>
                        <a:t>Non-Hispanic White Population</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70%</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kern="1200" baseline="0" dirty="0" smtClean="0">
                          <a:solidFill>
                            <a:schemeClr val="tx1"/>
                          </a:solidFill>
                          <a:latin typeface="+mj-lt"/>
                          <a:ea typeface="+mn-ea"/>
                          <a:cs typeface="+mn-cs"/>
                        </a:rPr>
                        <a:t>13%</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335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cs typeface="Arial" charset="0"/>
                        </a:rPr>
                        <a:t>No English Spoken at Home (aged </a:t>
                      </a:r>
                      <a:r>
                        <a:rPr kumimoji="0" lang="en-US" sz="1200" b="0" i="0" u="sng" strike="noStrike" cap="none" normalizeH="0" baseline="0" dirty="0" smtClean="0">
                          <a:ln>
                            <a:noFill/>
                          </a:ln>
                          <a:solidFill>
                            <a:srgbClr val="4D4D4D"/>
                          </a:solidFill>
                          <a:effectLst/>
                          <a:latin typeface="+mj-lt"/>
                          <a:cs typeface="Arial" charset="0"/>
                        </a:rPr>
                        <a:t>&gt;</a:t>
                      </a:r>
                      <a:r>
                        <a:rPr kumimoji="0" lang="en-US" sz="1200" b="0" i="0" u="none" strike="noStrike" cap="none" normalizeH="0" baseline="0" dirty="0" smtClean="0">
                          <a:ln>
                            <a:noFill/>
                          </a:ln>
                          <a:solidFill>
                            <a:srgbClr val="4D4D4D"/>
                          </a:solidFill>
                          <a:effectLst/>
                          <a:latin typeface="+mj-lt"/>
                          <a:cs typeface="Arial" charset="0"/>
                        </a:rPr>
                        <a:t>5)</a:t>
                      </a:r>
                      <a:endParaRPr kumimoji="0" lang="en-US" sz="1200" b="0" i="0" u="none" strike="noStrike" cap="none" normalizeH="0" baseline="0" dirty="0" smtClean="0">
                        <a:ln>
                          <a:noFill/>
                        </a:ln>
                        <a:solidFill>
                          <a:srgbClr val="4D4D4D"/>
                        </a:solidFill>
                        <a:effectLst/>
                        <a:latin typeface="+mj-lt"/>
                      </a:endParaRP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dirty="0" smtClean="0">
                          <a:latin typeface="+mj-lt"/>
                        </a:rPr>
                        <a:t>24%</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rgbClr val="DDDDDD"/>
                    </a:solidFill>
                  </a:tcPr>
                </a:tc>
                <a:tc>
                  <a:txBody>
                    <a:bodyPr/>
                    <a:lstStyle/>
                    <a:p>
                      <a:pPr algn="l"/>
                      <a:r>
                        <a:rPr lang="en-US" sz="1200" kern="1200" baseline="0" dirty="0" smtClean="0">
                          <a:solidFill>
                            <a:schemeClr val="tx1"/>
                          </a:solidFill>
                          <a:latin typeface="+mj-lt"/>
                          <a:ea typeface="+mn-ea"/>
                          <a:cs typeface="+mn-cs"/>
                        </a:rPr>
                        <a:t>53%</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rgbClr val="DDDDDD"/>
                    </a:solidFill>
                  </a:tcPr>
                </a:tc>
              </a:tr>
              <a:tr h="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4D4D4D"/>
                          </a:solidFill>
                          <a:effectLst/>
                          <a:latin typeface="+mj-lt"/>
                        </a:rPr>
                        <a:t>Bachelor Degree or Higher </a:t>
                      </a:r>
                      <a:r>
                        <a:rPr kumimoji="0" lang="en-US" sz="1200" b="0" i="0" u="none" strike="noStrike" kern="1200" cap="none" normalizeH="0" baseline="0" dirty="0" smtClean="0">
                          <a:ln>
                            <a:noFill/>
                          </a:ln>
                          <a:solidFill>
                            <a:srgbClr val="4D4D4D"/>
                          </a:solidFill>
                          <a:effectLst/>
                          <a:latin typeface="+mn-lt"/>
                          <a:ea typeface="+mn-ea"/>
                          <a:cs typeface="Arial" charset="0"/>
                        </a:rPr>
                        <a:t>(aged </a:t>
                      </a:r>
                      <a:r>
                        <a:rPr kumimoji="0" lang="en-US" sz="1200" b="0" i="0" u="sng" strike="noStrike" kern="1200" cap="none" normalizeH="0" baseline="0" dirty="0" smtClean="0">
                          <a:ln>
                            <a:noFill/>
                          </a:ln>
                          <a:solidFill>
                            <a:srgbClr val="4D4D4D"/>
                          </a:solidFill>
                          <a:effectLst/>
                          <a:latin typeface="+mn-lt"/>
                          <a:ea typeface="+mn-ea"/>
                          <a:cs typeface="Arial" charset="0"/>
                        </a:rPr>
                        <a:t>&gt;</a:t>
                      </a:r>
                      <a:r>
                        <a:rPr kumimoji="0" lang="en-US" sz="1200" b="0" i="0" u="none" strike="noStrike" kern="1200" cap="none" normalizeH="0" baseline="0" dirty="0" smtClean="0">
                          <a:ln>
                            <a:noFill/>
                          </a:ln>
                          <a:solidFill>
                            <a:srgbClr val="4D4D4D"/>
                          </a:solidFill>
                          <a:effectLst/>
                          <a:latin typeface="+mn-lt"/>
                          <a:ea typeface="+mn-ea"/>
                          <a:cs typeface="Arial" charset="0"/>
                        </a:rPr>
                        <a:t>25)</a:t>
                      </a:r>
                      <a:endParaRPr kumimoji="0" lang="en-US" sz="1200" b="0" i="0" u="none" strike="noStrike" cap="none" normalizeH="0" baseline="0" dirty="0" smtClean="0">
                        <a:ln>
                          <a:noFill/>
                        </a:ln>
                        <a:solidFill>
                          <a:srgbClr val="4D4D4D"/>
                        </a:solidFill>
                        <a:effectLst/>
                        <a:latin typeface="+mj-lt"/>
                      </a:endParaRP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40%</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15%</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0">
                <a:tc gridSpan="3">
                  <a:txBody>
                    <a:bodyPr/>
                    <a:lstStyle/>
                    <a:p>
                      <a:pPr marL="342900" marR="0" lvl="0" indent="-342900" algn="l" defTabSz="914400" rtl="0" eaLnBrk="1" fontAlgn="b" latinLnBrk="0" hangingPunct="1">
                        <a:lnSpc>
                          <a:spcPct val="100000"/>
                        </a:lnSpc>
                        <a:spcBef>
                          <a:spcPct val="0"/>
                        </a:spcBef>
                        <a:spcAft>
                          <a:spcPct val="0"/>
                        </a:spcAft>
                        <a:buClrTx/>
                        <a:buSzTx/>
                        <a:buFontTx/>
                        <a:buNone/>
                        <a:tabLst/>
                        <a:defRPr/>
                      </a:pPr>
                      <a:endParaRPr kumimoji="0" lang="en-US" sz="1200" b="1" i="0" u="none" strike="noStrike" cap="none" normalizeH="0" baseline="0" dirty="0" smtClean="0">
                        <a:ln>
                          <a:noFill/>
                        </a:ln>
                        <a:solidFill>
                          <a:schemeClr val="tx1"/>
                        </a:solidFill>
                        <a:effectLst/>
                        <a:latin typeface="Arial" charset="0"/>
                        <a:cs typeface="Arial" charset="0"/>
                      </a:endParaRPr>
                    </a:p>
                    <a:p>
                      <a:pPr marL="342900" marR="0" lvl="0" indent="-342900" algn="l" defTabSz="914400" rtl="0" eaLnBrk="1" fontAlgn="b" latinLnBrk="0" hangingPunct="1">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Arial" charset="0"/>
                          <a:cs typeface="Arial" charset="0"/>
                        </a:rPr>
                        <a:t>Hospital Quality Data</a:t>
                      </a:r>
                      <a:endParaRPr kumimoji="0" lang="en-US" sz="1200" b="0" i="0" u="none" strike="noStrike" cap="none" normalizeH="0" baseline="0" dirty="0" smtClean="0">
                        <a:ln>
                          <a:noFill/>
                        </a:ln>
                        <a:solidFill>
                          <a:schemeClr val="tx1"/>
                        </a:solidFill>
                        <a:effectLst/>
                        <a:latin typeface="Arial" charset="0"/>
                      </a:endParaRPr>
                    </a:p>
                  </a:txBody>
                  <a:tcPr marT="18288" marB="27432" anchor="ctr" horzOverflow="overflow">
                    <a:lnL cap="flat">
                      <a:noFill/>
                    </a:lnL>
                    <a:lnR w="12700" cap="flat" cmpd="sng" algn="ctr">
                      <a:noFill/>
                      <a:prstDash val="solid"/>
                      <a:round/>
                      <a:headEnd type="none" w="med" len="med"/>
                      <a:tailEnd type="none" w="med" len="med"/>
                    </a:lnR>
                    <a:lnT>
                      <a:noFill/>
                    </a:lnT>
                    <a:lnB>
                      <a:noFill/>
                    </a:lnB>
                    <a:lnTlToBr>
                      <a:noFill/>
                    </a:lnTlToBr>
                    <a:lnBlToTr>
                      <a:noFill/>
                    </a:lnBlToTr>
                    <a:noFill/>
                  </a:tcPr>
                </a:tc>
                <a:tc hMerge="1">
                  <a:txBody>
                    <a:bodyPr/>
                    <a:lstStyle/>
                    <a:p>
                      <a:endParaRPr lang="en-US" sz="1200" dirty="0">
                        <a:latin typeface="+mj-lt"/>
                      </a:endParaRPr>
                    </a:p>
                  </a:txBody>
                  <a:tcPr marR="731520" marT="18288" marB="27432" anchor="b"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0" i="0" u="none" strike="noStrike" kern="1200" cap="none" normalizeH="0" baseline="0" dirty="0" smtClean="0">
                          <a:ln>
                            <a:noFill/>
                          </a:ln>
                          <a:solidFill>
                            <a:srgbClr val="4D4D4D"/>
                          </a:solidFill>
                          <a:effectLst/>
                          <a:latin typeface="+mn-lt"/>
                          <a:ea typeface="+mn-ea"/>
                          <a:cs typeface="+mn-cs"/>
                        </a:rPr>
                        <a:t>Hospitals in County with Quality Data on CMS Hospital Compare Site</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algn="l"/>
                      <a:r>
                        <a:rPr lang="en-US" sz="1200" dirty="0" smtClean="0">
                          <a:latin typeface="+mj-lt"/>
                        </a:rPr>
                        <a:t>6</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algn="l"/>
                      <a:r>
                        <a:rPr lang="en-US" sz="1200" kern="1200" dirty="0" smtClean="0">
                          <a:solidFill>
                            <a:schemeClr val="tx1"/>
                          </a:solidFill>
                          <a:latin typeface="+mj-lt"/>
                          <a:ea typeface="+mn-ea"/>
                          <a:cs typeface="+mn-cs"/>
                        </a:rPr>
                        <a:t>7</a:t>
                      </a: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chemeClr val="bg1">
                        <a:lumMod val="85000"/>
                      </a:schemeClr>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0" i="0" u="none" strike="noStrike" kern="1200" cap="none" normalizeH="0" baseline="0" dirty="0" smtClean="0">
                          <a:ln>
                            <a:noFill/>
                          </a:ln>
                          <a:solidFill>
                            <a:srgbClr val="4D4D4D"/>
                          </a:solidFill>
                          <a:effectLst/>
                          <a:latin typeface="+mn-lt"/>
                          <a:ea typeface="+mn-ea"/>
                          <a:cs typeface="+mn-cs"/>
                        </a:rPr>
                        <a:t>Hospitals with </a:t>
                      </a:r>
                      <a:r>
                        <a:rPr kumimoji="0" lang="en-US" sz="1200" b="0" i="0" u="none" strike="noStrike" kern="1200" cap="none" normalizeH="0" baseline="0" dirty="0" smtClean="0">
                          <a:ln>
                            <a:noFill/>
                          </a:ln>
                          <a:solidFill>
                            <a:srgbClr val="FF0000"/>
                          </a:solidFill>
                          <a:effectLst/>
                          <a:latin typeface="+mn-lt"/>
                          <a:ea typeface="+mn-ea"/>
                          <a:cs typeface="+mn-cs"/>
                        </a:rPr>
                        <a:t>HF Discharge Instruction Rate Better </a:t>
                      </a:r>
                      <a:r>
                        <a:rPr kumimoji="0" lang="en-US" sz="1200" b="0" i="0" u="none" strike="noStrike" kern="1200" cap="none" normalizeH="0" baseline="0" dirty="0" smtClean="0">
                          <a:ln>
                            <a:noFill/>
                          </a:ln>
                          <a:solidFill>
                            <a:srgbClr val="4D4D4D"/>
                          </a:solidFill>
                          <a:effectLst/>
                          <a:latin typeface="+mn-lt"/>
                          <a:ea typeface="+mn-ea"/>
                          <a:cs typeface="+mn-cs"/>
                        </a:rPr>
                        <a:t>than the U.S. Average</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solidFill>
                            <a:srgbClr val="FF0000"/>
                          </a:solidFill>
                          <a:latin typeface="+mj-lt"/>
                        </a:rPr>
                        <a:t>3</a:t>
                      </a:r>
                      <a:endParaRPr lang="en-US" sz="1200" dirty="0">
                        <a:solidFill>
                          <a:srgbClr val="FF0000"/>
                        </a:solidFill>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kern="1200" dirty="0" smtClean="0">
                          <a:solidFill>
                            <a:srgbClr val="FF0000"/>
                          </a:solidFill>
                          <a:latin typeface="+mj-lt"/>
                          <a:ea typeface="+mn-ea"/>
                          <a:cs typeface="+mn-cs"/>
                        </a:rPr>
                        <a:t>6</a:t>
                      </a: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r h="134620">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0" i="0" u="none" strike="noStrike" kern="1200" cap="none" normalizeH="0" baseline="0" dirty="0" smtClean="0">
                          <a:ln>
                            <a:noFill/>
                          </a:ln>
                          <a:solidFill>
                            <a:srgbClr val="4D4D4D"/>
                          </a:solidFill>
                          <a:effectLst/>
                          <a:latin typeface="+mn-lt"/>
                          <a:ea typeface="+mn-ea"/>
                          <a:cs typeface="+mn-cs"/>
                        </a:rPr>
                        <a:t>Hospitals with </a:t>
                      </a:r>
                      <a:r>
                        <a:rPr kumimoji="0" lang="en-US" sz="1200" b="0" i="0" u="none" strike="noStrike" kern="1200" cap="none" normalizeH="0" baseline="0" dirty="0" smtClean="0">
                          <a:ln>
                            <a:noFill/>
                          </a:ln>
                          <a:solidFill>
                            <a:srgbClr val="FF0000"/>
                          </a:solidFill>
                          <a:effectLst/>
                          <a:latin typeface="+mn-lt"/>
                          <a:ea typeface="+mn-ea"/>
                          <a:cs typeface="+mn-cs"/>
                        </a:rPr>
                        <a:t>HF Readmission Rate Significantly Worse </a:t>
                      </a:r>
                      <a:r>
                        <a:rPr kumimoji="0" lang="en-US" sz="1200" b="0" i="0" u="none" strike="noStrike" kern="1200" cap="none" normalizeH="0" baseline="0" dirty="0" smtClean="0">
                          <a:ln>
                            <a:noFill/>
                          </a:ln>
                          <a:solidFill>
                            <a:srgbClr val="4D4D4D"/>
                          </a:solidFill>
                          <a:effectLst/>
                          <a:latin typeface="+mn-lt"/>
                          <a:ea typeface="+mn-ea"/>
                          <a:cs typeface="+mn-cs"/>
                        </a:rPr>
                        <a:t>than U.S. Average</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algn="l"/>
                      <a:r>
                        <a:rPr lang="en-US" sz="1200" dirty="0" smtClean="0">
                          <a:solidFill>
                            <a:srgbClr val="FF0000"/>
                          </a:solidFill>
                          <a:latin typeface="+mj-lt"/>
                        </a:rPr>
                        <a:t>0</a:t>
                      </a:r>
                      <a:endParaRPr lang="en-US" sz="1200" dirty="0">
                        <a:solidFill>
                          <a:srgbClr val="FF0000"/>
                        </a:solidFill>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algn="l"/>
                      <a:r>
                        <a:rPr lang="en-US" sz="1200" kern="1200" dirty="0" smtClean="0">
                          <a:solidFill>
                            <a:srgbClr val="FF0000"/>
                          </a:solidFill>
                          <a:latin typeface="+mj-lt"/>
                          <a:ea typeface="+mn-ea"/>
                          <a:cs typeface="+mn-cs"/>
                        </a:rPr>
                        <a:t>6</a:t>
                      </a: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solidFill>
                      <a:schemeClr val="bg1">
                        <a:lumMod val="85000"/>
                      </a:schemeClr>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1200" b="0" i="0" u="none" strike="noStrike" kern="1200" cap="none" normalizeH="0" baseline="0" dirty="0" smtClean="0">
                          <a:ln>
                            <a:noFill/>
                          </a:ln>
                          <a:solidFill>
                            <a:srgbClr val="4D4D4D"/>
                          </a:solidFill>
                          <a:effectLst/>
                          <a:latin typeface="+mn-lt"/>
                          <a:ea typeface="+mn-ea"/>
                          <a:cs typeface="+mn-cs"/>
                        </a:rPr>
                        <a:t>Hospitals with HF Mortality Rate Significantly Worse than U.S. Average</a:t>
                      </a:r>
                    </a:p>
                  </a:txBody>
                  <a:tcPr marT="18288" marB="27432" anchor="ctr" horzOverflow="overflow">
                    <a:lnL cap="flat">
                      <a:noFill/>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dirty="0" smtClean="0">
                          <a:latin typeface="+mj-lt"/>
                        </a:rPr>
                        <a:t>0</a:t>
                      </a:r>
                      <a:endParaRPr lang="en-US" sz="1200" dirty="0">
                        <a:latin typeface="+mj-lt"/>
                      </a:endParaRPr>
                    </a:p>
                  </a:txBody>
                  <a:tcPr marR="731520" marT="18288" marB="27432"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lnTlToBr>
                      <a:noFill/>
                    </a:lnTlToBr>
                    <a:lnBlToTr>
                      <a:noFill/>
                    </a:lnBlToTr>
                    <a:noFill/>
                  </a:tcPr>
                </a:tc>
                <a:tc>
                  <a:txBody>
                    <a:bodyPr/>
                    <a:lstStyle/>
                    <a:p>
                      <a:pPr algn="l"/>
                      <a:r>
                        <a:rPr lang="en-US" sz="1200" kern="1200" dirty="0" smtClean="0">
                          <a:solidFill>
                            <a:schemeClr val="tx1"/>
                          </a:solidFill>
                          <a:latin typeface="+mj-lt"/>
                          <a:ea typeface="+mn-ea"/>
                          <a:cs typeface="+mn-cs"/>
                        </a:rPr>
                        <a:t>0</a:t>
                      </a:r>
                    </a:p>
                  </a:txBody>
                  <a:tcPr marR="731520" marT="18288" marB="27432" anchor="ctr" horzOverflow="overflow">
                    <a:lnL w="12700" cap="flat" cmpd="sng" algn="ctr">
                      <a:solidFill>
                        <a:srgbClr val="808080"/>
                      </a:solidFill>
                      <a:prstDash val="solid"/>
                      <a:round/>
                      <a:headEnd type="none" w="med" len="med"/>
                      <a:tailEnd type="none" w="med" len="med"/>
                    </a:lnL>
                    <a:lnR cap="flat">
                      <a:noFill/>
                    </a:lnR>
                    <a:lnT>
                      <a:noFill/>
                    </a:lnT>
                    <a:lnB>
                      <a:noFill/>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Hospital efforts to enhance discharge planning and follow-up care can help reduce readmissions. </a:t>
            </a:r>
            <a:endParaRPr lang="en-US" dirty="0"/>
          </a:p>
        </p:txBody>
      </p:sp>
      <p:graphicFrame>
        <p:nvGraphicFramePr>
          <p:cNvPr id="4" name="Content Placeholder 3"/>
          <p:cNvGraphicFramePr>
            <a:graphicFrameLocks noGrp="1"/>
          </p:cNvGraphicFramePr>
          <p:nvPr>
            <p:ph idx="1"/>
          </p:nvPr>
        </p:nvGraphicFramePr>
        <p:xfrm>
          <a:off x="554038" y="2392333"/>
          <a:ext cx="8229600" cy="323209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txBox="1">
            <a:spLocks noChangeArrowheads="1"/>
          </p:cNvSpPr>
          <p:nvPr/>
        </p:nvSpPr>
        <p:spPr bwMode="gray">
          <a:xfrm>
            <a:off x="557213" y="1803400"/>
            <a:ext cx="8032750" cy="492443"/>
          </a:xfrm>
          <a:prstGeom prst="rect">
            <a:avLst/>
          </a:prstGeom>
          <a:noFill/>
          <a:ln w="9525">
            <a:noFill/>
            <a:miter lim="800000"/>
            <a:headEnd/>
            <a:tailEnd/>
          </a:ln>
        </p:spPr>
        <p:txBody>
          <a:bodyPr lIns="0" tIns="0" rIns="0" bIns="0">
            <a:spAutoFit/>
          </a:bodyPr>
          <a:lstStyle/>
          <a:p>
            <a:r>
              <a:rPr lang="en-US" sz="1600" dirty="0" smtClean="0">
                <a:solidFill>
                  <a:srgbClr val="4D4D4D"/>
                </a:solidFill>
              </a:rPr>
              <a:t>Chart 7: Cumulative Hazard Rate* of Hospital Utilization for 30 Days Post Discharge, Patients Receiving Usual Care vs. Patients Receiving Discharge Intervention</a:t>
            </a:r>
            <a:endParaRPr lang="en-US" sz="1600" dirty="0">
              <a:solidFill>
                <a:srgbClr val="4D4D4D"/>
              </a:solidFill>
            </a:endParaRPr>
          </a:p>
        </p:txBody>
      </p:sp>
      <p:sp>
        <p:nvSpPr>
          <p:cNvPr id="6" name="Text Box 4"/>
          <p:cNvSpPr txBox="1">
            <a:spLocks noChangeArrowheads="1"/>
          </p:cNvSpPr>
          <p:nvPr/>
        </p:nvSpPr>
        <p:spPr bwMode="gray">
          <a:xfrm>
            <a:off x="1697553" y="5633400"/>
            <a:ext cx="5979956" cy="1077218"/>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1000" kern="0" dirty="0" smtClean="0">
                <a:solidFill>
                  <a:srgbClr val="4D4D4D"/>
                </a:solidFill>
              </a:rPr>
              <a:t>Source: Jack, B.W., et al. (2009). A Reengineered Hospital Discharge Program to Decrease </a:t>
            </a:r>
            <a:r>
              <a:rPr lang="en-US" sz="1000" kern="0" dirty="0" err="1" smtClean="0">
                <a:solidFill>
                  <a:srgbClr val="4D4D4D"/>
                </a:solidFill>
              </a:rPr>
              <a:t>Rehospitalization</a:t>
            </a:r>
            <a:r>
              <a:rPr lang="en-US" sz="1000" kern="0" dirty="0" smtClean="0">
                <a:solidFill>
                  <a:srgbClr val="4D4D4D"/>
                </a:solidFill>
              </a:rPr>
              <a:t>: A Randomized Trial. </a:t>
            </a:r>
            <a:r>
              <a:rPr lang="en-US" sz="1000" i="1" kern="0" dirty="0" smtClean="0">
                <a:solidFill>
                  <a:srgbClr val="4D4D4D"/>
                </a:solidFill>
              </a:rPr>
              <a:t>Annals of Internal Medicine</a:t>
            </a:r>
            <a:r>
              <a:rPr lang="en-US" sz="1000" kern="0" dirty="0" smtClean="0">
                <a:solidFill>
                  <a:srgbClr val="4D4D4D"/>
                </a:solidFill>
              </a:rPr>
              <a:t>, 150(3), 178-187. </a:t>
            </a:r>
          </a:p>
          <a:p>
            <a:pPr eaLnBrk="0" fontAlgn="auto" hangingPunct="0">
              <a:spcBef>
                <a:spcPts val="0"/>
              </a:spcBef>
              <a:spcAft>
                <a:spcPts val="0"/>
              </a:spcAft>
              <a:defRPr/>
            </a:pPr>
            <a:r>
              <a:rPr lang="en-US" sz="1000" kern="0" dirty="0" smtClean="0">
                <a:solidFill>
                  <a:srgbClr val="4D4D4D"/>
                </a:solidFill>
              </a:rPr>
              <a:t>*The cumulative hazard rate is the cumulative number of hospital utilization events over total discharges over 30 days and illustrates how the risk of hospital utilization changes over time for each group.</a:t>
            </a:r>
          </a:p>
          <a:p>
            <a:pPr eaLnBrk="0" fontAlgn="auto" hangingPunct="0">
              <a:spcBef>
                <a:spcPts val="0"/>
              </a:spcBef>
              <a:spcAft>
                <a:spcPts val="0"/>
              </a:spcAft>
              <a:defRPr/>
            </a:pPr>
            <a:r>
              <a:rPr lang="en-US" sz="1000" kern="0" dirty="0" smtClean="0">
                <a:solidFill>
                  <a:srgbClr val="4D4D4D"/>
                </a:solidFill>
              </a:rPr>
              <a:t>Note: Hospital utilization is defined as a readmission or ED visit within 30 days.  Intervention consisted of patient education, discharge planning, and follow-up phone call. </a:t>
            </a:r>
          </a:p>
          <a:p>
            <a:pPr eaLnBrk="0" fontAlgn="auto" hangingPunct="0">
              <a:spcBef>
                <a:spcPts val="0"/>
              </a:spcBef>
              <a:spcAft>
                <a:spcPts val="0"/>
              </a:spcAft>
              <a:defRPr/>
            </a:pPr>
            <a:r>
              <a:rPr lang="en-US" sz="1000" kern="0" dirty="0" smtClean="0">
                <a:solidFill>
                  <a:srgbClr val="4D4D4D"/>
                </a:solidFill>
              </a:rPr>
              <a:t>Results statistically significant at p=0.004. </a:t>
            </a:r>
          </a:p>
        </p:txBody>
      </p:sp>
    </p:spTree>
  </p:cSld>
  <p:clrMapOvr>
    <a:masterClrMapping/>
  </p:clrMapOvr>
</p:sld>
</file>

<file path=ppt/theme/theme1.xml><?xml version="1.0" encoding="utf-8"?>
<a:theme xmlns:a="http://schemas.openxmlformats.org/drawingml/2006/main" name="20110210_Charts_Draft 1">
  <a:themeElements>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
      <a:clrScheme name="Default Design 2">
        <a:dk1>
          <a:srgbClr val="232323"/>
        </a:dk1>
        <a:lt1>
          <a:srgbClr val="FFFFFF"/>
        </a:lt1>
        <a:dk2>
          <a:srgbClr val="4BB6FF"/>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 1 pgs">
  <a:themeElements>
    <a:clrScheme name="AHA Color Palette">
      <a:dk1>
        <a:srgbClr val="4D4D4D"/>
      </a:dk1>
      <a:lt1>
        <a:srgbClr val="FFFFFF"/>
      </a:lt1>
      <a:dk2>
        <a:srgbClr val="4D4D4D"/>
      </a:dk2>
      <a:lt2>
        <a:srgbClr val="E9E3BA"/>
      </a:lt2>
      <a:accent1>
        <a:srgbClr val="00548B"/>
      </a:accent1>
      <a:accent2>
        <a:srgbClr val="799D34"/>
      </a:accent2>
      <a:accent3>
        <a:srgbClr val="EDB50F"/>
      </a:accent3>
      <a:accent4>
        <a:srgbClr val="A73226"/>
      </a:accent4>
      <a:accent5>
        <a:srgbClr val="22AACC"/>
      </a:accent5>
      <a:accent6>
        <a:srgbClr val="66FFFF"/>
      </a:accent6>
      <a:hlink>
        <a:srgbClr val="00548B"/>
      </a:hlink>
      <a:folHlink>
        <a:srgbClr val="22AACC"/>
      </a:folHlink>
    </a:clrScheme>
    <a:fontScheme name="Ch 1 pg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 1 pgs 1">
        <a:dk1>
          <a:srgbClr val="000000"/>
        </a:dk1>
        <a:lt1>
          <a:srgbClr val="FFFFFF"/>
        </a:lt1>
        <a:dk2>
          <a:srgbClr val="00548B"/>
        </a:dk2>
        <a:lt2>
          <a:srgbClr val="E9E3BA"/>
        </a:lt2>
        <a:accent1>
          <a:srgbClr val="00548B"/>
        </a:accent1>
        <a:accent2>
          <a:srgbClr val="799D34"/>
        </a:accent2>
        <a:accent3>
          <a:srgbClr val="FFFFFF"/>
        </a:accent3>
        <a:accent4>
          <a:srgbClr val="000000"/>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h 1 pgs">
  <a:themeElements>
    <a:clrScheme name="AHA Color Palette">
      <a:dk1>
        <a:srgbClr val="4D4D4D"/>
      </a:dk1>
      <a:lt1>
        <a:srgbClr val="FFFFFF"/>
      </a:lt1>
      <a:dk2>
        <a:srgbClr val="4D4D4D"/>
      </a:dk2>
      <a:lt2>
        <a:srgbClr val="E9E3BA"/>
      </a:lt2>
      <a:accent1>
        <a:srgbClr val="00548B"/>
      </a:accent1>
      <a:accent2>
        <a:srgbClr val="799D34"/>
      </a:accent2>
      <a:accent3>
        <a:srgbClr val="EDB50F"/>
      </a:accent3>
      <a:accent4>
        <a:srgbClr val="A73226"/>
      </a:accent4>
      <a:accent5>
        <a:srgbClr val="22AACC"/>
      </a:accent5>
      <a:accent6>
        <a:srgbClr val="66FFFF"/>
      </a:accent6>
      <a:hlink>
        <a:srgbClr val="00548B"/>
      </a:hlink>
      <a:folHlink>
        <a:srgbClr val="22AACC"/>
      </a:folHlink>
    </a:clrScheme>
    <a:fontScheme name="Ch 1 pg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 1 pgs 1">
        <a:dk1>
          <a:srgbClr val="000000"/>
        </a:dk1>
        <a:lt1>
          <a:srgbClr val="FFFFFF"/>
        </a:lt1>
        <a:dk2>
          <a:srgbClr val="00548B"/>
        </a:dk2>
        <a:lt2>
          <a:srgbClr val="E9E3BA"/>
        </a:lt2>
        <a:accent1>
          <a:srgbClr val="00548B"/>
        </a:accent1>
        <a:accent2>
          <a:srgbClr val="799D34"/>
        </a:accent2>
        <a:accent3>
          <a:srgbClr val="FFFFFF"/>
        </a:accent3>
        <a:accent4>
          <a:srgbClr val="000000"/>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20110210_Charts_Draft 1</Template>
  <TotalTime>4433</TotalTime>
  <Words>953</Words>
  <Application>Microsoft Office PowerPoint</Application>
  <PresentationFormat>On-screen Show (4:3)</PresentationFormat>
  <Paragraphs>122</Paragraphs>
  <Slides>8</Slides>
  <Notes>6</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20110210_Charts_Draft 1</vt:lpstr>
      <vt:lpstr>Ch 1 pgs</vt:lpstr>
      <vt:lpstr>1_Ch 1 pgs</vt:lpstr>
      <vt:lpstr>Examining the Drivers of Readmissions and Reducing Unnecessary Readmissions for Better Patient Care    September 2011</vt:lpstr>
      <vt:lpstr>Unplanned readmissions related to the initial stay likely offer the best opportunity for savings and care improvements.</vt:lpstr>
      <vt:lpstr>Risk-adjusted readmission rates do not account for some factors that may influence risk of readmission. </vt:lpstr>
      <vt:lpstr>There appears to be an inverse relationship between mortality and readmissions. </vt:lpstr>
      <vt:lpstr>The more chronic conditions a patient has, the  greater the likelihood of readmission. </vt:lpstr>
      <vt:lpstr>Medicaid beneficiaries are consistently at greater risk of readmission than privately insured adults.</vt:lpstr>
      <vt:lpstr>The effect of socioeconomic factors raises questions about using readmissions to measure quality. </vt:lpstr>
      <vt:lpstr>Hospital efforts to enhance discharge planning and follow-up care can help reduce readmissions. </vt:lpstr>
    </vt:vector>
  </TitlesOfParts>
  <Company>Avalere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Readmissions  February 10, 2011</dc:title>
  <dc:creator>Audrey.Horn</dc:creator>
  <cp:lastModifiedBy>Christine Doko</cp:lastModifiedBy>
  <cp:revision>295</cp:revision>
  <dcterms:created xsi:type="dcterms:W3CDTF">2011-02-08T13:40:04Z</dcterms:created>
  <dcterms:modified xsi:type="dcterms:W3CDTF">2011-09-12T21:13:38Z</dcterms:modified>
</cp:coreProperties>
</file>