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notesMasterIdLst>
    <p:notesMasterId r:id="rId13"/>
  </p:notesMasterIdLst>
  <p:handoutMasterIdLst>
    <p:handoutMasterId r:id="rId14"/>
  </p:handoutMasterIdLst>
  <p:sldIdLst>
    <p:sldId id="373" r:id="rId2"/>
    <p:sldId id="419" r:id="rId3"/>
    <p:sldId id="410" r:id="rId4"/>
    <p:sldId id="414" r:id="rId5"/>
    <p:sldId id="426" r:id="rId6"/>
    <p:sldId id="421" r:id="rId7"/>
    <p:sldId id="417" r:id="rId8"/>
    <p:sldId id="425" r:id="rId9"/>
    <p:sldId id="422" r:id="rId10"/>
    <p:sldId id="418" r:id="rId11"/>
    <p:sldId id="412" r:id="rId12"/>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Arial" charset="0"/>
        <a:ea typeface="+mn-ea"/>
        <a:cs typeface="Arial" charset="0"/>
      </a:defRPr>
    </a:lvl1pPr>
    <a:lvl2pPr marL="457200" algn="l" rtl="0" fontAlgn="base">
      <a:spcBef>
        <a:spcPct val="0"/>
      </a:spcBef>
      <a:spcAft>
        <a:spcPct val="0"/>
      </a:spcAft>
      <a:defRPr sz="2400" kern="1200">
        <a:solidFill>
          <a:schemeClr val="tx1"/>
        </a:solidFill>
        <a:latin typeface="Arial" charset="0"/>
        <a:ea typeface="+mn-ea"/>
        <a:cs typeface="Arial" charset="0"/>
      </a:defRPr>
    </a:lvl2pPr>
    <a:lvl3pPr marL="914400" algn="l" rtl="0" fontAlgn="base">
      <a:spcBef>
        <a:spcPct val="0"/>
      </a:spcBef>
      <a:spcAft>
        <a:spcPct val="0"/>
      </a:spcAft>
      <a:defRPr sz="2400" kern="1200">
        <a:solidFill>
          <a:schemeClr val="tx1"/>
        </a:solidFill>
        <a:latin typeface="Arial" charset="0"/>
        <a:ea typeface="+mn-ea"/>
        <a:cs typeface="Arial" charset="0"/>
      </a:defRPr>
    </a:lvl3pPr>
    <a:lvl4pPr marL="1371600" algn="l" rtl="0" fontAlgn="base">
      <a:spcBef>
        <a:spcPct val="0"/>
      </a:spcBef>
      <a:spcAft>
        <a:spcPct val="0"/>
      </a:spcAft>
      <a:defRPr sz="2400" kern="1200">
        <a:solidFill>
          <a:schemeClr val="tx1"/>
        </a:solidFill>
        <a:latin typeface="Arial" charset="0"/>
        <a:ea typeface="+mn-ea"/>
        <a:cs typeface="Arial" charset="0"/>
      </a:defRPr>
    </a:lvl4pPr>
    <a:lvl5pPr marL="1828800" algn="l" rtl="0" fontAlgn="base">
      <a:spcBef>
        <a:spcPct val="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mo" initials="e" lastIdx="2" clrIdx="0"/>
  <p:cmAuthor id="1" name="Cara Demmerle" initials="CD" lastIdx="9" clrIdx="1"/>
  <p:cmAuthor id="2" name="Audrey.Horn" initials="A" lastIdx="15" clrIdx="2"/>
  <p:cmAuthor id="3" name="Purva.Rawal" initials="PR" lastIdx="27" clrIdx="3"/>
  <p:cmAuthor id="4" name="Jennifer Kowalski" initials="JLK" lastIdx="5" clrIdx="4"/>
  <p:cmAuthor id="5" name="audrey.horn" initials="a" lastIdx="5" clrIdx="5"/>
  <p:cmAuthor id="6" name="jennifer.kowalski" initials="JLK" lastIdx="24" clrIdx="6"/>
  <p:cmAuthor id="7" name="Ward, Michael" initials="WM" lastIdx="2" clrIdx="7"/>
  <p:cmAuthor id="8" name="Steinberg, Caroline" initials="SC" lastIdx="10" clrIdx="8"/>
  <p:cmAuthor id="9" name="hdrevna" initials="h" lastIdx="4" clrIdx="9"/>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4D4D4D"/>
    <a:srgbClr val="A73226"/>
    <a:srgbClr val="FFC000"/>
    <a:srgbClr val="00548B"/>
    <a:srgbClr val="799D34"/>
    <a:srgbClr val="FDE955"/>
    <a:srgbClr val="E9E3BA"/>
    <a:srgbClr val="777777"/>
    <a:srgbClr val="C6D9F1"/>
    <a:srgbClr val="0066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44" autoAdjust="0"/>
    <p:restoredTop sz="96589" autoAdjust="0"/>
  </p:normalViewPr>
  <p:slideViewPr>
    <p:cSldViewPr snapToGrid="0">
      <p:cViewPr>
        <p:scale>
          <a:sx n="83" d="100"/>
          <a:sy n="83" d="100"/>
        </p:scale>
        <p:origin x="-2064" y="-636"/>
      </p:cViewPr>
      <p:guideLst>
        <p:guide orient="horz" pos="1407"/>
        <p:guide orient="horz" pos="477"/>
        <p:guide orient="horz" pos="1136"/>
        <p:guide orient="horz" pos="3505"/>
        <p:guide orient="horz" pos="3625"/>
        <p:guide orient="horz" pos="3571"/>
        <p:guide orient="horz" pos="3398"/>
        <p:guide orient="horz" pos="1567"/>
        <p:guide pos="351"/>
        <p:guide pos="583"/>
        <p:guide pos="1190"/>
        <p:guide pos="4959"/>
        <p:guide pos="4462"/>
        <p:guide pos="541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77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Office_Excel_Worksheet10.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Office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Office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Office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9.0114710237491513E-2"/>
          <c:y val="0.10109375000000133"/>
          <c:w val="0.78752302706539079"/>
          <c:h val="0.64630191929133862"/>
        </c:manualLayout>
      </c:layout>
      <c:barChart>
        <c:barDir val="col"/>
        <c:grouping val="clustered"/>
        <c:ser>
          <c:idx val="0"/>
          <c:order val="0"/>
          <c:tx>
            <c:strRef>
              <c:f>Sheet1!$B$1</c:f>
              <c:strCache>
                <c:ptCount val="1"/>
                <c:pt idx="0">
                  <c:v>1988 - 1994</c:v>
                </c:pt>
              </c:strCache>
            </c:strRef>
          </c:tx>
          <c:dLbls>
            <c:dLbl>
              <c:idx val="0"/>
              <c:layout>
                <c:manualLayout>
                  <c:x val="1.4728044341850699E-3"/>
                  <c:y val="6.2500000000000186E-3"/>
                </c:manualLayout>
              </c:layout>
              <c:showVal val="1"/>
            </c:dLbl>
            <c:dLbl>
              <c:idx val="1"/>
              <c:layout>
                <c:manualLayout>
                  <c:x val="0"/>
                  <c:y val="9.3750000000000569E-3"/>
                </c:manualLayout>
              </c:layout>
              <c:showVal val="1"/>
            </c:dLbl>
            <c:dLbl>
              <c:idx val="2"/>
              <c:layout>
                <c:manualLayout>
                  <c:x val="1.4728044341850699E-3"/>
                  <c:y val="6.2500000000000186E-3"/>
                </c:manualLayout>
              </c:layout>
              <c:showVal val="1"/>
            </c:dLbl>
            <c:dLbl>
              <c:idx val="3"/>
              <c:layout>
                <c:manualLayout>
                  <c:x val="1.4728044341850699E-3"/>
                  <c:y val="1.2500000000000035E-2"/>
                </c:manualLayout>
              </c:layout>
              <c:showVal val="1"/>
            </c:dLbl>
            <c:dLbl>
              <c:idx val="4"/>
              <c:layout>
                <c:manualLayout>
                  <c:x val="-2.9456088683701498E-3"/>
                  <c:y val="1.2500000000000067E-2"/>
                </c:manualLayout>
              </c:layout>
              <c:showVal val="1"/>
            </c:dLbl>
            <c:dLbl>
              <c:idx val="5"/>
              <c:layout>
                <c:manualLayout>
                  <c:x val="-2.9456088683701498E-3"/>
                  <c:y val="9.3750000000001072E-3"/>
                </c:manualLayout>
              </c:layout>
              <c:showVal val="1"/>
            </c:dLbl>
            <c:numFmt formatCode="0%" sourceLinked="0"/>
            <c:txPr>
              <a:bodyPr/>
              <a:lstStyle/>
              <a:p>
                <a:pPr>
                  <a:defRPr sz="1100"/>
                </a:pPr>
                <a:endParaRPr lang="en-US"/>
              </a:p>
            </c:txPr>
            <c:showVal val="1"/>
          </c:dLbls>
          <c:cat>
            <c:strRef>
              <c:f>Sheet1!$A$2:$A$5</c:f>
              <c:strCache>
                <c:ptCount val="4"/>
                <c:pt idx="0">
                  <c:v>65 - 74</c:v>
                </c:pt>
                <c:pt idx="1">
                  <c:v>75 and older</c:v>
                </c:pt>
                <c:pt idx="2">
                  <c:v>65 - 74</c:v>
                </c:pt>
                <c:pt idx="3">
                  <c:v>75 and older</c:v>
                </c:pt>
              </c:strCache>
            </c:strRef>
          </c:cat>
          <c:val>
            <c:numRef>
              <c:f>Sheet1!$B$2:$B$5</c:f>
              <c:numCache>
                <c:formatCode>0%</c:formatCode>
                <c:ptCount val="4"/>
                <c:pt idx="0">
                  <c:v>0.24000000000000007</c:v>
                </c:pt>
                <c:pt idx="1">
                  <c:v>0.13</c:v>
                </c:pt>
                <c:pt idx="2">
                  <c:v>0.27</c:v>
                </c:pt>
                <c:pt idx="3">
                  <c:v>0.19000000000000006</c:v>
                </c:pt>
              </c:numCache>
            </c:numRef>
          </c:val>
        </c:ser>
        <c:ser>
          <c:idx val="1"/>
          <c:order val="1"/>
          <c:tx>
            <c:strRef>
              <c:f>Sheet1!$C$1</c:f>
              <c:strCache>
                <c:ptCount val="1"/>
                <c:pt idx="0">
                  <c:v>2009 - 2010</c:v>
                </c:pt>
              </c:strCache>
            </c:strRef>
          </c:tx>
          <c:spPr>
            <a:solidFill>
              <a:schemeClr val="accent2"/>
            </a:solidFill>
          </c:spPr>
          <c:dLbls>
            <c:dLbl>
              <c:idx val="0"/>
              <c:layout>
                <c:manualLayout>
                  <c:x val="4.4184133025552399E-3"/>
                  <c:y val="9.3750000000000569E-3"/>
                </c:manualLayout>
              </c:layout>
              <c:showVal val="1"/>
            </c:dLbl>
            <c:dLbl>
              <c:idx val="1"/>
              <c:layout>
                <c:manualLayout>
                  <c:x val="1.4728044341850699E-3"/>
                  <c:y val="6.2500000000000186E-3"/>
                </c:manualLayout>
              </c:layout>
              <c:showVal val="1"/>
            </c:dLbl>
            <c:dLbl>
              <c:idx val="2"/>
              <c:layout>
                <c:manualLayout>
                  <c:x val="0"/>
                  <c:y val="6.2500000000000411E-3"/>
                </c:manualLayout>
              </c:layout>
              <c:showVal val="1"/>
            </c:dLbl>
            <c:dLbl>
              <c:idx val="3"/>
              <c:layout>
                <c:manualLayout>
                  <c:x val="0"/>
                  <c:y val="9.3750000000000569E-3"/>
                </c:manualLayout>
              </c:layout>
              <c:showVal val="1"/>
            </c:dLbl>
            <c:dLbl>
              <c:idx val="4"/>
              <c:layout>
                <c:manualLayout>
                  <c:x val="0"/>
                  <c:y val="1.2500000000000067E-2"/>
                </c:manualLayout>
              </c:layout>
              <c:showVal val="1"/>
            </c:dLbl>
            <c:dLbl>
              <c:idx val="5"/>
              <c:layout>
                <c:manualLayout>
                  <c:x val="1.4728044341850701E-3"/>
                  <c:y val="9.3750000000001072E-3"/>
                </c:manualLayout>
              </c:layout>
              <c:showVal val="1"/>
            </c:dLbl>
            <c:numFmt formatCode="0%" sourceLinked="0"/>
            <c:txPr>
              <a:bodyPr/>
              <a:lstStyle/>
              <a:p>
                <a:pPr>
                  <a:defRPr sz="1100"/>
                </a:pPr>
                <a:endParaRPr lang="en-US"/>
              </a:p>
            </c:txPr>
            <c:showVal val="1"/>
          </c:dLbls>
          <c:cat>
            <c:strRef>
              <c:f>Sheet1!$A$2:$A$5</c:f>
              <c:strCache>
                <c:ptCount val="4"/>
                <c:pt idx="0">
                  <c:v>65 - 74</c:v>
                </c:pt>
                <c:pt idx="1">
                  <c:v>75 and older</c:v>
                </c:pt>
                <c:pt idx="2">
                  <c:v>65 - 74</c:v>
                </c:pt>
                <c:pt idx="3">
                  <c:v>75 and older</c:v>
                </c:pt>
              </c:strCache>
            </c:strRef>
          </c:cat>
          <c:val>
            <c:numRef>
              <c:f>Sheet1!$C$2:$C$5</c:f>
              <c:numCache>
                <c:formatCode>0%</c:formatCode>
                <c:ptCount val="4"/>
                <c:pt idx="0">
                  <c:v>0.43000000000000016</c:v>
                </c:pt>
                <c:pt idx="1">
                  <c:v>0.27</c:v>
                </c:pt>
                <c:pt idx="2">
                  <c:v>0.45</c:v>
                </c:pt>
                <c:pt idx="3">
                  <c:v>0.30000000000000016</c:v>
                </c:pt>
              </c:numCache>
            </c:numRef>
          </c:val>
        </c:ser>
        <c:axId val="78902400"/>
        <c:axId val="80270464"/>
      </c:barChart>
      <c:catAx>
        <c:axId val="78902400"/>
        <c:scaling>
          <c:orientation val="minMax"/>
        </c:scaling>
        <c:axPos val="b"/>
        <c:numFmt formatCode="General" sourceLinked="1"/>
        <c:tickLblPos val="nextTo"/>
        <c:txPr>
          <a:bodyPr/>
          <a:lstStyle/>
          <a:p>
            <a:pPr>
              <a:defRPr sz="1100"/>
            </a:pPr>
            <a:endParaRPr lang="en-US"/>
          </a:p>
        </c:txPr>
        <c:crossAx val="80270464"/>
        <c:crosses val="autoZero"/>
        <c:auto val="1"/>
        <c:lblAlgn val="ctr"/>
        <c:lblOffset val="100"/>
      </c:catAx>
      <c:valAx>
        <c:axId val="80270464"/>
        <c:scaling>
          <c:orientation val="minMax"/>
          <c:max val="0.60000000000000064"/>
          <c:min val="0"/>
        </c:scaling>
        <c:delete val="1"/>
        <c:axPos val="l"/>
        <c:numFmt formatCode="0%" sourceLinked="0"/>
        <c:tickLblPos val="none"/>
        <c:crossAx val="78902400"/>
        <c:crosses val="autoZero"/>
        <c:crossBetween val="between"/>
      </c:valAx>
    </c:plotArea>
    <c:legend>
      <c:legendPos val="r"/>
      <c:layout>
        <c:manualLayout>
          <c:xMode val="edge"/>
          <c:yMode val="edge"/>
          <c:x val="0.86983667526575714"/>
          <c:y val="0.43072810039370341"/>
          <c:w val="0.12560354539977617"/>
          <c:h val="0.13854379921259843"/>
        </c:manualLayout>
      </c:layout>
      <c:txPr>
        <a:bodyPr/>
        <a:lstStyle/>
        <a:p>
          <a:pPr>
            <a:defRPr sz="1100"/>
          </a:pPr>
          <a:endParaRPr lang="en-US"/>
        </a:p>
      </c:txPr>
    </c:legend>
    <c:plotVisOnly val="1"/>
    <c:dispBlanksAs val="gap"/>
  </c:chart>
  <c:txPr>
    <a:bodyPr/>
    <a:lstStyle/>
    <a:p>
      <a:pPr>
        <a:defRPr sz="1800"/>
      </a:pPr>
      <a:endParaRPr lang="en-U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9.4299000424348134E-2"/>
          <c:y val="0.1107726377952756"/>
          <c:w val="0.85629980197086164"/>
          <c:h val="0.79357338145231349"/>
        </c:manualLayout>
      </c:layout>
      <c:lineChart>
        <c:grouping val="standard"/>
        <c:ser>
          <c:idx val="1"/>
          <c:order val="0"/>
          <c:tx>
            <c:strRef>
              <c:f>Sheet1!$A$1</c:f>
              <c:strCache>
                <c:ptCount val="1"/>
                <c:pt idx="0">
                  <c:v> </c:v>
                </c:pt>
              </c:strCache>
            </c:strRef>
          </c:tx>
          <c:marker>
            <c:symbol val="none"/>
          </c:marker>
          <c:cat>
            <c:numRef>
              <c:f>Sheet1!$A$2:$A$13</c:f>
              <c:numCache>
                <c:formatCode>General</c:formatCode>
                <c:ptCount val="12"/>
                <c:pt idx="0">
                  <c:v>2000</c:v>
                </c:pt>
                <c:pt idx="1">
                  <c:v>2001</c:v>
                </c:pt>
                <c:pt idx="2">
                  <c:v>2002</c:v>
                </c:pt>
                <c:pt idx="3">
                  <c:v>2003</c:v>
                </c:pt>
                <c:pt idx="4">
                  <c:v>2004</c:v>
                </c:pt>
                <c:pt idx="5">
                  <c:v>2005</c:v>
                </c:pt>
                <c:pt idx="6">
                  <c:v>2006</c:v>
                </c:pt>
                <c:pt idx="7">
                  <c:v>2007</c:v>
                </c:pt>
                <c:pt idx="8">
                  <c:v>2008</c:v>
                </c:pt>
                <c:pt idx="9">
                  <c:v>2009</c:v>
                </c:pt>
                <c:pt idx="10">
                  <c:v>2010</c:v>
                </c:pt>
                <c:pt idx="11">
                  <c:v>2011</c:v>
                </c:pt>
              </c:numCache>
            </c:numRef>
          </c:cat>
          <c:val>
            <c:numRef>
              <c:f>Sheet1!$A$2:$A$13</c:f>
              <c:numCache>
                <c:formatCode>General</c:formatCode>
                <c:ptCount val="12"/>
                <c:pt idx="0">
                  <c:v>2000</c:v>
                </c:pt>
                <c:pt idx="1">
                  <c:v>2001</c:v>
                </c:pt>
                <c:pt idx="2">
                  <c:v>2002</c:v>
                </c:pt>
                <c:pt idx="3">
                  <c:v>2003</c:v>
                </c:pt>
                <c:pt idx="4">
                  <c:v>2004</c:v>
                </c:pt>
                <c:pt idx="5">
                  <c:v>2005</c:v>
                </c:pt>
                <c:pt idx="6">
                  <c:v>2006</c:v>
                </c:pt>
                <c:pt idx="7">
                  <c:v>2007</c:v>
                </c:pt>
                <c:pt idx="8">
                  <c:v>2008</c:v>
                </c:pt>
                <c:pt idx="9">
                  <c:v>2009</c:v>
                </c:pt>
                <c:pt idx="10">
                  <c:v>2010</c:v>
                </c:pt>
                <c:pt idx="11">
                  <c:v>2011</c:v>
                </c:pt>
              </c:numCache>
            </c:numRef>
          </c:val>
        </c:ser>
        <c:ser>
          <c:idx val="0"/>
          <c:order val="1"/>
          <c:tx>
            <c:strRef>
              <c:f>Sheet1!$B$1</c:f>
              <c:strCache>
                <c:ptCount val="1"/>
                <c:pt idx="0">
                  <c:v>Column1</c:v>
                </c:pt>
              </c:strCache>
            </c:strRef>
          </c:tx>
          <c:marker>
            <c:symbol val="none"/>
          </c:marker>
          <c:cat>
            <c:numRef>
              <c:f>Sheet1!$A$2:$A$13</c:f>
              <c:numCache>
                <c:formatCode>General</c:formatCode>
                <c:ptCount val="12"/>
                <c:pt idx="0">
                  <c:v>2000</c:v>
                </c:pt>
                <c:pt idx="1">
                  <c:v>2001</c:v>
                </c:pt>
                <c:pt idx="2">
                  <c:v>2002</c:v>
                </c:pt>
                <c:pt idx="3">
                  <c:v>2003</c:v>
                </c:pt>
                <c:pt idx="4">
                  <c:v>2004</c:v>
                </c:pt>
                <c:pt idx="5">
                  <c:v>2005</c:v>
                </c:pt>
                <c:pt idx="6">
                  <c:v>2006</c:v>
                </c:pt>
                <c:pt idx="7">
                  <c:v>2007</c:v>
                </c:pt>
                <c:pt idx="8">
                  <c:v>2008</c:v>
                </c:pt>
                <c:pt idx="9">
                  <c:v>2009</c:v>
                </c:pt>
                <c:pt idx="10">
                  <c:v>2010</c:v>
                </c:pt>
                <c:pt idx="11">
                  <c:v>2011</c:v>
                </c:pt>
              </c:numCache>
            </c:numRef>
          </c:cat>
          <c:val>
            <c:numRef>
              <c:f>Sheet1!$B$2:$B$13</c:f>
              <c:numCache>
                <c:formatCode>0.0%</c:formatCode>
                <c:ptCount val="12"/>
                <c:pt idx="0">
                  <c:v>0.22</c:v>
                </c:pt>
                <c:pt idx="1">
                  <c:v>0.223</c:v>
                </c:pt>
                <c:pt idx="2">
                  <c:v>0.23100000000000001</c:v>
                </c:pt>
                <c:pt idx="3">
                  <c:v>0.23600000000000004</c:v>
                </c:pt>
                <c:pt idx="4">
                  <c:v>0.24100000000000021</c:v>
                </c:pt>
                <c:pt idx="5">
                  <c:v>0.24400000000000024</c:v>
                </c:pt>
                <c:pt idx="6">
                  <c:v>0.24900000000000044</c:v>
                </c:pt>
                <c:pt idx="7">
                  <c:v>0.255</c:v>
                </c:pt>
                <c:pt idx="8">
                  <c:v>0.26200000000000001</c:v>
                </c:pt>
                <c:pt idx="9">
                  <c:v>0.27300000000000002</c:v>
                </c:pt>
                <c:pt idx="10">
                  <c:v>0.28200000000000008</c:v>
                </c:pt>
                <c:pt idx="11">
                  <c:v>0.28700000000000031</c:v>
                </c:pt>
              </c:numCache>
            </c:numRef>
          </c:val>
        </c:ser>
        <c:marker val="1"/>
        <c:axId val="77846400"/>
        <c:axId val="77847936"/>
      </c:lineChart>
      <c:catAx>
        <c:axId val="77846400"/>
        <c:scaling>
          <c:orientation val="minMax"/>
        </c:scaling>
        <c:axPos val="b"/>
        <c:numFmt formatCode="General" sourceLinked="1"/>
        <c:tickLblPos val="nextTo"/>
        <c:txPr>
          <a:bodyPr/>
          <a:lstStyle/>
          <a:p>
            <a:pPr>
              <a:defRPr sz="1100"/>
            </a:pPr>
            <a:endParaRPr lang="en-US"/>
          </a:p>
        </c:txPr>
        <c:crossAx val="77847936"/>
        <c:crosses val="autoZero"/>
        <c:auto val="1"/>
        <c:lblAlgn val="ctr"/>
        <c:lblOffset val="100"/>
      </c:catAx>
      <c:valAx>
        <c:axId val="77847936"/>
        <c:scaling>
          <c:orientation val="minMax"/>
          <c:max val="0.30000000000000032"/>
          <c:min val="0.2"/>
        </c:scaling>
        <c:axPos val="l"/>
        <c:title>
          <c:tx>
            <c:rich>
              <a:bodyPr rot="-5400000" vert="horz"/>
              <a:lstStyle/>
              <a:p>
                <a:pPr>
                  <a:defRPr sz="1100" b="0"/>
                </a:pPr>
                <a:r>
                  <a:rPr lang="en-US" sz="1100" b="0" dirty="0" smtClean="0"/>
                  <a:t>Percent of</a:t>
                </a:r>
                <a:r>
                  <a:rPr lang="en-US" sz="1100" b="0" baseline="0" dirty="0" smtClean="0"/>
                  <a:t> Discharges</a:t>
                </a:r>
                <a:endParaRPr lang="en-US" sz="1100" b="0" dirty="0" smtClean="0"/>
              </a:p>
            </c:rich>
          </c:tx>
          <c:layout>
            <c:manualLayout>
              <c:xMode val="edge"/>
              <c:yMode val="edge"/>
              <c:x val="2.9940119760479165E-3"/>
              <c:y val="0.23614200568678914"/>
            </c:manualLayout>
          </c:layout>
        </c:title>
        <c:numFmt formatCode="0%" sourceLinked="0"/>
        <c:minorTickMark val="out"/>
        <c:tickLblPos val="nextTo"/>
        <c:txPr>
          <a:bodyPr/>
          <a:lstStyle/>
          <a:p>
            <a:pPr>
              <a:defRPr sz="1100"/>
            </a:pPr>
            <a:endParaRPr lang="en-US"/>
          </a:p>
        </c:txPr>
        <c:crossAx val="77846400"/>
        <c:crosses val="autoZero"/>
        <c:crossBetween val="between"/>
        <c:majorUnit val="0.05"/>
        <c:minorUnit val="0.05"/>
      </c:valAx>
    </c:plotArea>
    <c:plotVisOnly val="1"/>
    <c:dispBlanksAs val="gap"/>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8.1377347089074528E-2"/>
          <c:y val="0.14164050196850367"/>
          <c:w val="0.60816296021200056"/>
          <c:h val="0.75487524606299783"/>
        </c:manualLayout>
      </c:layout>
      <c:lineChart>
        <c:grouping val="standard"/>
        <c:ser>
          <c:idx val="0"/>
          <c:order val="0"/>
          <c:tx>
            <c:strRef>
              <c:f>Sheet1!$B$1</c:f>
              <c:strCache>
                <c:ptCount val="1"/>
                <c:pt idx="0">
                  <c:v>Diabetes </c:v>
                </c:pt>
              </c:strCache>
            </c:strRef>
          </c:tx>
          <c:spPr>
            <a:ln>
              <a:solidFill>
                <a:srgbClr val="00548B"/>
              </a:solidFill>
            </a:ln>
          </c:spPr>
          <c:marker>
            <c:symbol val="none"/>
          </c:marker>
          <c:cat>
            <c:numRef>
              <c:f>Sheet1!$A$2:$A$11</c:f>
              <c:numCache>
                <c:formatCode>General</c:formatCode>
                <c:ptCount val="10"/>
                <c:pt idx="0">
                  <c:v>2000</c:v>
                </c:pt>
                <c:pt idx="1">
                  <c:v>2001</c:v>
                </c:pt>
                <c:pt idx="2">
                  <c:v>2002</c:v>
                </c:pt>
                <c:pt idx="3">
                  <c:v>2003</c:v>
                </c:pt>
                <c:pt idx="4">
                  <c:v>2004</c:v>
                </c:pt>
                <c:pt idx="5">
                  <c:v>2005</c:v>
                </c:pt>
                <c:pt idx="6">
                  <c:v>2006</c:v>
                </c:pt>
                <c:pt idx="7">
                  <c:v>2007</c:v>
                </c:pt>
                <c:pt idx="8">
                  <c:v>2008</c:v>
                </c:pt>
                <c:pt idx="9">
                  <c:v>2009</c:v>
                </c:pt>
              </c:numCache>
            </c:numRef>
          </c:cat>
          <c:val>
            <c:numRef>
              <c:f>Sheet1!$B$2:$B$11</c:f>
              <c:numCache>
                <c:formatCode>0.0%</c:formatCode>
                <c:ptCount val="10"/>
                <c:pt idx="0">
                  <c:v>0.19400000000000001</c:v>
                </c:pt>
                <c:pt idx="1">
                  <c:v>0.20300000000000001</c:v>
                </c:pt>
                <c:pt idx="2">
                  <c:v>0.21300000000000024</c:v>
                </c:pt>
                <c:pt idx="3">
                  <c:v>0.222</c:v>
                </c:pt>
                <c:pt idx="4">
                  <c:v>0.23200000000000001</c:v>
                </c:pt>
                <c:pt idx="5">
                  <c:v>0.24300000000000024</c:v>
                </c:pt>
                <c:pt idx="6">
                  <c:v>0.253</c:v>
                </c:pt>
                <c:pt idx="7">
                  <c:v>0.26</c:v>
                </c:pt>
                <c:pt idx="8">
                  <c:v>0.26600000000000001</c:v>
                </c:pt>
                <c:pt idx="9">
                  <c:v>0.27100000000000002</c:v>
                </c:pt>
              </c:numCache>
            </c:numRef>
          </c:val>
        </c:ser>
        <c:ser>
          <c:idx val="1"/>
          <c:order val="1"/>
          <c:tx>
            <c:strRef>
              <c:f>Sheet1!$C$1</c:f>
              <c:strCache>
                <c:ptCount val="1"/>
                <c:pt idx="0">
                  <c:v>Rheumatoid Arthritis / Osteoarthritis </c:v>
                </c:pt>
              </c:strCache>
            </c:strRef>
          </c:tx>
          <c:spPr>
            <a:ln>
              <a:solidFill>
                <a:srgbClr val="799D34"/>
              </a:solidFill>
            </a:ln>
          </c:spPr>
          <c:marker>
            <c:symbol val="none"/>
          </c:marker>
          <c:cat>
            <c:numRef>
              <c:f>Sheet1!$A$2:$A$11</c:f>
              <c:numCache>
                <c:formatCode>General</c:formatCode>
                <c:ptCount val="10"/>
                <c:pt idx="0">
                  <c:v>2000</c:v>
                </c:pt>
                <c:pt idx="1">
                  <c:v>2001</c:v>
                </c:pt>
                <c:pt idx="2">
                  <c:v>2002</c:v>
                </c:pt>
                <c:pt idx="3">
                  <c:v>2003</c:v>
                </c:pt>
                <c:pt idx="4">
                  <c:v>2004</c:v>
                </c:pt>
                <c:pt idx="5">
                  <c:v>2005</c:v>
                </c:pt>
                <c:pt idx="6">
                  <c:v>2006</c:v>
                </c:pt>
                <c:pt idx="7">
                  <c:v>2007</c:v>
                </c:pt>
                <c:pt idx="8">
                  <c:v>2008</c:v>
                </c:pt>
                <c:pt idx="9">
                  <c:v>2009</c:v>
                </c:pt>
              </c:numCache>
            </c:numRef>
          </c:cat>
          <c:val>
            <c:numRef>
              <c:f>Sheet1!$C$2:$C$11</c:f>
              <c:numCache>
                <c:formatCode>0.0%</c:formatCode>
                <c:ptCount val="10"/>
                <c:pt idx="0">
                  <c:v>0.18000000000000024</c:v>
                </c:pt>
                <c:pt idx="1">
                  <c:v>0.18400000000000041</c:v>
                </c:pt>
                <c:pt idx="2">
                  <c:v>0.18800000000000044</c:v>
                </c:pt>
                <c:pt idx="3">
                  <c:v>0.19400000000000001</c:v>
                </c:pt>
                <c:pt idx="4">
                  <c:v>0.19900000000000001</c:v>
                </c:pt>
                <c:pt idx="5">
                  <c:v>0.20100000000000001</c:v>
                </c:pt>
                <c:pt idx="6">
                  <c:v>0.20300000000000001</c:v>
                </c:pt>
                <c:pt idx="7">
                  <c:v>0.20500000000000004</c:v>
                </c:pt>
                <c:pt idx="8">
                  <c:v>0.20800000000000021</c:v>
                </c:pt>
                <c:pt idx="9">
                  <c:v>0.21200000000000024</c:v>
                </c:pt>
              </c:numCache>
            </c:numRef>
          </c:val>
        </c:ser>
        <c:ser>
          <c:idx val="2"/>
          <c:order val="2"/>
          <c:tx>
            <c:strRef>
              <c:f>Sheet1!$D$1</c:f>
              <c:strCache>
                <c:ptCount val="1"/>
                <c:pt idx="0">
                  <c:v>Depression </c:v>
                </c:pt>
              </c:strCache>
            </c:strRef>
          </c:tx>
          <c:spPr>
            <a:ln>
              <a:solidFill>
                <a:srgbClr val="FFC000"/>
              </a:solidFill>
            </a:ln>
          </c:spPr>
          <c:marker>
            <c:symbol val="none"/>
          </c:marker>
          <c:cat>
            <c:numRef>
              <c:f>Sheet1!$A$2:$A$11</c:f>
              <c:numCache>
                <c:formatCode>General</c:formatCode>
                <c:ptCount val="10"/>
                <c:pt idx="0">
                  <c:v>2000</c:v>
                </c:pt>
                <c:pt idx="1">
                  <c:v>2001</c:v>
                </c:pt>
                <c:pt idx="2">
                  <c:v>2002</c:v>
                </c:pt>
                <c:pt idx="3">
                  <c:v>2003</c:v>
                </c:pt>
                <c:pt idx="4">
                  <c:v>2004</c:v>
                </c:pt>
                <c:pt idx="5">
                  <c:v>2005</c:v>
                </c:pt>
                <c:pt idx="6">
                  <c:v>2006</c:v>
                </c:pt>
                <c:pt idx="7">
                  <c:v>2007</c:v>
                </c:pt>
                <c:pt idx="8">
                  <c:v>2008</c:v>
                </c:pt>
                <c:pt idx="9">
                  <c:v>2009</c:v>
                </c:pt>
              </c:numCache>
            </c:numRef>
          </c:cat>
          <c:val>
            <c:numRef>
              <c:f>Sheet1!$D$2:$D$11</c:f>
              <c:numCache>
                <c:formatCode>0.0%</c:formatCode>
                <c:ptCount val="10"/>
                <c:pt idx="0">
                  <c:v>9.2000000000000026E-2</c:v>
                </c:pt>
                <c:pt idx="1">
                  <c:v>9.8000000000000226E-2</c:v>
                </c:pt>
                <c:pt idx="2">
                  <c:v>0.10400000000000002</c:v>
                </c:pt>
                <c:pt idx="3">
                  <c:v>0.10900000000000012</c:v>
                </c:pt>
                <c:pt idx="4">
                  <c:v>0.113</c:v>
                </c:pt>
                <c:pt idx="5">
                  <c:v>0.115</c:v>
                </c:pt>
                <c:pt idx="6">
                  <c:v>0.12000000000000002</c:v>
                </c:pt>
                <c:pt idx="7">
                  <c:v>0.125</c:v>
                </c:pt>
                <c:pt idx="8">
                  <c:v>0.13100000000000001</c:v>
                </c:pt>
                <c:pt idx="9">
                  <c:v>0.13700000000000001</c:v>
                </c:pt>
              </c:numCache>
            </c:numRef>
          </c:val>
        </c:ser>
        <c:ser>
          <c:idx val="3"/>
          <c:order val="3"/>
          <c:tx>
            <c:strRef>
              <c:f>Sheet1!$E$1</c:f>
              <c:strCache>
                <c:ptCount val="1"/>
                <c:pt idx="0">
                  <c:v>Chronic Kidney Disease </c:v>
                </c:pt>
              </c:strCache>
            </c:strRef>
          </c:tx>
          <c:spPr>
            <a:ln>
              <a:solidFill>
                <a:srgbClr val="A73226"/>
              </a:solidFill>
            </a:ln>
          </c:spPr>
          <c:marker>
            <c:symbol val="none"/>
          </c:marker>
          <c:cat>
            <c:numRef>
              <c:f>Sheet1!$A$2:$A$11</c:f>
              <c:numCache>
                <c:formatCode>General</c:formatCode>
                <c:ptCount val="10"/>
                <c:pt idx="0">
                  <c:v>2000</c:v>
                </c:pt>
                <c:pt idx="1">
                  <c:v>2001</c:v>
                </c:pt>
                <c:pt idx="2">
                  <c:v>2002</c:v>
                </c:pt>
                <c:pt idx="3">
                  <c:v>2003</c:v>
                </c:pt>
                <c:pt idx="4">
                  <c:v>2004</c:v>
                </c:pt>
                <c:pt idx="5">
                  <c:v>2005</c:v>
                </c:pt>
                <c:pt idx="6">
                  <c:v>2006</c:v>
                </c:pt>
                <c:pt idx="7">
                  <c:v>2007</c:v>
                </c:pt>
                <c:pt idx="8">
                  <c:v>2008</c:v>
                </c:pt>
                <c:pt idx="9">
                  <c:v>2009</c:v>
                </c:pt>
              </c:numCache>
            </c:numRef>
          </c:cat>
          <c:val>
            <c:numRef>
              <c:f>Sheet1!$E$2:$E$11</c:f>
              <c:numCache>
                <c:formatCode>0.0%</c:formatCode>
                <c:ptCount val="10"/>
                <c:pt idx="0">
                  <c:v>5.8000000000000003E-2</c:v>
                </c:pt>
                <c:pt idx="1">
                  <c:v>6.3E-2</c:v>
                </c:pt>
                <c:pt idx="2">
                  <c:v>6.9000000000000034E-2</c:v>
                </c:pt>
                <c:pt idx="3">
                  <c:v>7.5000000000000011E-2</c:v>
                </c:pt>
                <c:pt idx="4">
                  <c:v>8.2000000000000003E-2</c:v>
                </c:pt>
                <c:pt idx="5">
                  <c:v>9.0000000000000024E-2</c:v>
                </c:pt>
                <c:pt idx="6">
                  <c:v>0.10500000000000002</c:v>
                </c:pt>
                <c:pt idx="7">
                  <c:v>0.11799999999999998</c:v>
                </c:pt>
                <c:pt idx="8">
                  <c:v>0.127</c:v>
                </c:pt>
                <c:pt idx="9">
                  <c:v>0.13700000000000001</c:v>
                </c:pt>
              </c:numCache>
            </c:numRef>
          </c:val>
        </c:ser>
        <c:marker val="1"/>
        <c:axId val="83602432"/>
        <c:axId val="83612416"/>
      </c:lineChart>
      <c:catAx>
        <c:axId val="83602432"/>
        <c:scaling>
          <c:orientation val="minMax"/>
        </c:scaling>
        <c:axPos val="b"/>
        <c:numFmt formatCode="General" sourceLinked="1"/>
        <c:tickLblPos val="nextTo"/>
        <c:txPr>
          <a:bodyPr/>
          <a:lstStyle/>
          <a:p>
            <a:pPr>
              <a:defRPr sz="1100"/>
            </a:pPr>
            <a:endParaRPr lang="en-US"/>
          </a:p>
        </c:txPr>
        <c:crossAx val="83612416"/>
        <c:crosses val="autoZero"/>
        <c:auto val="1"/>
        <c:lblAlgn val="ctr"/>
        <c:lblOffset val="100"/>
      </c:catAx>
      <c:valAx>
        <c:axId val="83612416"/>
        <c:scaling>
          <c:orientation val="minMax"/>
          <c:min val="5.0000000000000024E-2"/>
        </c:scaling>
        <c:axPos val="l"/>
        <c:numFmt formatCode="0%" sourceLinked="0"/>
        <c:tickLblPos val="nextTo"/>
        <c:txPr>
          <a:bodyPr/>
          <a:lstStyle/>
          <a:p>
            <a:pPr>
              <a:defRPr sz="1100"/>
            </a:pPr>
            <a:endParaRPr lang="en-US"/>
          </a:p>
        </c:txPr>
        <c:crossAx val="83602432"/>
        <c:crosses val="autoZero"/>
        <c:crossBetween val="between"/>
      </c:valAx>
    </c:plotArea>
    <c:legend>
      <c:legendPos val="r"/>
      <c:layout>
        <c:manualLayout>
          <c:xMode val="edge"/>
          <c:yMode val="edge"/>
          <c:x val="0.70978625853992461"/>
          <c:y val="0.24817322834645669"/>
          <c:w val="0.20987864411400881"/>
          <c:h val="0.39897539370079077"/>
        </c:manualLayout>
      </c:layout>
      <c:txPr>
        <a:bodyPr/>
        <a:lstStyle/>
        <a:p>
          <a:pPr>
            <a:defRPr sz="1100"/>
          </a:pPr>
          <a:endParaRPr lang="en-US"/>
        </a:p>
      </c:txPr>
    </c:legend>
    <c:plotVisOnly val="1"/>
    <c:dispBlanksAs val="gap"/>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255"/>
          <c:y val="8.731972305979098E-2"/>
          <c:w val="0.84989154856815541"/>
          <c:h val="0.80919591718020456"/>
        </c:manualLayout>
      </c:layout>
      <c:lineChart>
        <c:grouping val="standard"/>
        <c:ser>
          <c:idx val="0"/>
          <c:order val="0"/>
          <c:tx>
            <c:strRef>
              <c:f>Sheet1!$B$1</c:f>
              <c:strCache>
                <c:ptCount val="1"/>
                <c:pt idx="0">
                  <c:v>Series 1</c:v>
                </c:pt>
              </c:strCache>
            </c:strRef>
          </c:tx>
          <c:marker>
            <c:symbol val="none"/>
          </c:marker>
          <c:cat>
            <c:strRef>
              <c:f>Sheet1!$A$2:$A$8</c:f>
              <c:strCache>
                <c:ptCount val="7"/>
                <c:pt idx="0">
                  <c:v>1980</c:v>
                </c:pt>
                <c:pt idx="1">
                  <c:v>1985</c:v>
                </c:pt>
                <c:pt idx="2">
                  <c:v>1990</c:v>
                </c:pt>
                <c:pt idx="3">
                  <c:v>1995</c:v>
                </c:pt>
                <c:pt idx="4">
                  <c:v>2000</c:v>
                </c:pt>
                <c:pt idx="5">
                  <c:v>2005</c:v>
                </c:pt>
                <c:pt idx="6">
                  <c:v>2010</c:v>
                </c:pt>
              </c:strCache>
            </c:strRef>
          </c:cat>
          <c:val>
            <c:numRef>
              <c:f>Sheet1!$B$2:$B$8</c:f>
              <c:numCache>
                <c:formatCode>#,##0</c:formatCode>
                <c:ptCount val="7"/>
                <c:pt idx="0">
                  <c:v>53761.274999999994</c:v>
                </c:pt>
                <c:pt idx="1">
                  <c:v>101107.64</c:v>
                </c:pt>
                <c:pt idx="2">
                  <c:v>162461.01800000001</c:v>
                </c:pt>
                <c:pt idx="3">
                  <c:v>247724.17</c:v>
                </c:pt>
                <c:pt idx="4">
                  <c:v>333635.391</c:v>
                </c:pt>
                <c:pt idx="5">
                  <c:v>408816.26</c:v>
                </c:pt>
                <c:pt idx="6">
                  <c:v>488222.17700000003</c:v>
                </c:pt>
              </c:numCache>
            </c:numRef>
          </c:val>
        </c:ser>
        <c:marker val="1"/>
        <c:axId val="84084992"/>
        <c:axId val="84993152"/>
      </c:lineChart>
      <c:catAx>
        <c:axId val="84084992"/>
        <c:scaling>
          <c:orientation val="minMax"/>
        </c:scaling>
        <c:axPos val="b"/>
        <c:numFmt formatCode="General" sourceLinked="1"/>
        <c:tickLblPos val="nextTo"/>
        <c:txPr>
          <a:bodyPr/>
          <a:lstStyle/>
          <a:p>
            <a:pPr>
              <a:defRPr sz="1100"/>
            </a:pPr>
            <a:endParaRPr lang="en-US"/>
          </a:p>
        </c:txPr>
        <c:crossAx val="84993152"/>
        <c:crosses val="autoZero"/>
        <c:auto val="1"/>
        <c:lblAlgn val="ctr"/>
        <c:lblOffset val="100"/>
      </c:catAx>
      <c:valAx>
        <c:axId val="84993152"/>
        <c:scaling>
          <c:orientation val="minMax"/>
        </c:scaling>
        <c:axPos val="l"/>
        <c:numFmt formatCode="#,##0" sourceLinked="0"/>
        <c:tickLblPos val="nextTo"/>
        <c:txPr>
          <a:bodyPr/>
          <a:lstStyle/>
          <a:p>
            <a:pPr>
              <a:defRPr sz="1100"/>
            </a:pPr>
            <a:endParaRPr lang="en-US"/>
          </a:p>
        </c:txPr>
        <c:crossAx val="84084992"/>
        <c:crosses val="autoZero"/>
        <c:crossBetween val="between"/>
      </c:valAx>
    </c:plotArea>
    <c:plotVisOnly val="1"/>
    <c:dispBlanksAs val="gap"/>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9.0114710237491513E-2"/>
          <c:y val="0.10109375000000127"/>
          <c:w val="0.78752302706539079"/>
          <c:h val="0.64630191929133862"/>
        </c:manualLayout>
      </c:layout>
      <c:barChart>
        <c:barDir val="col"/>
        <c:grouping val="clustered"/>
        <c:ser>
          <c:idx val="0"/>
          <c:order val="0"/>
          <c:tx>
            <c:strRef>
              <c:f>Sheet1!$B$1</c:f>
              <c:strCache>
                <c:ptCount val="1"/>
                <c:pt idx="0">
                  <c:v>1999-2000</c:v>
                </c:pt>
              </c:strCache>
            </c:strRef>
          </c:tx>
          <c:dLbls>
            <c:dLbl>
              <c:idx val="0"/>
              <c:layout>
                <c:manualLayout>
                  <c:x val="-4.4184133025551913E-3"/>
                  <c:y val="6.2500000000000134E-3"/>
                </c:manualLayout>
              </c:layout>
              <c:showVal val="1"/>
            </c:dLbl>
            <c:dLbl>
              <c:idx val="1"/>
              <c:layout>
                <c:manualLayout>
                  <c:x val="-4.4184133025552104E-3"/>
                  <c:y val="1.2500000000000023E-2"/>
                </c:manualLayout>
              </c:layout>
              <c:showVal val="1"/>
            </c:dLbl>
            <c:dLbl>
              <c:idx val="2"/>
              <c:layout>
                <c:manualLayout>
                  <c:x val="-5.8912177367402814E-3"/>
                  <c:y val="6.2499999999999847E-3"/>
                </c:manualLayout>
              </c:layout>
              <c:showVal val="1"/>
            </c:dLbl>
            <c:dLbl>
              <c:idx val="3"/>
              <c:layout>
                <c:manualLayout>
                  <c:x val="-1.4728044341850701E-3"/>
                  <c:y val="1.2500000000000023E-2"/>
                </c:manualLayout>
              </c:layout>
              <c:showVal val="1"/>
            </c:dLbl>
            <c:dLbl>
              <c:idx val="4"/>
              <c:layout>
                <c:manualLayout>
                  <c:x val="-2.9456088683701412E-3"/>
                  <c:y val="1.2500000000000023E-2"/>
                </c:manualLayout>
              </c:layout>
              <c:showVal val="1"/>
            </c:dLbl>
            <c:dLbl>
              <c:idx val="5"/>
              <c:layout>
                <c:manualLayout>
                  <c:x val="-2.9456088683701412E-3"/>
                  <c:y val="9.3750000000000864E-3"/>
                </c:manualLayout>
              </c:layout>
              <c:showVal val="1"/>
            </c:dLbl>
            <c:txPr>
              <a:bodyPr/>
              <a:lstStyle/>
              <a:p>
                <a:pPr>
                  <a:defRPr sz="1100"/>
                </a:pPr>
                <a:endParaRPr lang="en-US"/>
              </a:p>
            </c:txPr>
            <c:showVal val="1"/>
          </c:dLbls>
          <c:cat>
            <c:strRef>
              <c:f>Sheet1!$A$2:$A$4</c:f>
              <c:strCache>
                <c:ptCount val="3"/>
                <c:pt idx="0">
                  <c:v>Total</c:v>
                </c:pt>
                <c:pt idx="1">
                  <c:v>Men</c:v>
                </c:pt>
                <c:pt idx="2">
                  <c:v>Women</c:v>
                </c:pt>
              </c:strCache>
            </c:strRef>
          </c:cat>
          <c:val>
            <c:numRef>
              <c:f>Sheet1!$B$2:$B$4</c:f>
              <c:numCache>
                <c:formatCode>0%</c:formatCode>
                <c:ptCount val="3"/>
                <c:pt idx="0">
                  <c:v>0.37200000000000061</c:v>
                </c:pt>
                <c:pt idx="1">
                  <c:v>0.39200000000000085</c:v>
                </c:pt>
                <c:pt idx="2">
                  <c:v>0.35800000000000032</c:v>
                </c:pt>
              </c:numCache>
            </c:numRef>
          </c:val>
        </c:ser>
        <c:ser>
          <c:idx val="1"/>
          <c:order val="1"/>
          <c:tx>
            <c:strRef>
              <c:f>Sheet1!$C$1</c:f>
              <c:strCache>
                <c:ptCount val="1"/>
                <c:pt idx="0">
                  <c:v>2009-2010</c:v>
                </c:pt>
              </c:strCache>
            </c:strRef>
          </c:tx>
          <c:spPr>
            <a:solidFill>
              <a:srgbClr val="FFC000"/>
            </a:solidFill>
          </c:spPr>
          <c:dLbls>
            <c:dLbl>
              <c:idx val="0"/>
              <c:layout>
                <c:manualLayout>
                  <c:x val="1.4728044341850701E-3"/>
                  <c:y val="1.5624999999999939E-2"/>
                </c:manualLayout>
              </c:layout>
              <c:showVal val="1"/>
            </c:dLbl>
            <c:dLbl>
              <c:idx val="1"/>
              <c:layout>
                <c:manualLayout>
                  <c:x val="0"/>
                  <c:y val="6.2500000000000134E-3"/>
                </c:manualLayout>
              </c:layout>
              <c:showVal val="1"/>
            </c:dLbl>
            <c:dLbl>
              <c:idx val="2"/>
              <c:layout>
                <c:manualLayout>
                  <c:x val="0"/>
                  <c:y val="6.2500000000000134E-3"/>
                </c:manualLayout>
              </c:layout>
              <c:showVal val="1"/>
            </c:dLbl>
            <c:dLbl>
              <c:idx val="3"/>
              <c:layout>
                <c:manualLayout>
                  <c:x val="0"/>
                  <c:y val="1.2500000000000023E-2"/>
                </c:manualLayout>
              </c:layout>
              <c:showVal val="1"/>
            </c:dLbl>
            <c:dLbl>
              <c:idx val="4"/>
              <c:layout>
                <c:manualLayout>
                  <c:x val="0"/>
                  <c:y val="1.2500000000000023E-2"/>
                </c:manualLayout>
              </c:layout>
              <c:showVal val="1"/>
            </c:dLbl>
            <c:dLbl>
              <c:idx val="5"/>
              <c:layout>
                <c:manualLayout>
                  <c:x val="1.4728044341850701E-3"/>
                  <c:y val="9.3750000000000864E-3"/>
                </c:manualLayout>
              </c:layout>
              <c:showVal val="1"/>
            </c:dLbl>
            <c:txPr>
              <a:bodyPr/>
              <a:lstStyle/>
              <a:p>
                <a:pPr>
                  <a:defRPr sz="1100"/>
                </a:pPr>
                <a:endParaRPr lang="en-US"/>
              </a:p>
            </c:txPr>
            <c:showVal val="1"/>
          </c:dLbls>
          <c:cat>
            <c:strRef>
              <c:f>Sheet1!$A$2:$A$4</c:f>
              <c:strCache>
                <c:ptCount val="3"/>
                <c:pt idx="0">
                  <c:v>Total</c:v>
                </c:pt>
                <c:pt idx="1">
                  <c:v>Men</c:v>
                </c:pt>
                <c:pt idx="2">
                  <c:v>Women</c:v>
                </c:pt>
              </c:strCache>
            </c:strRef>
          </c:cat>
          <c:val>
            <c:numRef>
              <c:f>Sheet1!$C$2:$C$4</c:f>
              <c:numCache>
                <c:formatCode>0%</c:formatCode>
                <c:ptCount val="3"/>
                <c:pt idx="0">
                  <c:v>0.45300000000000001</c:v>
                </c:pt>
                <c:pt idx="1">
                  <c:v>0.49000000000000032</c:v>
                </c:pt>
                <c:pt idx="2">
                  <c:v>0.42500000000000032</c:v>
                </c:pt>
              </c:numCache>
            </c:numRef>
          </c:val>
        </c:ser>
        <c:axId val="95406336"/>
        <c:axId val="95563776"/>
      </c:barChart>
      <c:catAx>
        <c:axId val="95406336"/>
        <c:scaling>
          <c:orientation val="minMax"/>
        </c:scaling>
        <c:axPos val="b"/>
        <c:numFmt formatCode="General" sourceLinked="1"/>
        <c:tickLblPos val="nextTo"/>
        <c:txPr>
          <a:bodyPr/>
          <a:lstStyle/>
          <a:p>
            <a:pPr>
              <a:defRPr sz="1000"/>
            </a:pPr>
            <a:endParaRPr lang="en-US"/>
          </a:p>
        </c:txPr>
        <c:crossAx val="95563776"/>
        <c:crosses val="autoZero"/>
        <c:auto val="1"/>
        <c:lblAlgn val="ctr"/>
        <c:lblOffset val="100"/>
      </c:catAx>
      <c:valAx>
        <c:axId val="95563776"/>
        <c:scaling>
          <c:orientation val="minMax"/>
          <c:max val="0.60000000000000064"/>
          <c:min val="0"/>
        </c:scaling>
        <c:delete val="1"/>
        <c:axPos val="l"/>
        <c:numFmt formatCode="0%" sourceLinked="0"/>
        <c:tickLblPos val="none"/>
        <c:crossAx val="95406336"/>
        <c:crosses val="autoZero"/>
        <c:crossBetween val="between"/>
      </c:valAx>
    </c:plotArea>
    <c:legend>
      <c:legendPos val="r"/>
      <c:layout>
        <c:manualLayout>
          <c:xMode val="edge"/>
          <c:yMode val="edge"/>
          <c:x val="0.86983667526575714"/>
          <c:y val="0.43072810039370313"/>
          <c:w val="0.12560354539977617"/>
          <c:h val="0.13854379921259843"/>
        </c:manualLayout>
      </c:layout>
      <c:txPr>
        <a:bodyPr/>
        <a:lstStyle/>
        <a:p>
          <a:pPr>
            <a:defRPr sz="1100"/>
          </a:pPr>
          <a:endParaRPr lang="en-US"/>
        </a:p>
      </c:txPr>
    </c:legend>
    <c:plotVisOnly val="1"/>
    <c:dispBlanksAs val="gap"/>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1612500000000048"/>
          <c:y val="0.18851550196850395"/>
          <c:w val="0.86095833333333693"/>
          <c:h val="0.73089074803149923"/>
        </c:manualLayout>
      </c:layout>
      <c:barChart>
        <c:barDir val="col"/>
        <c:grouping val="clustered"/>
        <c:ser>
          <c:idx val="0"/>
          <c:order val="0"/>
          <c:tx>
            <c:strRef>
              <c:f>Sheet1!$B$1</c:f>
              <c:strCache>
                <c:ptCount val="1"/>
                <c:pt idx="0">
                  <c:v>Average Per Capita Health Care Spending</c:v>
                </c:pt>
              </c:strCache>
            </c:strRef>
          </c:tx>
          <c:cat>
            <c:strRef>
              <c:f>Sheet1!$A$2:$A$7</c:f>
              <c:strCache>
                <c:ptCount val="6"/>
                <c:pt idx="0">
                  <c:v>0</c:v>
                </c:pt>
                <c:pt idx="1">
                  <c:v>1</c:v>
                </c:pt>
                <c:pt idx="2">
                  <c:v>2</c:v>
                </c:pt>
                <c:pt idx="3">
                  <c:v>3</c:v>
                </c:pt>
                <c:pt idx="4">
                  <c:v>4</c:v>
                </c:pt>
                <c:pt idx="5">
                  <c:v>5+</c:v>
                </c:pt>
              </c:strCache>
            </c:strRef>
          </c:cat>
          <c:val>
            <c:numRef>
              <c:f>Sheet1!$B$2:$B$7</c:f>
              <c:numCache>
                <c:formatCode>General</c:formatCode>
                <c:ptCount val="6"/>
                <c:pt idx="0">
                  <c:v>1081</c:v>
                </c:pt>
                <c:pt idx="1">
                  <c:v>2844</c:v>
                </c:pt>
                <c:pt idx="2">
                  <c:v>5074</c:v>
                </c:pt>
                <c:pt idx="3">
                  <c:v>7761</c:v>
                </c:pt>
                <c:pt idx="4">
                  <c:v>10414</c:v>
                </c:pt>
                <c:pt idx="5">
                  <c:v>14768</c:v>
                </c:pt>
              </c:numCache>
            </c:numRef>
          </c:val>
        </c:ser>
        <c:axId val="109125632"/>
        <c:axId val="113715840"/>
      </c:barChart>
      <c:catAx>
        <c:axId val="109125632"/>
        <c:scaling>
          <c:orientation val="minMax"/>
        </c:scaling>
        <c:axPos val="b"/>
        <c:numFmt formatCode="General" sourceLinked="1"/>
        <c:tickLblPos val="nextTo"/>
        <c:txPr>
          <a:bodyPr/>
          <a:lstStyle/>
          <a:p>
            <a:pPr>
              <a:defRPr sz="1100"/>
            </a:pPr>
            <a:endParaRPr lang="en-US"/>
          </a:p>
        </c:txPr>
        <c:crossAx val="113715840"/>
        <c:crosses val="autoZero"/>
        <c:auto val="1"/>
        <c:lblAlgn val="ctr"/>
        <c:lblOffset val="100"/>
      </c:catAx>
      <c:valAx>
        <c:axId val="113715840"/>
        <c:scaling>
          <c:orientation val="minMax"/>
        </c:scaling>
        <c:axPos val="l"/>
        <c:numFmt formatCode="&quot;$&quot;#,##0" sourceLinked="0"/>
        <c:tickLblPos val="nextTo"/>
        <c:txPr>
          <a:bodyPr/>
          <a:lstStyle/>
          <a:p>
            <a:pPr>
              <a:defRPr sz="1100"/>
            </a:pPr>
            <a:endParaRPr lang="en-US"/>
          </a:p>
        </c:txPr>
        <c:crossAx val="109125632"/>
        <c:crosses val="autoZero"/>
        <c:crossBetween val="between"/>
      </c:valAx>
    </c:plotArea>
    <c:plotVisOnly val="1"/>
    <c:dispBlanksAs val="gap"/>
  </c:chart>
  <c:txPr>
    <a:bodyPr/>
    <a:lstStyle/>
    <a:p>
      <a:pPr>
        <a:defRPr sz="1800"/>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0570832914039108"/>
          <c:y val="6.2118443956355844E-2"/>
          <c:w val="0.8609583333333376"/>
          <c:h val="0.78325129245646363"/>
        </c:manualLayout>
      </c:layout>
      <c:barChart>
        <c:barDir val="col"/>
        <c:grouping val="clustered"/>
        <c:ser>
          <c:idx val="0"/>
          <c:order val="0"/>
          <c:tx>
            <c:strRef>
              <c:f>Sheet1!$B$1</c:f>
              <c:strCache>
                <c:ptCount val="1"/>
                <c:pt idx="0">
                  <c:v>Average Per Capita Health Care Spending</c:v>
                </c:pt>
              </c:strCache>
            </c:strRef>
          </c:tx>
          <c:spPr>
            <a:solidFill>
              <a:schemeClr val="accent2"/>
            </a:solidFill>
          </c:spPr>
          <c:cat>
            <c:strRef>
              <c:f>Sheet1!$A$2:$A$12</c:f>
              <c:strCache>
                <c:ptCount val="11"/>
                <c:pt idx="0">
                  <c:v>0</c:v>
                </c:pt>
                <c:pt idx="1">
                  <c:v>1</c:v>
                </c:pt>
                <c:pt idx="2">
                  <c:v>2</c:v>
                </c:pt>
                <c:pt idx="3">
                  <c:v>3</c:v>
                </c:pt>
                <c:pt idx="4">
                  <c:v>4</c:v>
                </c:pt>
                <c:pt idx="5">
                  <c:v>5</c:v>
                </c:pt>
                <c:pt idx="6">
                  <c:v>6</c:v>
                </c:pt>
                <c:pt idx="7">
                  <c:v>7</c:v>
                </c:pt>
                <c:pt idx="8">
                  <c:v>8</c:v>
                </c:pt>
                <c:pt idx="9">
                  <c:v>9</c:v>
                </c:pt>
                <c:pt idx="10">
                  <c:v>10+</c:v>
                </c:pt>
              </c:strCache>
            </c:strRef>
          </c:cat>
          <c:val>
            <c:numRef>
              <c:f>Sheet1!$B$2:$B$12</c:f>
              <c:numCache>
                <c:formatCode>General</c:formatCode>
                <c:ptCount val="11"/>
                <c:pt idx="0">
                  <c:v>15146</c:v>
                </c:pt>
                <c:pt idx="1">
                  <c:v>15047</c:v>
                </c:pt>
                <c:pt idx="2">
                  <c:v>16197</c:v>
                </c:pt>
                <c:pt idx="3">
                  <c:v>17121</c:v>
                </c:pt>
                <c:pt idx="4">
                  <c:v>18334</c:v>
                </c:pt>
                <c:pt idx="5">
                  <c:v>19640</c:v>
                </c:pt>
                <c:pt idx="6">
                  <c:v>21147</c:v>
                </c:pt>
                <c:pt idx="7">
                  <c:v>22630</c:v>
                </c:pt>
                <c:pt idx="8">
                  <c:v>23827</c:v>
                </c:pt>
                <c:pt idx="9">
                  <c:v>25289</c:v>
                </c:pt>
                <c:pt idx="10">
                  <c:v>26691</c:v>
                </c:pt>
              </c:numCache>
            </c:numRef>
          </c:val>
        </c:ser>
        <c:axId val="75757440"/>
        <c:axId val="75758976"/>
      </c:barChart>
      <c:catAx>
        <c:axId val="75757440"/>
        <c:scaling>
          <c:orientation val="minMax"/>
        </c:scaling>
        <c:axPos val="b"/>
        <c:numFmt formatCode="General" sourceLinked="1"/>
        <c:tickLblPos val="nextTo"/>
        <c:txPr>
          <a:bodyPr/>
          <a:lstStyle/>
          <a:p>
            <a:pPr>
              <a:defRPr sz="1100"/>
            </a:pPr>
            <a:endParaRPr lang="en-US"/>
          </a:p>
        </c:txPr>
        <c:crossAx val="75758976"/>
        <c:crosses val="autoZero"/>
        <c:auto val="1"/>
        <c:lblAlgn val="ctr"/>
        <c:lblOffset val="100"/>
      </c:catAx>
      <c:valAx>
        <c:axId val="75758976"/>
        <c:scaling>
          <c:orientation val="minMax"/>
          <c:min val="10000"/>
        </c:scaling>
        <c:axPos val="l"/>
        <c:numFmt formatCode="&quot;$&quot;#,##0" sourceLinked="0"/>
        <c:tickLblPos val="nextTo"/>
        <c:txPr>
          <a:bodyPr/>
          <a:lstStyle/>
          <a:p>
            <a:pPr>
              <a:defRPr sz="1100"/>
            </a:pPr>
            <a:endParaRPr lang="en-US"/>
          </a:p>
        </c:txPr>
        <c:crossAx val="75757440"/>
        <c:crosses val="autoZero"/>
        <c:crossBetween val="between"/>
      </c:valAx>
    </c:plotArea>
    <c:plotVisOnly val="1"/>
    <c:dispBlanksAs val="gap"/>
  </c:chart>
  <c:txPr>
    <a:bodyPr/>
    <a:lstStyle/>
    <a:p>
      <a:pPr>
        <a:defRPr sz="1800"/>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clustered"/>
        <c:ser>
          <c:idx val="0"/>
          <c:order val="0"/>
          <c:tx>
            <c:strRef>
              <c:f>Sheet1!$B$1</c:f>
              <c:strCache>
                <c:ptCount val="1"/>
                <c:pt idx="0">
                  <c:v>Series 1</c:v>
                </c:pt>
              </c:strCache>
            </c:strRef>
          </c:tx>
          <c:dLbls>
            <c:txPr>
              <a:bodyPr/>
              <a:lstStyle/>
              <a:p>
                <a:pPr>
                  <a:defRPr sz="1200">
                    <a:solidFill>
                      <a:schemeClr val="tx1"/>
                    </a:solidFill>
                  </a:defRPr>
                </a:pPr>
                <a:endParaRPr lang="en-US"/>
              </a:p>
            </c:txPr>
            <c:showVal val="1"/>
          </c:dLbls>
          <c:cat>
            <c:strRef>
              <c:f>Sheet1!$A$2:$A$6</c:f>
              <c:strCache>
                <c:ptCount val="5"/>
                <c:pt idx="1">
                  <c:v>18-24</c:v>
                </c:pt>
                <c:pt idx="2">
                  <c:v>25-44</c:v>
                </c:pt>
                <c:pt idx="3">
                  <c:v>45-64</c:v>
                </c:pt>
                <c:pt idx="4">
                  <c:v>65+</c:v>
                </c:pt>
              </c:strCache>
            </c:strRef>
          </c:cat>
          <c:val>
            <c:numRef>
              <c:f>Sheet1!$B$2:$B$6</c:f>
              <c:numCache>
                <c:formatCode>"$"#,##0</c:formatCode>
                <c:ptCount val="5"/>
                <c:pt idx="0">
                  <c:v>1695</c:v>
                </c:pt>
                <c:pt idx="1">
                  <c:v>1834</c:v>
                </c:pt>
                <c:pt idx="2">
                  <c:v>2739</c:v>
                </c:pt>
                <c:pt idx="3">
                  <c:v>5511</c:v>
                </c:pt>
                <c:pt idx="4">
                  <c:v>9744</c:v>
                </c:pt>
              </c:numCache>
            </c:numRef>
          </c:val>
        </c:ser>
        <c:axId val="77688192"/>
        <c:axId val="77694080"/>
      </c:barChart>
      <c:catAx>
        <c:axId val="77688192"/>
        <c:scaling>
          <c:orientation val="minMax"/>
        </c:scaling>
        <c:axPos val="b"/>
        <c:numFmt formatCode="&quot;$&quot;#,##0" sourceLinked="0"/>
        <c:tickLblPos val="nextTo"/>
        <c:txPr>
          <a:bodyPr/>
          <a:lstStyle/>
          <a:p>
            <a:pPr>
              <a:defRPr sz="1100">
                <a:solidFill>
                  <a:schemeClr val="tx1"/>
                </a:solidFill>
              </a:defRPr>
            </a:pPr>
            <a:endParaRPr lang="en-US"/>
          </a:p>
        </c:txPr>
        <c:crossAx val="77694080"/>
        <c:crosses val="autoZero"/>
        <c:auto val="1"/>
        <c:lblAlgn val="ctr"/>
        <c:lblOffset val="100"/>
      </c:catAx>
      <c:valAx>
        <c:axId val="77694080"/>
        <c:scaling>
          <c:orientation val="minMax"/>
        </c:scaling>
        <c:delete val="1"/>
        <c:axPos val="l"/>
        <c:numFmt formatCode="&quot;$&quot;#,##0" sourceLinked="1"/>
        <c:tickLblPos val="none"/>
        <c:crossAx val="77688192"/>
        <c:crosses val="autoZero"/>
        <c:crossBetween val="between"/>
      </c:valAx>
    </c:plotArea>
    <c:plotVisOnly val="1"/>
    <c:dispBlanksAs val="gap"/>
  </c:chart>
  <c:txPr>
    <a:bodyPr/>
    <a:lstStyle/>
    <a:p>
      <a:pPr>
        <a:defRPr lang="en-US" sz="1600" kern="1200" dirty="0" smtClean="0">
          <a:solidFill>
            <a:srgbClr val="4D4D4D"/>
          </a:solidFill>
          <a:latin typeface="+mj-lt"/>
          <a:ea typeface="ヒラギノ角ゴ Pro W3"/>
          <a:cs typeface="ヒラギノ角ゴ Pro W3"/>
        </a:defRPr>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5496865959525463"/>
          <c:y val="0.18226550196850388"/>
          <c:w val="0.68316956357445879"/>
          <c:h val="0.68925024606299212"/>
        </c:manualLayout>
      </c:layout>
      <c:lineChart>
        <c:grouping val="standard"/>
        <c:ser>
          <c:idx val="0"/>
          <c:order val="0"/>
          <c:tx>
            <c:strRef>
              <c:f>Sheet1!$B$1</c:f>
              <c:strCache>
                <c:ptCount val="1"/>
                <c:pt idx="0">
                  <c:v>Disabled</c:v>
                </c:pt>
              </c:strCache>
            </c:strRef>
          </c:tx>
          <c:spPr>
            <a:ln>
              <a:solidFill>
                <a:srgbClr val="00548B"/>
              </a:solidFill>
            </a:ln>
          </c:spPr>
          <c:marker>
            <c:symbol val="none"/>
          </c:marker>
          <c:cat>
            <c:numRef>
              <c:f>Sheet1!$A$2:$A$6</c:f>
              <c:numCache>
                <c:formatCode>General</c:formatCode>
                <c:ptCount val="5"/>
                <c:pt idx="0">
                  <c:v>2006</c:v>
                </c:pt>
                <c:pt idx="1">
                  <c:v>2007</c:v>
                </c:pt>
                <c:pt idx="2">
                  <c:v>2008</c:v>
                </c:pt>
                <c:pt idx="3">
                  <c:v>2009</c:v>
                </c:pt>
                <c:pt idx="4">
                  <c:v>2010</c:v>
                </c:pt>
              </c:numCache>
            </c:numRef>
          </c:cat>
          <c:val>
            <c:numRef>
              <c:f>Sheet1!$B$2:$B$6</c:f>
              <c:numCache>
                <c:formatCode>0.0%</c:formatCode>
                <c:ptCount val="5"/>
                <c:pt idx="0">
                  <c:v>0.27150000000000002</c:v>
                </c:pt>
                <c:pt idx="1">
                  <c:v>0.27960000000000002</c:v>
                </c:pt>
                <c:pt idx="2">
                  <c:v>0.28430000000000044</c:v>
                </c:pt>
                <c:pt idx="3">
                  <c:v>0.29530000000000051</c:v>
                </c:pt>
                <c:pt idx="4">
                  <c:v>0.30230000000000051</c:v>
                </c:pt>
              </c:numCache>
            </c:numRef>
          </c:val>
        </c:ser>
        <c:ser>
          <c:idx val="1"/>
          <c:order val="1"/>
          <c:tx>
            <c:strRef>
              <c:f>Sheet1!$C$1</c:f>
              <c:strCache>
                <c:ptCount val="1"/>
                <c:pt idx="0">
                  <c:v>Dual-eligible</c:v>
                </c:pt>
              </c:strCache>
            </c:strRef>
          </c:tx>
          <c:spPr>
            <a:ln>
              <a:solidFill>
                <a:srgbClr val="799D34"/>
              </a:solidFill>
            </a:ln>
          </c:spPr>
          <c:marker>
            <c:symbol val="none"/>
          </c:marker>
          <c:cat>
            <c:numRef>
              <c:f>Sheet1!$A$2:$A$6</c:f>
              <c:numCache>
                <c:formatCode>General</c:formatCode>
                <c:ptCount val="5"/>
                <c:pt idx="0">
                  <c:v>2006</c:v>
                </c:pt>
                <c:pt idx="1">
                  <c:v>2007</c:v>
                </c:pt>
                <c:pt idx="2">
                  <c:v>2008</c:v>
                </c:pt>
                <c:pt idx="3">
                  <c:v>2009</c:v>
                </c:pt>
                <c:pt idx="4">
                  <c:v>2010</c:v>
                </c:pt>
              </c:numCache>
            </c:numRef>
          </c:cat>
          <c:val>
            <c:numRef>
              <c:f>Sheet1!$C$2:$C$6</c:f>
              <c:numCache>
                <c:formatCode>0.0%</c:formatCode>
                <c:ptCount val="5"/>
                <c:pt idx="0">
                  <c:v>0.27700000000000002</c:v>
                </c:pt>
                <c:pt idx="1">
                  <c:v>0.28180000000000038</c:v>
                </c:pt>
                <c:pt idx="2">
                  <c:v>0.28530000000000044</c:v>
                </c:pt>
                <c:pt idx="3">
                  <c:v>0.29300000000000032</c:v>
                </c:pt>
                <c:pt idx="4">
                  <c:v>0.29840000000000044</c:v>
                </c:pt>
              </c:numCache>
            </c:numRef>
          </c:val>
        </c:ser>
        <c:marker val="1"/>
        <c:axId val="77742464"/>
        <c:axId val="77744000"/>
      </c:lineChart>
      <c:catAx>
        <c:axId val="77742464"/>
        <c:scaling>
          <c:orientation val="minMax"/>
        </c:scaling>
        <c:axPos val="b"/>
        <c:numFmt formatCode="General" sourceLinked="1"/>
        <c:tickLblPos val="nextTo"/>
        <c:txPr>
          <a:bodyPr/>
          <a:lstStyle/>
          <a:p>
            <a:pPr>
              <a:defRPr sz="1100"/>
            </a:pPr>
            <a:endParaRPr lang="en-US"/>
          </a:p>
        </c:txPr>
        <c:crossAx val="77744000"/>
        <c:crosses val="autoZero"/>
        <c:auto val="1"/>
        <c:lblAlgn val="ctr"/>
        <c:lblOffset val="100"/>
      </c:catAx>
      <c:valAx>
        <c:axId val="77744000"/>
        <c:scaling>
          <c:orientation val="minMax"/>
          <c:max val="0.32000000000000056"/>
          <c:min val="0.26"/>
        </c:scaling>
        <c:axPos val="l"/>
        <c:numFmt formatCode="0%" sourceLinked="0"/>
        <c:tickLblPos val="nextTo"/>
        <c:txPr>
          <a:bodyPr/>
          <a:lstStyle/>
          <a:p>
            <a:pPr>
              <a:defRPr sz="1100"/>
            </a:pPr>
            <a:endParaRPr lang="en-US"/>
          </a:p>
        </c:txPr>
        <c:crossAx val="77742464"/>
        <c:crosses val="autoZero"/>
        <c:crossBetween val="between"/>
      </c:valAx>
    </c:plotArea>
    <c:legend>
      <c:legendPos val="r"/>
      <c:layout>
        <c:manualLayout>
          <c:xMode val="edge"/>
          <c:yMode val="edge"/>
          <c:x val="0.81734286811756651"/>
          <c:y val="0.44192322834645681"/>
          <c:w val="0.12815517124757284"/>
          <c:h val="0.11354379921259843"/>
        </c:manualLayout>
      </c:layout>
      <c:txPr>
        <a:bodyPr/>
        <a:lstStyle/>
        <a:p>
          <a:pPr>
            <a:defRPr sz="1100"/>
          </a:pPr>
          <a:endParaRPr lang="en-US"/>
        </a:p>
      </c:txPr>
    </c:legend>
    <c:plotVisOnly val="1"/>
    <c:dispBlanksAs val="gap"/>
  </c:chart>
  <c:txPr>
    <a:bodyPr/>
    <a:lstStyle/>
    <a:p>
      <a:pPr>
        <a:defRPr sz="1800"/>
      </a:pPr>
      <a:endParaRPr lang="en-U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5496865959525463"/>
          <c:y val="0.18226550196850388"/>
          <c:w val="0.68316956357445879"/>
          <c:h val="0.68925024606299212"/>
        </c:manualLayout>
      </c:layout>
      <c:lineChart>
        <c:grouping val="standard"/>
        <c:ser>
          <c:idx val="0"/>
          <c:order val="0"/>
          <c:tx>
            <c:strRef>
              <c:f>Sheet1!$B$1</c:f>
              <c:strCache>
                <c:ptCount val="1"/>
                <c:pt idx="0">
                  <c:v>Column2</c:v>
                </c:pt>
              </c:strCache>
            </c:strRef>
          </c:tx>
          <c:spPr>
            <a:ln>
              <a:solidFill>
                <a:srgbClr val="00548B"/>
              </a:solidFill>
            </a:ln>
          </c:spPr>
          <c:marker>
            <c:symbol val="none"/>
          </c:marker>
          <c:cat>
            <c:numRef>
              <c:f>Sheet1!$A$2:$A$6</c:f>
              <c:numCache>
                <c:formatCode>General</c:formatCode>
                <c:ptCount val="5"/>
                <c:pt idx="0">
                  <c:v>2006</c:v>
                </c:pt>
                <c:pt idx="1">
                  <c:v>2007</c:v>
                </c:pt>
                <c:pt idx="2">
                  <c:v>2008</c:v>
                </c:pt>
                <c:pt idx="3">
                  <c:v>2009</c:v>
                </c:pt>
                <c:pt idx="4">
                  <c:v>2010</c:v>
                </c:pt>
              </c:numCache>
            </c:numRef>
          </c:cat>
          <c:val>
            <c:numRef>
              <c:f>Sheet1!$B$2:$B$6</c:f>
              <c:numCache>
                <c:formatCode>0.0%</c:formatCode>
                <c:ptCount val="5"/>
                <c:pt idx="0">
                  <c:v>2.94</c:v>
                </c:pt>
                <c:pt idx="1">
                  <c:v>3.01</c:v>
                </c:pt>
                <c:pt idx="2">
                  <c:v>3.09</c:v>
                </c:pt>
                <c:pt idx="3">
                  <c:v>3.19</c:v>
                </c:pt>
                <c:pt idx="4">
                  <c:v>3.23</c:v>
                </c:pt>
              </c:numCache>
            </c:numRef>
          </c:val>
        </c:ser>
        <c:marker val="1"/>
        <c:axId val="77821824"/>
        <c:axId val="77823360"/>
      </c:lineChart>
      <c:catAx>
        <c:axId val="77821824"/>
        <c:scaling>
          <c:orientation val="minMax"/>
        </c:scaling>
        <c:axPos val="b"/>
        <c:numFmt formatCode="General" sourceLinked="1"/>
        <c:tickLblPos val="nextTo"/>
        <c:txPr>
          <a:bodyPr/>
          <a:lstStyle/>
          <a:p>
            <a:pPr>
              <a:defRPr sz="1100"/>
            </a:pPr>
            <a:endParaRPr lang="en-US"/>
          </a:p>
        </c:txPr>
        <c:crossAx val="77823360"/>
        <c:crosses val="autoZero"/>
        <c:auto val="1"/>
        <c:lblAlgn val="ctr"/>
        <c:lblOffset val="100"/>
      </c:catAx>
      <c:valAx>
        <c:axId val="77823360"/>
        <c:scaling>
          <c:orientation val="minMax"/>
          <c:max val="3.3"/>
          <c:min val="2.8"/>
        </c:scaling>
        <c:axPos val="l"/>
        <c:numFmt formatCode="#,##0.00" sourceLinked="0"/>
        <c:tickLblPos val="nextTo"/>
        <c:txPr>
          <a:bodyPr/>
          <a:lstStyle/>
          <a:p>
            <a:pPr>
              <a:defRPr sz="1100"/>
            </a:pPr>
            <a:endParaRPr lang="en-US"/>
          </a:p>
        </c:txPr>
        <c:crossAx val="77821824"/>
        <c:crosses val="autoZero"/>
        <c:crossBetween val="between"/>
      </c:valAx>
    </c:plotArea>
    <c:plotVisOnly val="1"/>
    <c:dispBlanksAs val="gap"/>
  </c:chart>
  <c:txPr>
    <a:bodyPr/>
    <a:lstStyle/>
    <a:p>
      <a:pPr>
        <a:defRPr sz="1800"/>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cs typeface="+mn-cs"/>
              </a:defRPr>
            </a:lvl1pPr>
          </a:lstStyle>
          <a:p>
            <a:pPr>
              <a:defRPr/>
            </a:pPr>
            <a:endParaRPr lang="en-US"/>
          </a:p>
        </p:txBody>
      </p:sp>
      <p:sp>
        <p:nvSpPr>
          <p:cNvPr id="83971"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cs typeface="+mn-cs"/>
              </a:defRPr>
            </a:lvl1pPr>
          </a:lstStyle>
          <a:p>
            <a:pPr>
              <a:defRPr/>
            </a:pPr>
            <a:endParaRPr lang="en-US"/>
          </a:p>
        </p:txBody>
      </p:sp>
      <p:sp>
        <p:nvSpPr>
          <p:cNvPr id="83972"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cs typeface="+mn-cs"/>
              </a:defRPr>
            </a:lvl1pPr>
          </a:lstStyle>
          <a:p>
            <a:pPr>
              <a:defRPr/>
            </a:pPr>
            <a:endParaRPr lang="en-US"/>
          </a:p>
        </p:txBody>
      </p:sp>
      <p:sp>
        <p:nvSpPr>
          <p:cNvPr id="83973"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cs typeface="+mn-cs"/>
              </a:defRPr>
            </a:lvl1pPr>
          </a:lstStyle>
          <a:p>
            <a:pPr>
              <a:defRPr/>
            </a:pPr>
            <a:fld id="{DC6086AC-30C2-47D0-ADBA-C01D31B6E9F6}" type="slidenum">
              <a:rPr lang="en-US"/>
              <a:pPr>
                <a:defRPr/>
              </a:pPr>
              <a:t>‹#›</a:t>
            </a:fld>
            <a:endParaRPr lang="en-US"/>
          </a:p>
        </p:txBody>
      </p:sp>
    </p:spTree>
    <p:extLst>
      <p:ext uri="{BB962C8B-B14F-4D97-AF65-F5344CB8AC3E}">
        <p14:creationId xmlns:p14="http://schemas.microsoft.com/office/powerpoint/2010/main" xmlns="" val="18000199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cs typeface="+mn-cs"/>
              </a:defRPr>
            </a:lvl1pPr>
          </a:lstStyle>
          <a:p>
            <a:pPr>
              <a:defRPr/>
            </a:pPr>
            <a:endParaRPr lang="en-US"/>
          </a:p>
        </p:txBody>
      </p:sp>
      <p:sp>
        <p:nvSpPr>
          <p:cNvPr id="11267"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70"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cs typeface="+mn-cs"/>
              </a:defRPr>
            </a:lvl1pPr>
          </a:lstStyle>
          <a:p>
            <a:pPr>
              <a:defRPr/>
            </a:pPr>
            <a:endParaRPr lang="en-US"/>
          </a:p>
        </p:txBody>
      </p:sp>
      <p:sp>
        <p:nvSpPr>
          <p:cNvPr id="11271"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cs typeface="+mn-cs"/>
              </a:defRPr>
            </a:lvl1pPr>
          </a:lstStyle>
          <a:p>
            <a:pPr>
              <a:defRPr/>
            </a:pPr>
            <a:fld id="{D507272B-9676-4E83-A7FB-DD21E9C1C83F}" type="slidenum">
              <a:rPr lang="en-US"/>
              <a:pPr>
                <a:defRPr/>
              </a:pPr>
              <a:t>‹#›</a:t>
            </a:fld>
            <a:endParaRPr lang="en-US"/>
          </a:p>
        </p:txBody>
      </p:sp>
    </p:spTree>
    <p:extLst>
      <p:ext uri="{BB962C8B-B14F-4D97-AF65-F5344CB8AC3E}">
        <p14:creationId xmlns:p14="http://schemas.microsoft.com/office/powerpoint/2010/main" xmlns="" val="30743964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012CAE4-9323-4E51-9F3A-9F07A2DCB384}" type="slidenum">
              <a:rPr lang="en-US"/>
              <a:pPr>
                <a:defRPr/>
              </a:pPr>
              <a:t>1</a:t>
            </a:fld>
            <a:endParaRPr lang="en-US"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6.jpeg"/><Relationship Id="rId4" Type="http://schemas.openxmlformats.org/officeDocument/2006/relationships/image" Target="../media/image5.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4" name="Picture 12" descr="AHA"/>
          <p:cNvPicPr>
            <a:picLocks noChangeAspect="1" noChangeArrowheads="1"/>
          </p:cNvPicPr>
          <p:nvPr userDrawn="1"/>
        </p:nvPicPr>
        <p:blipFill>
          <a:blip r:embed="rId2" cstate="print"/>
          <a:stretch>
            <a:fillRect/>
          </a:stretch>
        </p:blipFill>
        <p:spPr bwMode="auto">
          <a:xfrm>
            <a:off x="2746375" y="5623137"/>
            <a:ext cx="1112838" cy="634576"/>
          </a:xfrm>
          <a:prstGeom prst="rect">
            <a:avLst/>
          </a:prstGeom>
          <a:noFill/>
          <a:ln w="9525">
            <a:noFill/>
            <a:miter lim="800000"/>
            <a:headEnd/>
            <a:tailEnd/>
          </a:ln>
        </p:spPr>
      </p:pic>
      <p:pic>
        <p:nvPicPr>
          <p:cNvPr id="5" name="Picture 7" descr="TW_Mast"/>
          <p:cNvPicPr>
            <a:picLocks noChangeAspect="1" noChangeArrowheads="1"/>
          </p:cNvPicPr>
          <p:nvPr userDrawn="1"/>
        </p:nvPicPr>
        <p:blipFill>
          <a:blip r:embed="rId3" cstate="print"/>
          <a:srcRect/>
          <a:stretch>
            <a:fillRect/>
          </a:stretch>
        </p:blipFill>
        <p:spPr bwMode="auto">
          <a:xfrm>
            <a:off x="0" y="0"/>
            <a:ext cx="9144000" cy="2424113"/>
          </a:xfrm>
          <a:prstGeom prst="rect">
            <a:avLst/>
          </a:prstGeom>
          <a:noFill/>
          <a:ln w="9525">
            <a:noFill/>
            <a:miter lim="800000"/>
            <a:headEnd/>
            <a:tailEnd/>
          </a:ln>
        </p:spPr>
      </p:pic>
      <p:pic>
        <p:nvPicPr>
          <p:cNvPr id="6" name="Picture 8" descr="TW_Bottom_Bar"/>
          <p:cNvPicPr>
            <a:picLocks noChangeAspect="1" noChangeArrowheads="1"/>
          </p:cNvPicPr>
          <p:nvPr userDrawn="1"/>
        </p:nvPicPr>
        <p:blipFill>
          <a:blip r:embed="rId4" cstate="print"/>
          <a:srcRect/>
          <a:stretch>
            <a:fillRect/>
          </a:stretch>
        </p:blipFill>
        <p:spPr bwMode="auto">
          <a:xfrm>
            <a:off x="2743200" y="6562725"/>
            <a:ext cx="6400800" cy="307975"/>
          </a:xfrm>
          <a:prstGeom prst="rect">
            <a:avLst/>
          </a:prstGeom>
          <a:noFill/>
          <a:ln w="9525">
            <a:noFill/>
            <a:miter lim="800000"/>
            <a:headEnd/>
            <a:tailEnd/>
          </a:ln>
        </p:spPr>
      </p:pic>
      <p:sp>
        <p:nvSpPr>
          <p:cNvPr id="7" name="Text Box 9"/>
          <p:cNvSpPr txBox="1">
            <a:spLocks noChangeArrowheads="1"/>
          </p:cNvSpPr>
          <p:nvPr userDrawn="1"/>
        </p:nvSpPr>
        <p:spPr bwMode="auto">
          <a:xfrm>
            <a:off x="5327650" y="6003925"/>
            <a:ext cx="1773238" cy="336550"/>
          </a:xfrm>
          <a:prstGeom prst="rect">
            <a:avLst/>
          </a:prstGeom>
          <a:noFill/>
          <a:ln w="9525">
            <a:noFill/>
            <a:miter lim="800000"/>
            <a:headEnd/>
            <a:tailEnd/>
          </a:ln>
          <a:effectLst/>
        </p:spPr>
        <p:txBody>
          <a:bodyPr>
            <a:spAutoFit/>
          </a:bodyPr>
          <a:lstStyle/>
          <a:p>
            <a:pPr>
              <a:lnSpc>
                <a:spcPct val="80000"/>
              </a:lnSpc>
              <a:defRPr/>
            </a:pPr>
            <a:r>
              <a:rPr lang="en-US" sz="1000">
                <a:solidFill>
                  <a:srgbClr val="4D4D4D"/>
                </a:solidFill>
                <a:cs typeface="+mn-cs"/>
              </a:rPr>
              <a:t>Research and analysis by Avalere Health</a:t>
            </a:r>
          </a:p>
        </p:txBody>
      </p:sp>
      <p:pic>
        <p:nvPicPr>
          <p:cNvPr id="8" name="Picture 10" descr="final_logo_sm high res"/>
          <p:cNvPicPr>
            <a:picLocks noChangeAspect="1" noChangeArrowheads="1"/>
          </p:cNvPicPr>
          <p:nvPr userDrawn="1"/>
        </p:nvPicPr>
        <p:blipFill>
          <a:blip r:embed="rId5" cstate="print"/>
          <a:srcRect r="5455"/>
          <a:stretch>
            <a:fillRect/>
          </a:stretch>
        </p:blipFill>
        <p:spPr bwMode="auto">
          <a:xfrm>
            <a:off x="6897688" y="5780088"/>
            <a:ext cx="1155700" cy="482600"/>
          </a:xfrm>
          <a:prstGeom prst="rect">
            <a:avLst/>
          </a:prstGeom>
          <a:noFill/>
          <a:ln w="9525">
            <a:noFill/>
            <a:miter lim="800000"/>
            <a:headEnd/>
            <a:tailEnd/>
          </a:ln>
        </p:spPr>
      </p:pic>
      <p:sp>
        <p:nvSpPr>
          <p:cNvPr id="3074" name="Rectangle 2"/>
          <p:cNvSpPr>
            <a:spLocks noGrp="1" noChangeArrowheads="1"/>
          </p:cNvSpPr>
          <p:nvPr>
            <p:ph type="ctrTitle"/>
          </p:nvPr>
        </p:nvSpPr>
        <p:spPr>
          <a:xfrm>
            <a:off x="2654300" y="3165475"/>
            <a:ext cx="5229225" cy="525463"/>
          </a:xfrm>
        </p:spPr>
        <p:txBody>
          <a:bodyPr lIns="91440" tIns="91440" rIns="91440" bIns="91440"/>
          <a:lstStyle>
            <a:lvl1pPr>
              <a:defRPr>
                <a:solidFill>
                  <a:srgbClr val="4D4D4D"/>
                </a:solidFill>
              </a:defRPr>
            </a:lvl1pPr>
          </a:lstStyle>
          <a:p>
            <a:r>
              <a:rPr lang="en-US"/>
              <a:t>Click to edit Master title style</a:t>
            </a:r>
          </a:p>
        </p:txBody>
      </p:sp>
      <p:sp>
        <p:nvSpPr>
          <p:cNvPr id="3075" name="Rectangle 3"/>
          <p:cNvSpPr>
            <a:spLocks noGrp="1" noChangeArrowheads="1"/>
          </p:cNvSpPr>
          <p:nvPr>
            <p:ph type="subTitle" idx="1"/>
          </p:nvPr>
        </p:nvSpPr>
        <p:spPr>
          <a:xfrm>
            <a:off x="2654300" y="2832100"/>
            <a:ext cx="3297238" cy="396875"/>
          </a:xfrm>
        </p:spPr>
        <p:txBody>
          <a:bodyPr lIns="91440" tIns="91440" rIns="91440" bIns="91440"/>
          <a:lstStyle>
            <a:lvl1pPr marL="0" indent="0">
              <a:buFontTx/>
              <a:buNone/>
              <a:defRPr sz="1400"/>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19888" y="819150"/>
            <a:ext cx="2063750" cy="27479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28638" y="819150"/>
            <a:ext cx="6038850" cy="2747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54038" y="2193925"/>
            <a:ext cx="4038600" cy="13731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45038" y="2193925"/>
            <a:ext cx="4038600" cy="13731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pic>
        <p:nvPicPr>
          <p:cNvPr id="10242" name="Picture 13" descr="AHA"/>
          <p:cNvPicPr>
            <a:picLocks noChangeAspect="1" noChangeArrowheads="1"/>
          </p:cNvPicPr>
          <p:nvPr/>
        </p:nvPicPr>
        <p:blipFill>
          <a:blip r:embed="rId13" cstate="print"/>
          <a:stretch>
            <a:fillRect/>
          </a:stretch>
        </p:blipFill>
        <p:spPr bwMode="auto">
          <a:xfrm>
            <a:off x="530225" y="6010487"/>
            <a:ext cx="1112838" cy="634576"/>
          </a:xfrm>
          <a:prstGeom prst="rect">
            <a:avLst/>
          </a:prstGeom>
          <a:noFill/>
          <a:ln w="9525">
            <a:noFill/>
            <a:miter lim="800000"/>
            <a:headEnd/>
            <a:tailEnd/>
          </a:ln>
        </p:spPr>
      </p:pic>
      <p:sp>
        <p:nvSpPr>
          <p:cNvPr id="1033" name="Rectangle 9"/>
          <p:cNvSpPr>
            <a:spLocks noChangeArrowheads="1"/>
          </p:cNvSpPr>
          <p:nvPr/>
        </p:nvSpPr>
        <p:spPr bwMode="auto">
          <a:xfrm>
            <a:off x="0" y="373063"/>
            <a:ext cx="9144000" cy="1208087"/>
          </a:xfrm>
          <a:prstGeom prst="rect">
            <a:avLst/>
          </a:prstGeom>
          <a:solidFill>
            <a:srgbClr val="EBEBEB"/>
          </a:solidFill>
          <a:ln w="9525">
            <a:noFill/>
            <a:miter lim="800000"/>
            <a:headEnd/>
            <a:tailEnd/>
          </a:ln>
          <a:effectLst/>
        </p:spPr>
        <p:txBody>
          <a:bodyPr wrap="none" anchor="ctr"/>
          <a:lstStyle/>
          <a:p>
            <a:pPr>
              <a:defRPr/>
            </a:pPr>
            <a:endParaRPr lang="en-US">
              <a:cs typeface="+mn-cs"/>
            </a:endParaRPr>
          </a:p>
        </p:txBody>
      </p:sp>
      <p:sp>
        <p:nvSpPr>
          <p:cNvPr id="10244" name="Rectangle 2"/>
          <p:cNvSpPr>
            <a:spLocks noGrp="1" noChangeArrowheads="1"/>
          </p:cNvSpPr>
          <p:nvPr>
            <p:ph type="title"/>
          </p:nvPr>
        </p:nvSpPr>
        <p:spPr bwMode="auto">
          <a:xfrm>
            <a:off x="528638" y="819150"/>
            <a:ext cx="8229600" cy="34131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10245" name="Rectangle 3"/>
          <p:cNvSpPr>
            <a:spLocks noGrp="1" noChangeArrowheads="1"/>
          </p:cNvSpPr>
          <p:nvPr>
            <p:ph type="body" idx="1"/>
          </p:nvPr>
        </p:nvSpPr>
        <p:spPr bwMode="auto">
          <a:xfrm>
            <a:off x="554038" y="2193925"/>
            <a:ext cx="8229600" cy="137318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46" name="Picture 10" descr="final_logo_sm high res"/>
          <p:cNvPicPr>
            <a:picLocks noChangeAspect="1" noChangeArrowheads="1"/>
          </p:cNvPicPr>
          <p:nvPr/>
        </p:nvPicPr>
        <p:blipFill>
          <a:blip r:embed="rId14" cstate="print"/>
          <a:srcRect r="5313"/>
          <a:stretch>
            <a:fillRect/>
          </a:stretch>
        </p:blipFill>
        <p:spPr bwMode="auto">
          <a:xfrm>
            <a:off x="7573963" y="6221413"/>
            <a:ext cx="962025" cy="401637"/>
          </a:xfrm>
          <a:prstGeom prst="rect">
            <a:avLst/>
          </a:prstGeom>
          <a:noFill/>
          <a:ln w="9525">
            <a:noFill/>
            <a:miter lim="800000"/>
            <a:headEnd/>
            <a:tailEnd/>
          </a:ln>
        </p:spPr>
      </p:pic>
      <p:sp>
        <p:nvSpPr>
          <p:cNvPr id="1035" name="Text Box 11"/>
          <p:cNvSpPr txBox="1">
            <a:spLocks noChangeArrowheads="1"/>
          </p:cNvSpPr>
          <p:nvPr/>
        </p:nvSpPr>
        <p:spPr bwMode="auto">
          <a:xfrm>
            <a:off x="5238750" y="6470650"/>
            <a:ext cx="2417763" cy="152400"/>
          </a:xfrm>
          <a:prstGeom prst="rect">
            <a:avLst/>
          </a:prstGeom>
          <a:noFill/>
          <a:ln w="9525">
            <a:noFill/>
            <a:miter lim="800000"/>
            <a:headEnd/>
            <a:tailEnd/>
          </a:ln>
          <a:effectLst/>
        </p:spPr>
        <p:txBody>
          <a:bodyPr lIns="0" tIns="0" rIns="0" bIns="0">
            <a:spAutoFit/>
          </a:bodyPr>
          <a:lstStyle/>
          <a:p>
            <a:pPr>
              <a:defRPr/>
            </a:pPr>
            <a:r>
              <a:rPr lang="en-US" sz="1000">
                <a:solidFill>
                  <a:srgbClr val="4D4D4D"/>
                </a:solidFill>
                <a:cs typeface="+mn-cs"/>
              </a:rPr>
              <a:t>Research and analysis by Avalere Health</a:t>
            </a:r>
          </a:p>
        </p:txBody>
      </p:sp>
      <p:pic>
        <p:nvPicPr>
          <p:cNvPr id="10248" name="Picture 14" descr="TW_2ndPage_Top"/>
          <p:cNvPicPr>
            <a:picLocks noChangeAspect="1" noChangeArrowheads="1"/>
          </p:cNvPicPr>
          <p:nvPr/>
        </p:nvPicPr>
        <p:blipFill>
          <a:blip r:embed="rId15" cstate="print"/>
          <a:srcRect/>
          <a:stretch>
            <a:fillRect/>
          </a:stretch>
        </p:blipFill>
        <p:spPr bwMode="auto">
          <a:xfrm>
            <a:off x="0" y="0"/>
            <a:ext cx="9144000" cy="4191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069"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Lst>
  <p:txStyles>
    <p:titleStyle>
      <a:lvl1pPr algn="l" rtl="0" eaLnBrk="0" fontAlgn="base" hangingPunct="0">
        <a:lnSpc>
          <a:spcPct val="80000"/>
        </a:lnSpc>
        <a:spcBef>
          <a:spcPct val="0"/>
        </a:spcBef>
        <a:spcAft>
          <a:spcPct val="0"/>
        </a:spcAft>
        <a:defRPr sz="2800">
          <a:solidFill>
            <a:srgbClr val="2B608E"/>
          </a:solidFill>
          <a:latin typeface="+mj-lt"/>
          <a:ea typeface="+mj-ea"/>
          <a:cs typeface="+mj-cs"/>
        </a:defRPr>
      </a:lvl1pPr>
      <a:lvl2pPr algn="l" rtl="0" eaLnBrk="0" fontAlgn="base" hangingPunct="0">
        <a:lnSpc>
          <a:spcPct val="80000"/>
        </a:lnSpc>
        <a:spcBef>
          <a:spcPct val="0"/>
        </a:spcBef>
        <a:spcAft>
          <a:spcPct val="0"/>
        </a:spcAft>
        <a:defRPr sz="2800">
          <a:solidFill>
            <a:srgbClr val="2B608E"/>
          </a:solidFill>
          <a:latin typeface="Arial" charset="0"/>
        </a:defRPr>
      </a:lvl2pPr>
      <a:lvl3pPr algn="l" rtl="0" eaLnBrk="0" fontAlgn="base" hangingPunct="0">
        <a:lnSpc>
          <a:spcPct val="80000"/>
        </a:lnSpc>
        <a:spcBef>
          <a:spcPct val="0"/>
        </a:spcBef>
        <a:spcAft>
          <a:spcPct val="0"/>
        </a:spcAft>
        <a:defRPr sz="2800">
          <a:solidFill>
            <a:srgbClr val="2B608E"/>
          </a:solidFill>
          <a:latin typeface="Arial" charset="0"/>
        </a:defRPr>
      </a:lvl3pPr>
      <a:lvl4pPr algn="l" rtl="0" eaLnBrk="0" fontAlgn="base" hangingPunct="0">
        <a:lnSpc>
          <a:spcPct val="80000"/>
        </a:lnSpc>
        <a:spcBef>
          <a:spcPct val="0"/>
        </a:spcBef>
        <a:spcAft>
          <a:spcPct val="0"/>
        </a:spcAft>
        <a:defRPr sz="2800">
          <a:solidFill>
            <a:srgbClr val="2B608E"/>
          </a:solidFill>
          <a:latin typeface="Arial" charset="0"/>
        </a:defRPr>
      </a:lvl4pPr>
      <a:lvl5pPr algn="l" rtl="0" eaLnBrk="0" fontAlgn="base" hangingPunct="0">
        <a:lnSpc>
          <a:spcPct val="80000"/>
        </a:lnSpc>
        <a:spcBef>
          <a:spcPct val="0"/>
        </a:spcBef>
        <a:spcAft>
          <a:spcPct val="0"/>
        </a:spcAft>
        <a:defRPr sz="2800">
          <a:solidFill>
            <a:srgbClr val="2B608E"/>
          </a:solidFill>
          <a:latin typeface="Arial" charset="0"/>
        </a:defRPr>
      </a:lvl5pPr>
      <a:lvl6pPr marL="457200" algn="l" rtl="0" fontAlgn="base">
        <a:lnSpc>
          <a:spcPct val="80000"/>
        </a:lnSpc>
        <a:spcBef>
          <a:spcPct val="0"/>
        </a:spcBef>
        <a:spcAft>
          <a:spcPct val="0"/>
        </a:spcAft>
        <a:defRPr sz="2800">
          <a:solidFill>
            <a:srgbClr val="2B608E"/>
          </a:solidFill>
          <a:latin typeface="Arial" charset="0"/>
        </a:defRPr>
      </a:lvl6pPr>
      <a:lvl7pPr marL="914400" algn="l" rtl="0" fontAlgn="base">
        <a:lnSpc>
          <a:spcPct val="80000"/>
        </a:lnSpc>
        <a:spcBef>
          <a:spcPct val="0"/>
        </a:spcBef>
        <a:spcAft>
          <a:spcPct val="0"/>
        </a:spcAft>
        <a:defRPr sz="2800">
          <a:solidFill>
            <a:srgbClr val="2B608E"/>
          </a:solidFill>
          <a:latin typeface="Arial" charset="0"/>
        </a:defRPr>
      </a:lvl7pPr>
      <a:lvl8pPr marL="1371600" algn="l" rtl="0" fontAlgn="base">
        <a:lnSpc>
          <a:spcPct val="80000"/>
        </a:lnSpc>
        <a:spcBef>
          <a:spcPct val="0"/>
        </a:spcBef>
        <a:spcAft>
          <a:spcPct val="0"/>
        </a:spcAft>
        <a:defRPr sz="2800">
          <a:solidFill>
            <a:srgbClr val="2B608E"/>
          </a:solidFill>
          <a:latin typeface="Arial" charset="0"/>
        </a:defRPr>
      </a:lvl8pPr>
      <a:lvl9pPr marL="1828800" algn="l" rtl="0" fontAlgn="base">
        <a:lnSpc>
          <a:spcPct val="80000"/>
        </a:lnSpc>
        <a:spcBef>
          <a:spcPct val="0"/>
        </a:spcBef>
        <a:spcAft>
          <a:spcPct val="0"/>
        </a:spcAft>
        <a:defRPr sz="2800">
          <a:solidFill>
            <a:srgbClr val="2B608E"/>
          </a:solidFill>
          <a:latin typeface="Arial" charset="0"/>
        </a:defRPr>
      </a:lvl9pPr>
    </p:titleStyle>
    <p:bodyStyle>
      <a:lvl1pPr marL="342900" indent="-342900" algn="l" rtl="0" eaLnBrk="0" fontAlgn="base" hangingPunct="0">
        <a:spcBef>
          <a:spcPct val="0"/>
        </a:spcBef>
        <a:spcAft>
          <a:spcPct val="0"/>
        </a:spcAft>
        <a:buChar char="•"/>
        <a:defRPr>
          <a:solidFill>
            <a:srgbClr val="4D4D4D"/>
          </a:solidFill>
          <a:latin typeface="+mn-lt"/>
          <a:ea typeface="+mn-ea"/>
          <a:cs typeface="+mn-cs"/>
        </a:defRPr>
      </a:lvl1pPr>
      <a:lvl2pPr marL="742950" indent="-285750" algn="l" rtl="0" eaLnBrk="0" fontAlgn="base" hangingPunct="0">
        <a:spcBef>
          <a:spcPct val="0"/>
        </a:spcBef>
        <a:spcAft>
          <a:spcPct val="0"/>
        </a:spcAft>
        <a:buChar char="–"/>
        <a:defRPr>
          <a:solidFill>
            <a:srgbClr val="4D4D4D"/>
          </a:solidFill>
          <a:latin typeface="+mn-lt"/>
        </a:defRPr>
      </a:lvl2pPr>
      <a:lvl3pPr marL="1143000" indent="-228600" algn="l" rtl="0" eaLnBrk="0" fontAlgn="base" hangingPunct="0">
        <a:spcBef>
          <a:spcPct val="0"/>
        </a:spcBef>
        <a:spcAft>
          <a:spcPct val="0"/>
        </a:spcAft>
        <a:buChar char="•"/>
        <a:defRPr>
          <a:solidFill>
            <a:srgbClr val="4D4D4D"/>
          </a:solidFill>
          <a:latin typeface="+mn-lt"/>
        </a:defRPr>
      </a:lvl3pPr>
      <a:lvl4pPr marL="1600200" indent="-228600" algn="l" rtl="0" eaLnBrk="0" fontAlgn="base" hangingPunct="0">
        <a:spcBef>
          <a:spcPct val="0"/>
        </a:spcBef>
        <a:spcAft>
          <a:spcPct val="0"/>
        </a:spcAft>
        <a:buChar char="–"/>
        <a:defRPr>
          <a:solidFill>
            <a:srgbClr val="4D4D4D"/>
          </a:solidFill>
          <a:latin typeface="+mn-lt"/>
        </a:defRPr>
      </a:lvl4pPr>
      <a:lvl5pPr marL="2057400" indent="-228600" algn="l" rtl="0" eaLnBrk="0" fontAlgn="base" hangingPunct="0">
        <a:spcBef>
          <a:spcPct val="0"/>
        </a:spcBef>
        <a:spcAft>
          <a:spcPct val="0"/>
        </a:spcAft>
        <a:buChar char="»"/>
        <a:defRPr>
          <a:solidFill>
            <a:srgbClr val="4D4D4D"/>
          </a:solidFill>
          <a:latin typeface="+mn-lt"/>
        </a:defRPr>
      </a:lvl5pPr>
      <a:lvl6pPr marL="2514600" indent="-228600" algn="l" rtl="0" fontAlgn="base">
        <a:spcBef>
          <a:spcPct val="0"/>
        </a:spcBef>
        <a:spcAft>
          <a:spcPct val="0"/>
        </a:spcAft>
        <a:buChar char="»"/>
        <a:defRPr>
          <a:solidFill>
            <a:srgbClr val="4D4D4D"/>
          </a:solidFill>
          <a:latin typeface="+mn-lt"/>
        </a:defRPr>
      </a:lvl6pPr>
      <a:lvl7pPr marL="2971800" indent="-228600" algn="l" rtl="0" fontAlgn="base">
        <a:spcBef>
          <a:spcPct val="0"/>
        </a:spcBef>
        <a:spcAft>
          <a:spcPct val="0"/>
        </a:spcAft>
        <a:buChar char="»"/>
        <a:defRPr>
          <a:solidFill>
            <a:srgbClr val="4D4D4D"/>
          </a:solidFill>
          <a:latin typeface="+mn-lt"/>
        </a:defRPr>
      </a:lvl7pPr>
      <a:lvl8pPr marL="3429000" indent="-228600" algn="l" rtl="0" fontAlgn="base">
        <a:spcBef>
          <a:spcPct val="0"/>
        </a:spcBef>
        <a:spcAft>
          <a:spcPct val="0"/>
        </a:spcAft>
        <a:buChar char="»"/>
        <a:defRPr>
          <a:solidFill>
            <a:srgbClr val="4D4D4D"/>
          </a:solidFill>
          <a:latin typeface="+mn-lt"/>
        </a:defRPr>
      </a:lvl8pPr>
      <a:lvl9pPr marL="3886200" indent="-228600" algn="l" rtl="0" fontAlgn="base">
        <a:spcBef>
          <a:spcPct val="0"/>
        </a:spcBef>
        <a:spcAft>
          <a:spcPct val="0"/>
        </a:spcAft>
        <a:buChar char="»"/>
        <a:defRPr>
          <a:solidFill>
            <a:srgbClr val="4D4D4D"/>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2654300" y="2391617"/>
            <a:ext cx="5885851" cy="3200876"/>
          </a:xfrm>
          <a:noFill/>
        </p:spPr>
        <p:txBody>
          <a:bodyPr rIns="0"/>
          <a:lstStyle/>
          <a:p>
            <a:pPr>
              <a:lnSpc>
                <a:spcPct val="100000"/>
              </a:lnSpc>
            </a:pPr>
            <a:r>
              <a:rPr lang="en-US" dirty="0" smtClean="0"/>
              <a:t/>
            </a:r>
            <a:br>
              <a:rPr lang="en-US" dirty="0" smtClean="0"/>
            </a:br>
            <a:r>
              <a:rPr lang="en-US" dirty="0" smtClean="0"/>
              <a:t>Are Medicare Patients Getting Sicker?</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mtClean="0"/>
              <a:t>December </a:t>
            </a:r>
            <a:r>
              <a:rPr lang="en-US" dirty="0" smtClean="0"/>
              <a:t>2012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701" y="794819"/>
            <a:ext cx="8229600" cy="689420"/>
          </a:xfrm>
        </p:spPr>
        <p:txBody>
          <a:bodyPr/>
          <a:lstStyle/>
          <a:p>
            <a:r>
              <a:rPr lang="en-US" dirty="0" smtClean="0">
                <a:solidFill>
                  <a:srgbClr val="00548B"/>
                </a:solidFill>
              </a:rPr>
              <a:t>All of these trends are contributing to rising acuity levels in the inpatient setting…</a:t>
            </a:r>
            <a:endParaRPr lang="en-US" dirty="0">
              <a:solidFill>
                <a:srgbClr val="00548B"/>
              </a:solidFill>
            </a:endParaRPr>
          </a:p>
        </p:txBody>
      </p:sp>
      <p:sp>
        <p:nvSpPr>
          <p:cNvPr id="4" name="Rectangle 2"/>
          <p:cNvSpPr txBox="1">
            <a:spLocks noChangeArrowheads="1"/>
          </p:cNvSpPr>
          <p:nvPr/>
        </p:nvSpPr>
        <p:spPr bwMode="gray">
          <a:xfrm>
            <a:off x="850882" y="1803401"/>
            <a:ext cx="7712183" cy="196977"/>
          </a:xfrm>
          <a:prstGeom prst="rect">
            <a:avLst/>
          </a:prstGeom>
          <a:noFill/>
          <a:ln w="9525">
            <a:noFill/>
            <a:miter lim="800000"/>
            <a:headEnd/>
            <a:tailEnd/>
          </a:ln>
        </p:spPr>
        <p:txBody>
          <a:bodyPr wrap="square" lIns="0" tIns="0" rIns="0" bIns="0">
            <a:spAutoFit/>
          </a:bodyPr>
          <a:lstStyle/>
          <a:p>
            <a:pPr>
              <a:lnSpc>
                <a:spcPct val="80000"/>
              </a:lnSpc>
            </a:pPr>
            <a:r>
              <a:rPr lang="en-US" sz="1600" dirty="0" smtClean="0">
                <a:solidFill>
                  <a:srgbClr val="4D4D4D"/>
                </a:solidFill>
              </a:rPr>
              <a:t>Chart 9: Health Risk Scores* for Admitted Patients, 2006 – 2010</a:t>
            </a:r>
            <a:endParaRPr lang="en-US" sz="1600" dirty="0">
              <a:solidFill>
                <a:srgbClr val="4D4D4D"/>
              </a:solidFill>
            </a:endParaRPr>
          </a:p>
        </p:txBody>
      </p:sp>
      <p:graphicFrame>
        <p:nvGraphicFramePr>
          <p:cNvPr id="5" name="Chart 4"/>
          <p:cNvGraphicFramePr/>
          <p:nvPr>
            <p:extLst>
              <p:ext uri="{D42A27DB-BD31-4B8C-83A1-F6EECF244321}">
                <p14:modId xmlns:p14="http://schemas.microsoft.com/office/powerpoint/2010/main" xmlns="" val="2335989197"/>
              </p:ext>
            </p:extLst>
          </p:nvPr>
        </p:nvGraphicFramePr>
        <p:xfrm>
          <a:off x="170121" y="2197355"/>
          <a:ext cx="8973879"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6"/>
          <p:cNvSpPr txBox="1"/>
          <p:nvPr/>
        </p:nvSpPr>
        <p:spPr>
          <a:xfrm>
            <a:off x="1769937" y="6035393"/>
            <a:ext cx="5562600" cy="507831"/>
          </a:xfrm>
          <a:prstGeom prst="rect">
            <a:avLst/>
          </a:prstGeom>
          <a:noFill/>
        </p:spPr>
        <p:txBody>
          <a:bodyPr wrap="square" rtlCol="0">
            <a:spAutoFit/>
          </a:bodyPr>
          <a:lstStyle>
            <a:defPPr>
              <a:defRPr lang="en-US"/>
            </a:defPPr>
            <a:lvl1pPr algn="l" rtl="0" fontAlgn="base">
              <a:spcBef>
                <a:spcPct val="0"/>
              </a:spcBef>
              <a:spcAft>
                <a:spcPct val="0"/>
              </a:spcAft>
              <a:defRPr sz="1700" kern="1200">
                <a:solidFill>
                  <a:schemeClr val="tx1"/>
                </a:solidFill>
                <a:latin typeface="Arial" pitchFamily="34" charset="0"/>
                <a:ea typeface="ヒラギノ角ゴ Pro W3"/>
                <a:cs typeface="ヒラギノ角ゴ Pro W3"/>
              </a:defRPr>
            </a:lvl1pPr>
            <a:lvl2pPr marL="320675" indent="136525" algn="l" rtl="0" fontAlgn="base">
              <a:spcBef>
                <a:spcPct val="0"/>
              </a:spcBef>
              <a:spcAft>
                <a:spcPct val="0"/>
              </a:spcAft>
              <a:defRPr sz="1700" kern="1200">
                <a:solidFill>
                  <a:schemeClr val="tx1"/>
                </a:solidFill>
                <a:latin typeface="Arial" pitchFamily="34" charset="0"/>
                <a:ea typeface="ヒラギノ角ゴ Pro W3"/>
                <a:cs typeface="ヒラギノ角ゴ Pro W3"/>
              </a:defRPr>
            </a:lvl2pPr>
            <a:lvl3pPr marL="642938" indent="271463" algn="l" rtl="0" fontAlgn="base">
              <a:spcBef>
                <a:spcPct val="0"/>
              </a:spcBef>
              <a:spcAft>
                <a:spcPct val="0"/>
              </a:spcAft>
              <a:defRPr sz="1700" kern="1200">
                <a:solidFill>
                  <a:schemeClr val="tx1"/>
                </a:solidFill>
                <a:latin typeface="Arial" pitchFamily="34" charset="0"/>
                <a:ea typeface="ヒラギノ角ゴ Pro W3"/>
                <a:cs typeface="ヒラギノ角ゴ Pro W3"/>
              </a:defRPr>
            </a:lvl3pPr>
            <a:lvl4pPr marL="965200" indent="406400" algn="l" rtl="0" fontAlgn="base">
              <a:spcBef>
                <a:spcPct val="0"/>
              </a:spcBef>
              <a:spcAft>
                <a:spcPct val="0"/>
              </a:spcAft>
              <a:defRPr sz="1700" kern="1200">
                <a:solidFill>
                  <a:schemeClr val="tx1"/>
                </a:solidFill>
                <a:latin typeface="Arial" pitchFamily="34" charset="0"/>
                <a:ea typeface="ヒラギノ角ゴ Pro W3"/>
                <a:cs typeface="ヒラギノ角ゴ Pro W3"/>
              </a:defRPr>
            </a:lvl4pPr>
            <a:lvl5pPr marL="1285875" indent="542925" algn="l" rtl="0" fontAlgn="base">
              <a:spcBef>
                <a:spcPct val="0"/>
              </a:spcBef>
              <a:spcAft>
                <a:spcPct val="0"/>
              </a:spcAft>
              <a:defRPr sz="1700" kern="1200">
                <a:solidFill>
                  <a:schemeClr val="tx1"/>
                </a:solidFill>
                <a:latin typeface="Arial" pitchFamily="34" charset="0"/>
                <a:ea typeface="ヒラギノ角ゴ Pro W3"/>
                <a:cs typeface="ヒラギノ角ゴ Pro W3"/>
              </a:defRPr>
            </a:lvl5pPr>
            <a:lvl6pPr marL="2286000" algn="l" defTabSz="914400" rtl="0" eaLnBrk="1" latinLnBrk="0" hangingPunct="1">
              <a:defRPr sz="1700" kern="1200">
                <a:solidFill>
                  <a:schemeClr val="tx1"/>
                </a:solidFill>
                <a:latin typeface="Arial" pitchFamily="34" charset="0"/>
                <a:ea typeface="ヒラギノ角ゴ Pro W3"/>
                <a:cs typeface="ヒラギノ角ゴ Pro W3"/>
              </a:defRPr>
            </a:lvl6pPr>
            <a:lvl7pPr marL="2743200" algn="l" defTabSz="914400" rtl="0" eaLnBrk="1" latinLnBrk="0" hangingPunct="1">
              <a:defRPr sz="1700" kern="1200">
                <a:solidFill>
                  <a:schemeClr val="tx1"/>
                </a:solidFill>
                <a:latin typeface="Arial" pitchFamily="34" charset="0"/>
                <a:ea typeface="ヒラギノ角ゴ Pro W3"/>
                <a:cs typeface="ヒラギノ角ゴ Pro W3"/>
              </a:defRPr>
            </a:lvl7pPr>
            <a:lvl8pPr marL="3200400" algn="l" defTabSz="914400" rtl="0" eaLnBrk="1" latinLnBrk="0" hangingPunct="1">
              <a:defRPr sz="1700" kern="1200">
                <a:solidFill>
                  <a:schemeClr val="tx1"/>
                </a:solidFill>
                <a:latin typeface="Arial" pitchFamily="34" charset="0"/>
                <a:ea typeface="ヒラギノ角ゴ Pro W3"/>
                <a:cs typeface="ヒラギノ角ゴ Pro W3"/>
              </a:defRPr>
            </a:lvl8pPr>
            <a:lvl9pPr marL="3657600" algn="l" defTabSz="914400" rtl="0" eaLnBrk="1" latinLnBrk="0" hangingPunct="1">
              <a:defRPr sz="1700" kern="1200">
                <a:solidFill>
                  <a:schemeClr val="tx1"/>
                </a:solidFill>
                <a:latin typeface="Arial" pitchFamily="34" charset="0"/>
                <a:ea typeface="ヒラギノ角ゴ Pro W3"/>
                <a:cs typeface="ヒラギノ角ゴ Pro W3"/>
              </a:defRPr>
            </a:lvl9pPr>
          </a:lstStyle>
          <a:p>
            <a:r>
              <a:rPr lang="en-US" sz="900" dirty="0" smtClean="0">
                <a:solidFill>
                  <a:srgbClr val="4D4D4D"/>
                </a:solidFill>
                <a:latin typeface="+mj-lt"/>
              </a:rPr>
              <a:t>*Hierarchical Condition Category Scores is a measure used by CMS for risk-adjustment in the Medicare Advantage program. </a:t>
            </a:r>
          </a:p>
          <a:p>
            <a:r>
              <a:rPr lang="en-US" sz="900" dirty="0" smtClean="0">
                <a:solidFill>
                  <a:srgbClr val="4D4D4D"/>
                </a:solidFill>
                <a:latin typeface="+mj-lt"/>
              </a:rPr>
              <a:t>Source: The Moran Company Analysis of </a:t>
            </a:r>
            <a:r>
              <a:rPr lang="en-US" sz="900" dirty="0">
                <a:solidFill>
                  <a:srgbClr val="4D4D4D"/>
                </a:solidFill>
                <a:latin typeface="+mj-lt"/>
              </a:rPr>
              <a:t>Medicare 5% Standard Analytic Files for </a:t>
            </a:r>
            <a:r>
              <a:rPr lang="en-US" sz="900" dirty="0" smtClean="0">
                <a:solidFill>
                  <a:srgbClr val="4D4D4D"/>
                </a:solidFill>
                <a:latin typeface="+mj-lt"/>
              </a:rPr>
              <a:t>2006-2010.</a:t>
            </a:r>
          </a:p>
        </p:txBody>
      </p:sp>
    </p:spTree>
    <p:extLst>
      <p:ext uri="{BB962C8B-B14F-4D97-AF65-F5344CB8AC3E}">
        <p14:creationId xmlns:p14="http://schemas.microsoft.com/office/powerpoint/2010/main" xmlns="" val="3373424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3101" y="771649"/>
            <a:ext cx="8229600" cy="689420"/>
          </a:xfrm>
        </p:spPr>
        <p:txBody>
          <a:bodyPr/>
          <a:lstStyle/>
          <a:p>
            <a:r>
              <a:rPr lang="en-US" dirty="0" smtClean="0">
                <a:solidFill>
                  <a:srgbClr val="00548B"/>
                </a:solidFill>
              </a:rPr>
              <a:t>…as evidenced by greater use of costly resources such as intensive care</a:t>
            </a:r>
            <a:r>
              <a:rPr lang="en-US" dirty="0">
                <a:solidFill>
                  <a:srgbClr val="00548B"/>
                </a:solidFill>
              </a:rPr>
              <a:t> </a:t>
            </a:r>
            <a:r>
              <a:rPr lang="en-US" dirty="0" smtClean="0">
                <a:solidFill>
                  <a:srgbClr val="00548B"/>
                </a:solidFill>
              </a:rPr>
              <a:t>units.</a:t>
            </a:r>
            <a:endParaRPr lang="en-US" dirty="0">
              <a:solidFill>
                <a:srgbClr val="00548B"/>
              </a:solidFill>
            </a:endParaRPr>
          </a:p>
        </p:txBody>
      </p:sp>
      <p:graphicFrame>
        <p:nvGraphicFramePr>
          <p:cNvPr id="5" name="Chart 4"/>
          <p:cNvGraphicFramePr/>
          <p:nvPr>
            <p:extLst>
              <p:ext uri="{D42A27DB-BD31-4B8C-83A1-F6EECF244321}">
                <p14:modId xmlns:p14="http://schemas.microsoft.com/office/powerpoint/2010/main" xmlns="" val="1297675266"/>
              </p:ext>
            </p:extLst>
          </p:nvPr>
        </p:nvGraphicFramePr>
        <p:xfrm>
          <a:off x="506523" y="2114402"/>
          <a:ext cx="8483600" cy="36576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Box 4"/>
          <p:cNvSpPr txBox="1">
            <a:spLocks noChangeArrowheads="1"/>
          </p:cNvSpPr>
          <p:nvPr/>
        </p:nvSpPr>
        <p:spPr bwMode="gray">
          <a:xfrm>
            <a:off x="1700213" y="5982182"/>
            <a:ext cx="5194300" cy="553998"/>
          </a:xfrm>
          <a:prstGeom prst="rect">
            <a:avLst/>
          </a:prstGeom>
          <a:noFill/>
          <a:ln w="9525" algn="ctr">
            <a:noFill/>
            <a:miter lim="800000"/>
            <a:headEnd/>
            <a:tailEnd/>
          </a:ln>
        </p:spPr>
        <p:txBody>
          <a:bodyPr lIns="0" tIns="0" rIns="0" bIns="0">
            <a:spAutoFit/>
          </a:bodyPr>
          <a:lstStyle/>
          <a:p>
            <a:r>
              <a:rPr lang="en-US" sz="900" kern="0" dirty="0">
                <a:solidFill>
                  <a:srgbClr val="4D4D4D"/>
                </a:solidFill>
              </a:rPr>
              <a:t>Source: </a:t>
            </a:r>
            <a:r>
              <a:rPr lang="en-US" sz="900" dirty="0" smtClean="0">
                <a:solidFill>
                  <a:srgbClr val="4D4D4D"/>
                </a:solidFill>
              </a:rPr>
              <a:t>The Moran Company. (2010). </a:t>
            </a:r>
            <a:r>
              <a:rPr lang="en-US" sz="900" i="1" dirty="0" smtClean="0">
                <a:solidFill>
                  <a:srgbClr val="4D4D4D"/>
                </a:solidFill>
              </a:rPr>
              <a:t>Issues in Measuring Documentation and Codling Change.</a:t>
            </a:r>
            <a:r>
              <a:rPr lang="en-US" sz="900" dirty="0" smtClean="0">
                <a:solidFill>
                  <a:srgbClr val="4D4D4D"/>
                </a:solidFill>
              </a:rPr>
              <a:t> Paper presented to the American Hospital Association, Federation of American Hospitals, and Association of American Medical Colleges.  Updated data for 2010 and 2011 provided by the Moran Company.</a:t>
            </a:r>
          </a:p>
        </p:txBody>
      </p:sp>
      <p:sp>
        <p:nvSpPr>
          <p:cNvPr id="7" name="Rectangle 2"/>
          <p:cNvSpPr txBox="1">
            <a:spLocks noChangeArrowheads="1"/>
          </p:cNvSpPr>
          <p:nvPr/>
        </p:nvSpPr>
        <p:spPr bwMode="gray">
          <a:xfrm>
            <a:off x="836594" y="1803401"/>
            <a:ext cx="7722615" cy="196977"/>
          </a:xfrm>
          <a:prstGeom prst="rect">
            <a:avLst/>
          </a:prstGeom>
          <a:noFill/>
          <a:ln w="9525">
            <a:noFill/>
            <a:miter lim="800000"/>
            <a:headEnd/>
            <a:tailEnd/>
          </a:ln>
        </p:spPr>
        <p:txBody>
          <a:bodyPr wrap="square" lIns="0" tIns="0" rIns="0" bIns="0">
            <a:spAutoFit/>
          </a:bodyPr>
          <a:lstStyle/>
          <a:p>
            <a:pPr fontAlgn="auto">
              <a:lnSpc>
                <a:spcPct val="80000"/>
              </a:lnSpc>
              <a:spcBef>
                <a:spcPts val="0"/>
              </a:spcBef>
              <a:spcAft>
                <a:spcPts val="0"/>
              </a:spcAft>
            </a:pPr>
            <a:r>
              <a:rPr lang="en-US" sz="1600" dirty="0" smtClean="0">
                <a:solidFill>
                  <a:srgbClr val="4D4D4D"/>
                </a:solidFill>
                <a:latin typeface="Arial"/>
              </a:rPr>
              <a:t>Chart 10: Percent of Medicare Discharges Involving Intensive Care, FY 2000 – 2011</a:t>
            </a:r>
          </a:p>
        </p:txBody>
      </p:sp>
    </p:spTree>
    <p:extLst>
      <p:ext uri="{BB962C8B-B14F-4D97-AF65-F5344CB8AC3E}">
        <p14:creationId xmlns:p14="http://schemas.microsoft.com/office/powerpoint/2010/main" xmlns="" val="2169619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p:nvPr>
            <p:extLst>
              <p:ext uri="{D42A27DB-BD31-4B8C-83A1-F6EECF244321}">
                <p14:modId xmlns:p14="http://schemas.microsoft.com/office/powerpoint/2010/main" xmlns="" val="518521151"/>
              </p:ext>
            </p:extLst>
          </p:nvPr>
        </p:nvGraphicFramePr>
        <p:xfrm>
          <a:off x="95682" y="2013187"/>
          <a:ext cx="8623005"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528638" y="819150"/>
            <a:ext cx="8229600" cy="689420"/>
          </a:xfrm>
        </p:spPr>
        <p:txBody>
          <a:bodyPr/>
          <a:lstStyle/>
          <a:p>
            <a:r>
              <a:rPr lang="en-US" dirty="0" smtClean="0">
                <a:solidFill>
                  <a:srgbClr val="00548B"/>
                </a:solidFill>
              </a:rPr>
              <a:t>More seniors </a:t>
            </a:r>
            <a:r>
              <a:rPr lang="en-US" dirty="0">
                <a:solidFill>
                  <a:srgbClr val="00548B"/>
                </a:solidFill>
              </a:rPr>
              <a:t>are </a:t>
            </a:r>
            <a:r>
              <a:rPr lang="en-US" dirty="0" smtClean="0">
                <a:solidFill>
                  <a:srgbClr val="00548B"/>
                </a:solidFill>
              </a:rPr>
              <a:t>obese, leading to a host of other chronic health problems.  </a:t>
            </a:r>
            <a:endParaRPr lang="en-US" dirty="0">
              <a:solidFill>
                <a:srgbClr val="00548B"/>
              </a:solidFill>
            </a:endParaRPr>
          </a:p>
        </p:txBody>
      </p:sp>
      <p:sp>
        <p:nvSpPr>
          <p:cNvPr id="4" name="Rectangle 2"/>
          <p:cNvSpPr txBox="1">
            <a:spLocks noChangeArrowheads="1"/>
          </p:cNvSpPr>
          <p:nvPr/>
        </p:nvSpPr>
        <p:spPr bwMode="gray">
          <a:xfrm>
            <a:off x="537666" y="1803401"/>
            <a:ext cx="7712183" cy="196977"/>
          </a:xfrm>
          <a:prstGeom prst="rect">
            <a:avLst/>
          </a:prstGeom>
          <a:noFill/>
          <a:ln w="9525">
            <a:noFill/>
            <a:miter lim="800000"/>
            <a:headEnd/>
            <a:tailEnd/>
          </a:ln>
        </p:spPr>
        <p:txBody>
          <a:bodyPr wrap="square" lIns="0" tIns="0" rIns="0" bIns="0">
            <a:spAutoFit/>
          </a:bodyPr>
          <a:lstStyle/>
          <a:p>
            <a:pPr lvl="0">
              <a:lnSpc>
                <a:spcPct val="80000"/>
              </a:lnSpc>
            </a:pPr>
            <a:r>
              <a:rPr lang="en-US" sz="1600" dirty="0" smtClean="0">
                <a:solidFill>
                  <a:srgbClr val="4D4D4D"/>
                </a:solidFill>
              </a:rPr>
              <a:t>Chart 1: Percentage of Seniors Who Are Obese, 1988 – 1994 and 2009 – 2010</a:t>
            </a:r>
          </a:p>
        </p:txBody>
      </p:sp>
      <p:sp>
        <p:nvSpPr>
          <p:cNvPr id="5" name="Text Box 4"/>
          <p:cNvSpPr txBox="1">
            <a:spLocks noChangeArrowheads="1"/>
          </p:cNvSpPr>
          <p:nvPr/>
        </p:nvSpPr>
        <p:spPr bwMode="gray">
          <a:xfrm>
            <a:off x="1698625" y="6103971"/>
            <a:ext cx="5740400" cy="138499"/>
          </a:xfrm>
          <a:prstGeom prst="rect">
            <a:avLst/>
          </a:prstGeom>
          <a:noFill/>
          <a:ln w="9525" algn="ctr">
            <a:noFill/>
            <a:miter lim="800000"/>
            <a:headEnd/>
            <a:tailEnd/>
          </a:ln>
        </p:spPr>
        <p:txBody>
          <a:bodyPr wrap="square" lIns="0" tIns="0" rIns="0" bIns="0">
            <a:spAutoFit/>
          </a:bodyPr>
          <a:lstStyle/>
          <a:p>
            <a:r>
              <a:rPr lang="en-US" sz="900" kern="0" dirty="0" smtClean="0">
                <a:solidFill>
                  <a:srgbClr val="4D4D4D"/>
                </a:solidFill>
                <a:cs typeface="+mn-cs"/>
              </a:rPr>
              <a:t>Source: National Institutes of Health. (2012). </a:t>
            </a:r>
            <a:r>
              <a:rPr lang="en-US" sz="900" i="1" kern="0" dirty="0" smtClean="0">
                <a:solidFill>
                  <a:srgbClr val="4D4D4D"/>
                </a:solidFill>
                <a:cs typeface="+mn-cs"/>
              </a:rPr>
              <a:t>Older Americans 2012: Key Indicators of Well-being</a:t>
            </a:r>
            <a:r>
              <a:rPr lang="en-US" sz="900" kern="0" dirty="0" smtClean="0">
                <a:solidFill>
                  <a:srgbClr val="4D4D4D"/>
                </a:solidFill>
                <a:cs typeface="+mn-cs"/>
              </a:rPr>
              <a:t>.</a:t>
            </a:r>
            <a:endParaRPr lang="en-US" sz="900" kern="0" dirty="0">
              <a:solidFill>
                <a:srgbClr val="4D4D4D"/>
              </a:solidFill>
              <a:cs typeface="+mn-cs"/>
            </a:endParaRPr>
          </a:p>
        </p:txBody>
      </p:sp>
      <p:sp>
        <p:nvSpPr>
          <p:cNvPr id="7" name="TextBox 1"/>
          <p:cNvSpPr txBox="1"/>
          <p:nvPr/>
        </p:nvSpPr>
        <p:spPr>
          <a:xfrm>
            <a:off x="1487544" y="5470804"/>
            <a:ext cx="2083776" cy="228628"/>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dirty="0" smtClean="0">
                <a:latin typeface="+mn-lt"/>
                <a:ea typeface="+mn-ea"/>
                <a:cs typeface="+mn-cs"/>
              </a:rPr>
              <a:t>Men</a:t>
            </a:r>
            <a:endParaRPr lang="en-US" sz="1100" dirty="0"/>
          </a:p>
        </p:txBody>
      </p:sp>
      <p:sp>
        <p:nvSpPr>
          <p:cNvPr id="8" name="TextBox 1"/>
          <p:cNvSpPr txBox="1"/>
          <p:nvPr/>
        </p:nvSpPr>
        <p:spPr>
          <a:xfrm>
            <a:off x="4970592" y="5481659"/>
            <a:ext cx="2083776" cy="228628"/>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dirty="0" smtClean="0"/>
              <a:t>Women</a:t>
            </a:r>
            <a:endParaRPr lang="en-US" sz="1100" dirty="0"/>
          </a:p>
        </p:txBody>
      </p:sp>
      <p:sp>
        <p:nvSpPr>
          <p:cNvPr id="9" name="Left Bracket 8"/>
          <p:cNvSpPr/>
          <p:nvPr/>
        </p:nvSpPr>
        <p:spPr>
          <a:xfrm rot="16200000">
            <a:off x="2528708" y="4246877"/>
            <a:ext cx="127502" cy="2342493"/>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Left Bracket 9"/>
          <p:cNvSpPr/>
          <p:nvPr/>
        </p:nvSpPr>
        <p:spPr>
          <a:xfrm rot="16200000">
            <a:off x="5913408" y="4246877"/>
            <a:ext cx="127502" cy="2342493"/>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xmlns="" val="12985890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638" y="819150"/>
            <a:ext cx="8229600" cy="689420"/>
          </a:xfrm>
        </p:spPr>
        <p:txBody>
          <a:bodyPr/>
          <a:lstStyle/>
          <a:p>
            <a:r>
              <a:rPr lang="en-US" dirty="0" smtClean="0"/>
              <a:t>Chronic disease rates are rising in the Medicare population.</a:t>
            </a:r>
            <a:endParaRPr lang="en-US" dirty="0"/>
          </a:p>
        </p:txBody>
      </p:sp>
      <p:graphicFrame>
        <p:nvGraphicFramePr>
          <p:cNvPr id="4" name="Chart 3"/>
          <p:cNvGraphicFramePr/>
          <p:nvPr/>
        </p:nvGraphicFramePr>
        <p:xfrm>
          <a:off x="329608" y="1808908"/>
          <a:ext cx="8973879"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2"/>
          <p:cNvSpPr txBox="1">
            <a:spLocks noChangeArrowheads="1"/>
          </p:cNvSpPr>
          <p:nvPr/>
        </p:nvSpPr>
        <p:spPr bwMode="gray">
          <a:xfrm>
            <a:off x="489098" y="1856563"/>
            <a:ext cx="7581014" cy="196977"/>
          </a:xfrm>
          <a:prstGeom prst="rect">
            <a:avLst/>
          </a:prstGeom>
          <a:noFill/>
          <a:ln w="9525">
            <a:noFill/>
            <a:miter lim="800000"/>
            <a:headEnd/>
            <a:tailEnd/>
          </a:ln>
        </p:spPr>
        <p:txBody>
          <a:bodyPr wrap="square" lIns="0" tIns="0" rIns="0" bIns="0">
            <a:spAutoFit/>
          </a:bodyPr>
          <a:lstStyle/>
          <a:p>
            <a:pPr lvl="0">
              <a:lnSpc>
                <a:spcPct val="80000"/>
              </a:lnSpc>
            </a:pPr>
            <a:r>
              <a:rPr lang="en-US" sz="1600" dirty="0" smtClean="0">
                <a:solidFill>
                  <a:srgbClr val="4D4D4D"/>
                </a:solidFill>
              </a:rPr>
              <a:t>Chart 2: Rates of Chronic Conditions Among Medicare Beneficiaries,</a:t>
            </a:r>
            <a:r>
              <a:rPr lang="en-US" sz="1600" baseline="30000" dirty="0" smtClean="0">
                <a:solidFill>
                  <a:srgbClr val="4D4D4D"/>
                </a:solidFill>
              </a:rPr>
              <a:t>* </a:t>
            </a:r>
            <a:r>
              <a:rPr lang="en-US" sz="1600" dirty="0" smtClean="0">
                <a:solidFill>
                  <a:srgbClr val="4D4D4D"/>
                </a:solidFill>
              </a:rPr>
              <a:t>2000 – 2009</a:t>
            </a:r>
          </a:p>
        </p:txBody>
      </p:sp>
      <p:sp>
        <p:nvSpPr>
          <p:cNvPr id="9" name="Text Box 4"/>
          <p:cNvSpPr txBox="1">
            <a:spLocks noChangeArrowheads="1"/>
          </p:cNvSpPr>
          <p:nvPr/>
        </p:nvSpPr>
        <p:spPr bwMode="gray">
          <a:xfrm>
            <a:off x="1698625" y="5880678"/>
            <a:ext cx="5740400" cy="553998"/>
          </a:xfrm>
          <a:prstGeom prst="rect">
            <a:avLst/>
          </a:prstGeom>
          <a:noFill/>
          <a:ln w="9525" algn="ctr">
            <a:noFill/>
            <a:miter lim="800000"/>
            <a:headEnd/>
            <a:tailEnd/>
          </a:ln>
        </p:spPr>
        <p:txBody>
          <a:bodyPr wrap="square" lIns="0" tIns="0" rIns="0" bIns="0">
            <a:spAutoFit/>
          </a:bodyPr>
          <a:lstStyle/>
          <a:p>
            <a:r>
              <a:rPr lang="en-US" sz="900" kern="0" baseline="30000" dirty="0" smtClean="0">
                <a:solidFill>
                  <a:srgbClr val="4D4D4D"/>
                </a:solidFill>
                <a:cs typeface="+mn-cs"/>
              </a:rPr>
              <a:t>* </a:t>
            </a:r>
            <a:r>
              <a:rPr lang="en-US" sz="900" kern="0" dirty="0" smtClean="0">
                <a:solidFill>
                  <a:srgbClr val="4D4D4D"/>
                </a:solidFill>
                <a:cs typeface="+mn-cs"/>
              </a:rPr>
              <a:t>Includes random 5% sample of Medicare beneficiaries.</a:t>
            </a:r>
          </a:p>
          <a:p>
            <a:r>
              <a:rPr lang="en-US" sz="900" kern="0" dirty="0" smtClean="0">
                <a:solidFill>
                  <a:srgbClr val="4D4D4D"/>
                </a:solidFill>
                <a:cs typeface="+mn-cs"/>
              </a:rPr>
              <a:t>Source: CMS Chronic Condition Data Warehouse Medicare 5% Sample. Medicare Beneficiary Prevalence for Chronic Conditions for 2000 Through 2009. http://www.ccwdata.org/cs/groups/public/documents/document/wls_ucm1-000774.pdf.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638" y="819150"/>
            <a:ext cx="8229600" cy="689420"/>
          </a:xfrm>
        </p:spPr>
        <p:txBody>
          <a:bodyPr/>
          <a:lstStyle/>
          <a:p>
            <a:r>
              <a:rPr lang="en-US" dirty="0" smtClean="0"/>
              <a:t>The occurrence rate of ESRD, one of the highest cost conditions for Medicare, is ballooning.  </a:t>
            </a:r>
            <a:endParaRPr lang="en-US" dirty="0"/>
          </a:p>
        </p:txBody>
      </p:sp>
      <p:graphicFrame>
        <p:nvGraphicFramePr>
          <p:cNvPr id="4" name="Chart 3"/>
          <p:cNvGraphicFramePr/>
          <p:nvPr/>
        </p:nvGraphicFramePr>
        <p:xfrm>
          <a:off x="588335" y="2087525"/>
          <a:ext cx="7506586" cy="3812953"/>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2"/>
          <p:cNvSpPr txBox="1">
            <a:spLocks noChangeArrowheads="1"/>
          </p:cNvSpPr>
          <p:nvPr/>
        </p:nvSpPr>
        <p:spPr bwMode="gray">
          <a:xfrm>
            <a:off x="510362" y="1728972"/>
            <a:ext cx="8087727" cy="196977"/>
          </a:xfrm>
          <a:prstGeom prst="rect">
            <a:avLst/>
          </a:prstGeom>
          <a:noFill/>
          <a:ln w="9525">
            <a:noFill/>
            <a:miter lim="800000"/>
            <a:headEnd/>
            <a:tailEnd/>
          </a:ln>
        </p:spPr>
        <p:txBody>
          <a:bodyPr wrap="square" lIns="0" tIns="0" rIns="0" bIns="0">
            <a:spAutoFit/>
          </a:bodyPr>
          <a:lstStyle/>
          <a:p>
            <a:pPr lvl="0">
              <a:lnSpc>
                <a:spcPct val="80000"/>
              </a:lnSpc>
            </a:pPr>
            <a:r>
              <a:rPr lang="en-US" sz="1600" dirty="0" smtClean="0">
                <a:solidFill>
                  <a:srgbClr val="4D4D4D"/>
                </a:solidFill>
              </a:rPr>
              <a:t>Chart 3: Medicare Beneficiaries with End-stage Renal Disease, 1980 – 2010 </a:t>
            </a:r>
          </a:p>
        </p:txBody>
      </p:sp>
      <p:sp>
        <p:nvSpPr>
          <p:cNvPr id="6" name="Text Box 4"/>
          <p:cNvSpPr txBox="1">
            <a:spLocks noChangeArrowheads="1"/>
          </p:cNvSpPr>
          <p:nvPr/>
        </p:nvSpPr>
        <p:spPr bwMode="gray">
          <a:xfrm>
            <a:off x="1698625" y="5987008"/>
            <a:ext cx="5740400" cy="138499"/>
          </a:xfrm>
          <a:prstGeom prst="rect">
            <a:avLst/>
          </a:prstGeom>
          <a:noFill/>
          <a:ln w="9525" algn="ctr">
            <a:noFill/>
            <a:miter lim="800000"/>
            <a:headEnd/>
            <a:tailEnd/>
          </a:ln>
        </p:spPr>
        <p:txBody>
          <a:bodyPr wrap="square" lIns="0" tIns="0" rIns="0" bIns="0">
            <a:spAutoFit/>
          </a:bodyPr>
          <a:lstStyle/>
          <a:p>
            <a:r>
              <a:rPr lang="en-US" sz="900" kern="0" dirty="0" smtClean="0">
                <a:solidFill>
                  <a:srgbClr val="4D4D4D"/>
                </a:solidFill>
                <a:cs typeface="+mn-cs"/>
              </a:rPr>
              <a:t>Source: United States Renal Data System. 2012 Reference Tables. </a:t>
            </a:r>
          </a:p>
        </p:txBody>
      </p:sp>
      <p:sp>
        <p:nvSpPr>
          <p:cNvPr id="7" name="TextBox 6"/>
          <p:cNvSpPr txBox="1"/>
          <p:nvPr/>
        </p:nvSpPr>
        <p:spPr>
          <a:xfrm rot="16200000">
            <a:off x="-125636" y="3687718"/>
            <a:ext cx="1612942" cy="261610"/>
          </a:xfrm>
          <a:prstGeom prst="rect">
            <a:avLst/>
          </a:prstGeom>
          <a:noFill/>
        </p:spPr>
        <p:txBody>
          <a:bodyPr wrap="none" rtlCol="0">
            <a:spAutoFit/>
          </a:bodyPr>
          <a:lstStyle/>
          <a:p>
            <a:r>
              <a:rPr lang="en-US" sz="1100" dirty="0" smtClean="0"/>
              <a:t>Medicare Beneficiaries</a:t>
            </a:r>
            <a:endParaRPr lang="en-US" sz="11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p:nvPr>
            <p:extLst>
              <p:ext uri="{D42A27DB-BD31-4B8C-83A1-F6EECF244321}">
                <p14:modId xmlns:p14="http://schemas.microsoft.com/office/powerpoint/2010/main" xmlns="" val="917788818"/>
              </p:ext>
            </p:extLst>
          </p:nvPr>
        </p:nvGraphicFramePr>
        <p:xfrm>
          <a:off x="95682" y="2013187"/>
          <a:ext cx="8623005"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528638" y="819150"/>
            <a:ext cx="8229600" cy="689420"/>
          </a:xfrm>
        </p:spPr>
        <p:txBody>
          <a:bodyPr/>
          <a:lstStyle/>
          <a:p>
            <a:r>
              <a:rPr lang="en-US" dirty="0" smtClean="0"/>
              <a:t>More seniors </a:t>
            </a:r>
            <a:r>
              <a:rPr lang="en-US" dirty="0"/>
              <a:t>are </a:t>
            </a:r>
            <a:r>
              <a:rPr lang="en-US" dirty="0" smtClean="0"/>
              <a:t>living </a:t>
            </a:r>
            <a:r>
              <a:rPr lang="en-US" dirty="0"/>
              <a:t>with two or more chronic conditions. </a:t>
            </a:r>
            <a:r>
              <a:rPr lang="en-US" dirty="0" smtClean="0"/>
              <a:t> </a:t>
            </a:r>
            <a:endParaRPr lang="en-US" dirty="0"/>
          </a:p>
        </p:txBody>
      </p:sp>
      <p:sp>
        <p:nvSpPr>
          <p:cNvPr id="4" name="Rectangle 2"/>
          <p:cNvSpPr txBox="1">
            <a:spLocks noChangeArrowheads="1"/>
          </p:cNvSpPr>
          <p:nvPr/>
        </p:nvSpPr>
        <p:spPr bwMode="gray">
          <a:xfrm>
            <a:off x="836594" y="1803401"/>
            <a:ext cx="7712183" cy="393954"/>
          </a:xfrm>
          <a:prstGeom prst="rect">
            <a:avLst/>
          </a:prstGeom>
          <a:noFill/>
          <a:ln w="9525">
            <a:noFill/>
            <a:miter lim="800000"/>
            <a:headEnd/>
            <a:tailEnd/>
          </a:ln>
        </p:spPr>
        <p:txBody>
          <a:bodyPr wrap="square" lIns="0" tIns="0" rIns="0" bIns="0">
            <a:spAutoFit/>
          </a:bodyPr>
          <a:lstStyle/>
          <a:p>
            <a:pPr lvl="0">
              <a:lnSpc>
                <a:spcPct val="80000"/>
              </a:lnSpc>
            </a:pPr>
            <a:r>
              <a:rPr lang="en-US" sz="1600" dirty="0" smtClean="0">
                <a:solidFill>
                  <a:srgbClr val="4D4D4D"/>
                </a:solidFill>
              </a:rPr>
              <a:t>Chart 4: Percentage of Seniors* with Two or More Chronic Conditions, 1999 – 2000 and 2009 – 2010</a:t>
            </a:r>
          </a:p>
        </p:txBody>
      </p:sp>
      <p:sp>
        <p:nvSpPr>
          <p:cNvPr id="5" name="Text Box 4"/>
          <p:cNvSpPr txBox="1">
            <a:spLocks noChangeArrowheads="1"/>
          </p:cNvSpPr>
          <p:nvPr/>
        </p:nvSpPr>
        <p:spPr bwMode="gray">
          <a:xfrm>
            <a:off x="1698625" y="6103971"/>
            <a:ext cx="5740400" cy="415498"/>
          </a:xfrm>
          <a:prstGeom prst="rect">
            <a:avLst/>
          </a:prstGeom>
          <a:noFill/>
          <a:ln w="9525" algn="ctr">
            <a:noFill/>
            <a:miter lim="800000"/>
            <a:headEnd/>
            <a:tailEnd/>
          </a:ln>
        </p:spPr>
        <p:txBody>
          <a:bodyPr wrap="square" lIns="0" tIns="0" rIns="0" bIns="0">
            <a:spAutoFit/>
          </a:bodyPr>
          <a:lstStyle/>
          <a:p>
            <a:r>
              <a:rPr lang="en-US" sz="900" kern="0" dirty="0" smtClean="0">
                <a:solidFill>
                  <a:srgbClr val="4D4D4D"/>
                </a:solidFill>
                <a:cs typeface="+mn-cs"/>
              </a:rPr>
              <a:t>* Seniors are defined as individuals age 65 and older. </a:t>
            </a:r>
          </a:p>
          <a:p>
            <a:r>
              <a:rPr lang="en-US" sz="900" kern="0" dirty="0" smtClean="0">
                <a:solidFill>
                  <a:srgbClr val="4D4D4D"/>
                </a:solidFill>
                <a:cs typeface="+mn-cs"/>
              </a:rPr>
              <a:t>Source: </a:t>
            </a:r>
            <a:r>
              <a:rPr lang="en-US" sz="900" kern="0" dirty="0" err="1" smtClean="0">
                <a:solidFill>
                  <a:srgbClr val="4D4D4D"/>
                </a:solidFill>
                <a:cs typeface="+mn-cs"/>
              </a:rPr>
              <a:t>Freid</a:t>
            </a:r>
            <a:r>
              <a:rPr lang="en-US" sz="900" kern="0" dirty="0" smtClean="0">
                <a:solidFill>
                  <a:srgbClr val="4D4D4D"/>
                </a:solidFill>
                <a:cs typeface="+mn-cs"/>
              </a:rPr>
              <a:t>, V., et al. (July 2012). </a:t>
            </a:r>
            <a:r>
              <a:rPr lang="en-US" sz="900" i="1" kern="0" dirty="0" smtClean="0">
                <a:solidFill>
                  <a:srgbClr val="4D4D4D"/>
                </a:solidFill>
                <a:cs typeface="+mn-cs"/>
              </a:rPr>
              <a:t>Multiple Chronic Conditions Among Adults Aged 45 and Over: Trends Over the Past 10 Years</a:t>
            </a:r>
            <a:r>
              <a:rPr lang="en-US" sz="900" kern="0" dirty="0" smtClean="0">
                <a:solidFill>
                  <a:srgbClr val="4D4D4D"/>
                </a:solidFill>
                <a:cs typeface="+mn-cs"/>
              </a:rPr>
              <a:t>. </a:t>
            </a:r>
            <a:endParaRPr lang="en-US" sz="900" kern="0" dirty="0">
              <a:solidFill>
                <a:srgbClr val="4D4D4D"/>
              </a:solidFill>
              <a:cs typeface="+mn-cs"/>
            </a:endParaRPr>
          </a:p>
        </p:txBody>
      </p:sp>
    </p:spTree>
    <p:extLst>
      <p:ext uri="{BB962C8B-B14F-4D97-AF65-F5344CB8AC3E}">
        <p14:creationId xmlns:p14="http://schemas.microsoft.com/office/powerpoint/2010/main" xmlns="" val="29182131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638" y="819150"/>
            <a:ext cx="8229600" cy="689420"/>
          </a:xfrm>
        </p:spPr>
        <p:txBody>
          <a:bodyPr/>
          <a:lstStyle/>
          <a:p>
            <a:r>
              <a:rPr lang="en-US" dirty="0" smtClean="0"/>
              <a:t>People with multiple chronic conditions use more health care resources.</a:t>
            </a:r>
            <a:endParaRPr lang="en-US" dirty="0"/>
          </a:p>
        </p:txBody>
      </p:sp>
      <p:graphicFrame>
        <p:nvGraphicFramePr>
          <p:cNvPr id="3" name="Chart 2"/>
          <p:cNvGraphicFramePr/>
          <p:nvPr/>
        </p:nvGraphicFramePr>
        <p:xfrm>
          <a:off x="1470837" y="1758507"/>
          <a:ext cx="6096000"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3845620" y="5733080"/>
            <a:ext cx="2074607" cy="261610"/>
          </a:xfrm>
          <a:prstGeom prst="rect">
            <a:avLst/>
          </a:prstGeom>
          <a:noFill/>
        </p:spPr>
        <p:txBody>
          <a:bodyPr wrap="none" rtlCol="0">
            <a:spAutoFit/>
          </a:bodyPr>
          <a:lstStyle/>
          <a:p>
            <a:r>
              <a:rPr lang="en-US" sz="1100" dirty="0" smtClean="0"/>
              <a:t>Number of Chronic Conditions</a:t>
            </a:r>
            <a:endParaRPr lang="en-US" sz="1100" dirty="0"/>
          </a:p>
        </p:txBody>
      </p:sp>
      <p:sp>
        <p:nvSpPr>
          <p:cNvPr id="5" name="TextBox 4"/>
          <p:cNvSpPr txBox="1"/>
          <p:nvPr/>
        </p:nvSpPr>
        <p:spPr>
          <a:xfrm rot="16200000">
            <a:off x="127766" y="3705806"/>
            <a:ext cx="2499402" cy="261610"/>
          </a:xfrm>
          <a:prstGeom prst="rect">
            <a:avLst/>
          </a:prstGeom>
          <a:noFill/>
        </p:spPr>
        <p:txBody>
          <a:bodyPr wrap="none" rtlCol="0">
            <a:spAutoFit/>
          </a:bodyPr>
          <a:lstStyle/>
          <a:p>
            <a:r>
              <a:rPr lang="en-US" sz="1100" dirty="0" smtClean="0"/>
              <a:t>Average Per Capita Health Spending</a:t>
            </a:r>
            <a:endParaRPr lang="en-US" sz="1100" dirty="0"/>
          </a:p>
        </p:txBody>
      </p:sp>
      <p:sp>
        <p:nvSpPr>
          <p:cNvPr id="6" name="Text Box 4"/>
          <p:cNvSpPr txBox="1">
            <a:spLocks noChangeArrowheads="1"/>
          </p:cNvSpPr>
          <p:nvPr/>
        </p:nvSpPr>
        <p:spPr bwMode="gray">
          <a:xfrm>
            <a:off x="1700213" y="6095274"/>
            <a:ext cx="5194300" cy="276999"/>
          </a:xfrm>
          <a:prstGeom prst="rect">
            <a:avLst/>
          </a:prstGeom>
          <a:noFill/>
          <a:ln w="9525" algn="ctr">
            <a:noFill/>
            <a:miter lim="800000"/>
            <a:headEnd/>
            <a:tailEnd/>
          </a:ln>
        </p:spPr>
        <p:txBody>
          <a:bodyPr lIns="0" tIns="0" rIns="0" bIns="0">
            <a:spAutoFit/>
          </a:bodyPr>
          <a:lstStyle/>
          <a:p>
            <a:r>
              <a:rPr lang="en-US" sz="900" kern="0" dirty="0">
                <a:solidFill>
                  <a:srgbClr val="4D4D4D"/>
                </a:solidFill>
              </a:rPr>
              <a:t>Source: </a:t>
            </a:r>
            <a:r>
              <a:rPr lang="en-US" sz="900" dirty="0" smtClean="0">
                <a:solidFill>
                  <a:srgbClr val="4D4D4D"/>
                </a:solidFill>
              </a:rPr>
              <a:t>Anderson, G. (2010). </a:t>
            </a:r>
            <a:r>
              <a:rPr lang="en-US" sz="900" i="1" dirty="0" smtClean="0">
                <a:solidFill>
                  <a:srgbClr val="4D4D4D"/>
                </a:solidFill>
              </a:rPr>
              <a:t>Chronic Care: Making the Case for Ongoing Care.</a:t>
            </a:r>
            <a:r>
              <a:rPr lang="en-US" sz="900" dirty="0" smtClean="0">
                <a:solidFill>
                  <a:srgbClr val="4D4D4D"/>
                </a:solidFill>
              </a:rPr>
              <a:t> Johns Hopkins University and the Robert Wood Johnson Foundation.</a:t>
            </a:r>
            <a:endParaRPr lang="en-US" sz="900" kern="0" dirty="0">
              <a:solidFill>
                <a:srgbClr val="4D4D4D"/>
              </a:solidFill>
            </a:endParaRPr>
          </a:p>
        </p:txBody>
      </p:sp>
      <p:sp>
        <p:nvSpPr>
          <p:cNvPr id="7" name="Rectangle 2"/>
          <p:cNvSpPr txBox="1">
            <a:spLocks noChangeArrowheads="1"/>
          </p:cNvSpPr>
          <p:nvPr/>
        </p:nvSpPr>
        <p:spPr bwMode="gray">
          <a:xfrm>
            <a:off x="836594" y="1803401"/>
            <a:ext cx="7712183" cy="492443"/>
          </a:xfrm>
          <a:prstGeom prst="rect">
            <a:avLst/>
          </a:prstGeom>
          <a:noFill/>
          <a:ln w="9525">
            <a:noFill/>
            <a:miter lim="800000"/>
            <a:headEnd/>
            <a:tailEnd/>
          </a:ln>
        </p:spPr>
        <p:txBody>
          <a:bodyPr wrap="square" lIns="0" tIns="0" rIns="0" bIns="0">
            <a:spAutoFit/>
          </a:bodyPr>
          <a:lstStyle/>
          <a:p>
            <a:pPr lvl="0"/>
            <a:r>
              <a:rPr lang="en-US" sz="1600" dirty="0" smtClean="0">
                <a:solidFill>
                  <a:srgbClr val="4D4D4D"/>
                </a:solidFill>
              </a:rPr>
              <a:t>Chart 5: Average Yearly Per Capita Health Spending for Individuals with Chronic Conditions, 2006</a:t>
            </a:r>
          </a:p>
        </p:txBody>
      </p:sp>
    </p:spTree>
    <p:extLst>
      <p:ext uri="{BB962C8B-B14F-4D97-AF65-F5344CB8AC3E}">
        <p14:creationId xmlns:p14="http://schemas.microsoft.com/office/powerpoint/2010/main" xmlns="" val="23258517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475" y="778180"/>
            <a:ext cx="8120740" cy="689420"/>
          </a:xfrm>
        </p:spPr>
        <p:txBody>
          <a:bodyPr/>
          <a:lstStyle/>
          <a:p>
            <a:r>
              <a:rPr lang="en-US" dirty="0" smtClean="0">
                <a:solidFill>
                  <a:srgbClr val="00548B"/>
                </a:solidFill>
              </a:rPr>
              <a:t>Costs of each episode of care rise with the number of </a:t>
            </a:r>
            <a:r>
              <a:rPr lang="en-US" dirty="0" smtClean="0">
                <a:solidFill>
                  <a:srgbClr val="00548B"/>
                </a:solidFill>
              </a:rPr>
              <a:t>a beneficiary's chronic </a:t>
            </a:r>
            <a:r>
              <a:rPr lang="en-US" dirty="0" smtClean="0">
                <a:solidFill>
                  <a:srgbClr val="00548B"/>
                </a:solidFill>
              </a:rPr>
              <a:t>conditions.</a:t>
            </a:r>
            <a:endParaRPr lang="en-US" dirty="0">
              <a:solidFill>
                <a:srgbClr val="00548B"/>
              </a:solidFill>
            </a:endParaRPr>
          </a:p>
        </p:txBody>
      </p:sp>
      <p:sp>
        <p:nvSpPr>
          <p:cNvPr id="9" name="Rectangle 8"/>
          <p:cNvSpPr/>
          <p:nvPr/>
        </p:nvSpPr>
        <p:spPr>
          <a:xfrm>
            <a:off x="902873" y="1618877"/>
            <a:ext cx="7539370" cy="830997"/>
          </a:xfrm>
          <a:prstGeom prst="rect">
            <a:avLst/>
          </a:prstGeom>
        </p:spPr>
        <p:txBody>
          <a:bodyPr wrap="square">
            <a:spAutoFit/>
          </a:bodyPr>
          <a:lstStyle>
            <a:defPPr>
              <a:defRPr lang="en-US"/>
            </a:defPPr>
            <a:lvl1pPr algn="l" rtl="0" fontAlgn="base">
              <a:spcBef>
                <a:spcPct val="0"/>
              </a:spcBef>
              <a:spcAft>
                <a:spcPct val="0"/>
              </a:spcAft>
              <a:defRPr sz="1700" kern="1200">
                <a:solidFill>
                  <a:schemeClr val="tx1"/>
                </a:solidFill>
                <a:latin typeface="Arial" pitchFamily="34" charset="0"/>
                <a:ea typeface="ヒラギノ角ゴ Pro W3"/>
                <a:cs typeface="ヒラギノ角ゴ Pro W3"/>
              </a:defRPr>
            </a:lvl1pPr>
            <a:lvl2pPr marL="320675" indent="136525" algn="l" rtl="0" fontAlgn="base">
              <a:spcBef>
                <a:spcPct val="0"/>
              </a:spcBef>
              <a:spcAft>
                <a:spcPct val="0"/>
              </a:spcAft>
              <a:defRPr sz="1700" kern="1200">
                <a:solidFill>
                  <a:schemeClr val="tx1"/>
                </a:solidFill>
                <a:latin typeface="Arial" pitchFamily="34" charset="0"/>
                <a:ea typeface="ヒラギノ角ゴ Pro W3"/>
                <a:cs typeface="ヒラギノ角ゴ Pro W3"/>
              </a:defRPr>
            </a:lvl2pPr>
            <a:lvl3pPr marL="642938" indent="271463" algn="l" rtl="0" fontAlgn="base">
              <a:spcBef>
                <a:spcPct val="0"/>
              </a:spcBef>
              <a:spcAft>
                <a:spcPct val="0"/>
              </a:spcAft>
              <a:defRPr sz="1700" kern="1200">
                <a:solidFill>
                  <a:schemeClr val="tx1"/>
                </a:solidFill>
                <a:latin typeface="Arial" pitchFamily="34" charset="0"/>
                <a:ea typeface="ヒラギノ角ゴ Pro W3"/>
                <a:cs typeface="ヒラギノ角ゴ Pro W3"/>
              </a:defRPr>
            </a:lvl3pPr>
            <a:lvl4pPr marL="965200" indent="406400" algn="l" rtl="0" fontAlgn="base">
              <a:spcBef>
                <a:spcPct val="0"/>
              </a:spcBef>
              <a:spcAft>
                <a:spcPct val="0"/>
              </a:spcAft>
              <a:defRPr sz="1700" kern="1200">
                <a:solidFill>
                  <a:schemeClr val="tx1"/>
                </a:solidFill>
                <a:latin typeface="Arial" pitchFamily="34" charset="0"/>
                <a:ea typeface="ヒラギノ角ゴ Pro W3"/>
                <a:cs typeface="ヒラギノ角ゴ Pro W3"/>
              </a:defRPr>
            </a:lvl4pPr>
            <a:lvl5pPr marL="1285875" indent="542925" algn="l" rtl="0" fontAlgn="base">
              <a:spcBef>
                <a:spcPct val="0"/>
              </a:spcBef>
              <a:spcAft>
                <a:spcPct val="0"/>
              </a:spcAft>
              <a:defRPr sz="1700" kern="1200">
                <a:solidFill>
                  <a:schemeClr val="tx1"/>
                </a:solidFill>
                <a:latin typeface="Arial" pitchFamily="34" charset="0"/>
                <a:ea typeface="ヒラギノ角ゴ Pro W3"/>
                <a:cs typeface="ヒラギノ角ゴ Pro W3"/>
              </a:defRPr>
            </a:lvl5pPr>
            <a:lvl6pPr marL="2286000" algn="l" defTabSz="914400" rtl="0" eaLnBrk="1" latinLnBrk="0" hangingPunct="1">
              <a:defRPr sz="1700" kern="1200">
                <a:solidFill>
                  <a:schemeClr val="tx1"/>
                </a:solidFill>
                <a:latin typeface="Arial" pitchFamily="34" charset="0"/>
                <a:ea typeface="ヒラギノ角ゴ Pro W3"/>
                <a:cs typeface="ヒラギノ角ゴ Pro W3"/>
              </a:defRPr>
            </a:lvl6pPr>
            <a:lvl7pPr marL="2743200" algn="l" defTabSz="914400" rtl="0" eaLnBrk="1" latinLnBrk="0" hangingPunct="1">
              <a:defRPr sz="1700" kern="1200">
                <a:solidFill>
                  <a:schemeClr val="tx1"/>
                </a:solidFill>
                <a:latin typeface="Arial" pitchFamily="34" charset="0"/>
                <a:ea typeface="ヒラギノ角ゴ Pro W3"/>
                <a:cs typeface="ヒラギノ角ゴ Pro W3"/>
              </a:defRPr>
            </a:lvl7pPr>
            <a:lvl8pPr marL="3200400" algn="l" defTabSz="914400" rtl="0" eaLnBrk="1" latinLnBrk="0" hangingPunct="1">
              <a:defRPr sz="1700" kern="1200">
                <a:solidFill>
                  <a:schemeClr val="tx1"/>
                </a:solidFill>
                <a:latin typeface="Arial" pitchFamily="34" charset="0"/>
                <a:ea typeface="ヒラギノ角ゴ Pro W3"/>
                <a:cs typeface="ヒラギノ角ゴ Pro W3"/>
              </a:defRPr>
            </a:lvl8pPr>
            <a:lvl9pPr marL="3657600" algn="l" defTabSz="914400" rtl="0" eaLnBrk="1" latinLnBrk="0" hangingPunct="1">
              <a:defRPr sz="1700" kern="1200">
                <a:solidFill>
                  <a:schemeClr val="tx1"/>
                </a:solidFill>
                <a:latin typeface="Arial" pitchFamily="34" charset="0"/>
                <a:ea typeface="ヒラギノ角ゴ Pro W3"/>
                <a:cs typeface="ヒラギノ角ゴ Pro W3"/>
              </a:defRPr>
            </a:lvl9pPr>
          </a:lstStyle>
          <a:p>
            <a:r>
              <a:rPr lang="en-US" sz="1600" dirty="0" smtClean="0">
                <a:solidFill>
                  <a:srgbClr val="4D4D4D"/>
                </a:solidFill>
                <a:latin typeface="+mj-lt"/>
              </a:rPr>
              <a:t>Chart 6: Average Medicare Episode Payment by Number of Chronic Conditions for Major Joint Procedure Without Major Complication* for 30-day, Fixed-length Episodes, 2007 </a:t>
            </a:r>
            <a:r>
              <a:rPr lang="en-US" sz="1600" dirty="0" smtClean="0">
                <a:solidFill>
                  <a:srgbClr val="4D4D4D"/>
                </a:solidFill>
              </a:rPr>
              <a:t>– </a:t>
            </a:r>
            <a:r>
              <a:rPr lang="en-US" sz="1600" dirty="0" smtClean="0">
                <a:solidFill>
                  <a:srgbClr val="4D4D4D"/>
                </a:solidFill>
                <a:latin typeface="+mj-lt"/>
              </a:rPr>
              <a:t>2009</a:t>
            </a:r>
            <a:endParaRPr lang="en-US" sz="1600" dirty="0">
              <a:solidFill>
                <a:srgbClr val="4D4D4D"/>
              </a:solidFill>
              <a:latin typeface="+mj-lt"/>
            </a:endParaRPr>
          </a:p>
        </p:txBody>
      </p:sp>
      <p:sp>
        <p:nvSpPr>
          <p:cNvPr id="10" name="TextBox 6"/>
          <p:cNvSpPr txBox="1"/>
          <p:nvPr/>
        </p:nvSpPr>
        <p:spPr>
          <a:xfrm>
            <a:off x="1707292" y="6059315"/>
            <a:ext cx="5562600" cy="507831"/>
          </a:xfrm>
          <a:prstGeom prst="rect">
            <a:avLst/>
          </a:prstGeom>
          <a:noFill/>
        </p:spPr>
        <p:txBody>
          <a:bodyPr wrap="square" rtlCol="0">
            <a:spAutoFit/>
          </a:bodyPr>
          <a:lstStyle>
            <a:defPPr>
              <a:defRPr lang="en-US"/>
            </a:defPPr>
            <a:lvl1pPr algn="l" rtl="0" fontAlgn="base">
              <a:spcBef>
                <a:spcPct val="0"/>
              </a:spcBef>
              <a:spcAft>
                <a:spcPct val="0"/>
              </a:spcAft>
              <a:defRPr sz="1700" kern="1200">
                <a:solidFill>
                  <a:schemeClr val="tx1"/>
                </a:solidFill>
                <a:latin typeface="Arial" pitchFamily="34" charset="0"/>
                <a:ea typeface="ヒラギノ角ゴ Pro W3"/>
                <a:cs typeface="ヒラギノ角ゴ Pro W3"/>
              </a:defRPr>
            </a:lvl1pPr>
            <a:lvl2pPr marL="320675" indent="136525" algn="l" rtl="0" fontAlgn="base">
              <a:spcBef>
                <a:spcPct val="0"/>
              </a:spcBef>
              <a:spcAft>
                <a:spcPct val="0"/>
              </a:spcAft>
              <a:defRPr sz="1700" kern="1200">
                <a:solidFill>
                  <a:schemeClr val="tx1"/>
                </a:solidFill>
                <a:latin typeface="Arial" pitchFamily="34" charset="0"/>
                <a:ea typeface="ヒラギノ角ゴ Pro W3"/>
                <a:cs typeface="ヒラギノ角ゴ Pro W3"/>
              </a:defRPr>
            </a:lvl2pPr>
            <a:lvl3pPr marL="642938" indent="271463" algn="l" rtl="0" fontAlgn="base">
              <a:spcBef>
                <a:spcPct val="0"/>
              </a:spcBef>
              <a:spcAft>
                <a:spcPct val="0"/>
              </a:spcAft>
              <a:defRPr sz="1700" kern="1200">
                <a:solidFill>
                  <a:schemeClr val="tx1"/>
                </a:solidFill>
                <a:latin typeface="Arial" pitchFamily="34" charset="0"/>
                <a:ea typeface="ヒラギノ角ゴ Pro W3"/>
                <a:cs typeface="ヒラギノ角ゴ Pro W3"/>
              </a:defRPr>
            </a:lvl3pPr>
            <a:lvl4pPr marL="965200" indent="406400" algn="l" rtl="0" fontAlgn="base">
              <a:spcBef>
                <a:spcPct val="0"/>
              </a:spcBef>
              <a:spcAft>
                <a:spcPct val="0"/>
              </a:spcAft>
              <a:defRPr sz="1700" kern="1200">
                <a:solidFill>
                  <a:schemeClr val="tx1"/>
                </a:solidFill>
                <a:latin typeface="Arial" pitchFamily="34" charset="0"/>
                <a:ea typeface="ヒラギノ角ゴ Pro W3"/>
                <a:cs typeface="ヒラギノ角ゴ Pro W3"/>
              </a:defRPr>
            </a:lvl4pPr>
            <a:lvl5pPr marL="1285875" indent="542925" algn="l" rtl="0" fontAlgn="base">
              <a:spcBef>
                <a:spcPct val="0"/>
              </a:spcBef>
              <a:spcAft>
                <a:spcPct val="0"/>
              </a:spcAft>
              <a:defRPr sz="1700" kern="1200">
                <a:solidFill>
                  <a:schemeClr val="tx1"/>
                </a:solidFill>
                <a:latin typeface="Arial" pitchFamily="34" charset="0"/>
                <a:ea typeface="ヒラギノ角ゴ Pro W3"/>
                <a:cs typeface="ヒラギノ角ゴ Pro W3"/>
              </a:defRPr>
            </a:lvl5pPr>
            <a:lvl6pPr marL="2286000" algn="l" defTabSz="914400" rtl="0" eaLnBrk="1" latinLnBrk="0" hangingPunct="1">
              <a:defRPr sz="1700" kern="1200">
                <a:solidFill>
                  <a:schemeClr val="tx1"/>
                </a:solidFill>
                <a:latin typeface="Arial" pitchFamily="34" charset="0"/>
                <a:ea typeface="ヒラギノ角ゴ Pro W3"/>
                <a:cs typeface="ヒラギノ角ゴ Pro W3"/>
              </a:defRPr>
            </a:lvl6pPr>
            <a:lvl7pPr marL="2743200" algn="l" defTabSz="914400" rtl="0" eaLnBrk="1" latinLnBrk="0" hangingPunct="1">
              <a:defRPr sz="1700" kern="1200">
                <a:solidFill>
                  <a:schemeClr val="tx1"/>
                </a:solidFill>
                <a:latin typeface="Arial" pitchFamily="34" charset="0"/>
                <a:ea typeface="ヒラギノ角ゴ Pro W3"/>
                <a:cs typeface="ヒラギノ角ゴ Pro W3"/>
              </a:defRPr>
            </a:lvl7pPr>
            <a:lvl8pPr marL="3200400" algn="l" defTabSz="914400" rtl="0" eaLnBrk="1" latinLnBrk="0" hangingPunct="1">
              <a:defRPr sz="1700" kern="1200">
                <a:solidFill>
                  <a:schemeClr val="tx1"/>
                </a:solidFill>
                <a:latin typeface="Arial" pitchFamily="34" charset="0"/>
                <a:ea typeface="ヒラギノ角ゴ Pro W3"/>
                <a:cs typeface="ヒラギノ角ゴ Pro W3"/>
              </a:defRPr>
            </a:lvl8pPr>
            <a:lvl9pPr marL="3657600" algn="l" defTabSz="914400" rtl="0" eaLnBrk="1" latinLnBrk="0" hangingPunct="1">
              <a:defRPr sz="1700" kern="1200">
                <a:solidFill>
                  <a:schemeClr val="tx1"/>
                </a:solidFill>
                <a:latin typeface="Arial" pitchFamily="34" charset="0"/>
                <a:ea typeface="ヒラギノ角ゴ Pro W3"/>
                <a:cs typeface="ヒラギノ角ゴ Pro W3"/>
              </a:defRPr>
            </a:lvl9pPr>
          </a:lstStyle>
          <a:p>
            <a:r>
              <a:rPr lang="en-US" sz="900" dirty="0" smtClean="0">
                <a:solidFill>
                  <a:srgbClr val="4D4D4D"/>
                </a:solidFill>
                <a:latin typeface="+mj-lt"/>
              </a:rPr>
              <a:t>* </a:t>
            </a:r>
            <a:r>
              <a:rPr lang="en-US" sz="900" dirty="0" smtClean="0">
                <a:solidFill>
                  <a:srgbClr val="4D4D4D"/>
                </a:solidFill>
              </a:rPr>
              <a:t>MS-DRG 470.</a:t>
            </a:r>
            <a:endParaRPr lang="en-US" sz="900" dirty="0" smtClean="0">
              <a:solidFill>
                <a:srgbClr val="4D4D4D"/>
              </a:solidFill>
              <a:latin typeface="+mj-lt"/>
            </a:endParaRPr>
          </a:p>
          <a:p>
            <a:r>
              <a:rPr lang="en-US" sz="900" dirty="0" smtClean="0">
                <a:solidFill>
                  <a:srgbClr val="4D4D4D"/>
                </a:solidFill>
                <a:latin typeface="+mj-lt"/>
              </a:rPr>
              <a:t>Source: Dobson | </a:t>
            </a:r>
            <a:r>
              <a:rPr lang="en-US" sz="900" dirty="0" err="1" smtClean="0">
                <a:solidFill>
                  <a:srgbClr val="4D4D4D"/>
                </a:solidFill>
                <a:latin typeface="+mj-lt"/>
              </a:rPr>
              <a:t>DaVanzo</a:t>
            </a:r>
            <a:r>
              <a:rPr lang="en-US" sz="900" dirty="0" smtClean="0">
                <a:solidFill>
                  <a:srgbClr val="4D4D4D"/>
                </a:solidFill>
                <a:latin typeface="+mj-lt"/>
              </a:rPr>
              <a:t> (October 2012). Medicare Payment Bundling:  Insights from Claims Data and Policy Implications</a:t>
            </a:r>
            <a:r>
              <a:rPr lang="en-US" sz="900" dirty="0" smtClean="0">
                <a:latin typeface="+mj-lt"/>
              </a:rPr>
              <a:t>.</a:t>
            </a:r>
          </a:p>
        </p:txBody>
      </p:sp>
      <p:graphicFrame>
        <p:nvGraphicFramePr>
          <p:cNvPr id="11" name="Chart 10"/>
          <p:cNvGraphicFramePr/>
          <p:nvPr>
            <p:extLst>
              <p:ext uri="{D42A27DB-BD31-4B8C-83A1-F6EECF244321}">
                <p14:modId xmlns:p14="http://schemas.microsoft.com/office/powerpoint/2010/main" xmlns="" val="4137724420"/>
              </p:ext>
            </p:extLst>
          </p:nvPr>
        </p:nvGraphicFramePr>
        <p:xfrm>
          <a:off x="953244" y="2435468"/>
          <a:ext cx="7383439" cy="3638227"/>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1"/>
          <p:cNvSpPr txBox="1"/>
          <p:nvPr/>
        </p:nvSpPr>
        <p:spPr>
          <a:xfrm>
            <a:off x="3923014" y="5734574"/>
            <a:ext cx="2083776" cy="228628"/>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dirty="0" smtClean="0">
                <a:latin typeface="+mn-lt"/>
                <a:ea typeface="+mn-ea"/>
                <a:cs typeface="+mn-cs"/>
              </a:rPr>
              <a:t>Number of Chronic Conditions</a:t>
            </a:r>
            <a:endParaRPr lang="en-US" sz="1100" dirty="0"/>
          </a:p>
        </p:txBody>
      </p:sp>
    </p:spTree>
    <p:extLst>
      <p:ext uri="{BB962C8B-B14F-4D97-AF65-F5344CB8AC3E}">
        <p14:creationId xmlns:p14="http://schemas.microsoft.com/office/powerpoint/2010/main" xmlns="" val="23594023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28638" y="819150"/>
            <a:ext cx="8229600" cy="344710"/>
          </a:xfrm>
        </p:spPr>
        <p:txBody>
          <a:bodyPr/>
          <a:lstStyle/>
          <a:p>
            <a:r>
              <a:rPr lang="en-US" dirty="0" smtClean="0">
                <a:solidFill>
                  <a:srgbClr val="00548B"/>
                </a:solidFill>
              </a:rPr>
              <a:t>Overall health care spending rises with age.</a:t>
            </a:r>
            <a:endParaRPr lang="en-US" dirty="0">
              <a:solidFill>
                <a:srgbClr val="00548B"/>
              </a:solidFill>
            </a:endParaRPr>
          </a:p>
        </p:txBody>
      </p:sp>
      <p:sp>
        <p:nvSpPr>
          <p:cNvPr id="7" name="Rectangle 6"/>
          <p:cNvSpPr/>
          <p:nvPr/>
        </p:nvSpPr>
        <p:spPr>
          <a:xfrm>
            <a:off x="902873" y="1618877"/>
            <a:ext cx="7539370" cy="338554"/>
          </a:xfrm>
          <a:prstGeom prst="rect">
            <a:avLst/>
          </a:prstGeom>
        </p:spPr>
        <p:txBody>
          <a:bodyPr wrap="square">
            <a:spAutoFit/>
          </a:bodyPr>
          <a:lstStyle>
            <a:defPPr>
              <a:defRPr lang="en-US"/>
            </a:defPPr>
            <a:lvl1pPr algn="l" rtl="0" fontAlgn="base">
              <a:spcBef>
                <a:spcPct val="0"/>
              </a:spcBef>
              <a:spcAft>
                <a:spcPct val="0"/>
              </a:spcAft>
              <a:defRPr sz="1700" kern="1200">
                <a:solidFill>
                  <a:schemeClr val="tx1"/>
                </a:solidFill>
                <a:latin typeface="Arial" pitchFamily="34" charset="0"/>
                <a:ea typeface="ヒラギノ角ゴ Pro W3"/>
                <a:cs typeface="ヒラギノ角ゴ Pro W3"/>
              </a:defRPr>
            </a:lvl1pPr>
            <a:lvl2pPr marL="320675" indent="136525" algn="l" rtl="0" fontAlgn="base">
              <a:spcBef>
                <a:spcPct val="0"/>
              </a:spcBef>
              <a:spcAft>
                <a:spcPct val="0"/>
              </a:spcAft>
              <a:defRPr sz="1700" kern="1200">
                <a:solidFill>
                  <a:schemeClr val="tx1"/>
                </a:solidFill>
                <a:latin typeface="Arial" pitchFamily="34" charset="0"/>
                <a:ea typeface="ヒラギノ角ゴ Pro W3"/>
                <a:cs typeface="ヒラギノ角ゴ Pro W3"/>
              </a:defRPr>
            </a:lvl2pPr>
            <a:lvl3pPr marL="642938" indent="271463" algn="l" rtl="0" fontAlgn="base">
              <a:spcBef>
                <a:spcPct val="0"/>
              </a:spcBef>
              <a:spcAft>
                <a:spcPct val="0"/>
              </a:spcAft>
              <a:defRPr sz="1700" kern="1200">
                <a:solidFill>
                  <a:schemeClr val="tx1"/>
                </a:solidFill>
                <a:latin typeface="Arial" pitchFamily="34" charset="0"/>
                <a:ea typeface="ヒラギノ角ゴ Pro W3"/>
                <a:cs typeface="ヒラギノ角ゴ Pro W3"/>
              </a:defRPr>
            </a:lvl3pPr>
            <a:lvl4pPr marL="965200" indent="406400" algn="l" rtl="0" fontAlgn="base">
              <a:spcBef>
                <a:spcPct val="0"/>
              </a:spcBef>
              <a:spcAft>
                <a:spcPct val="0"/>
              </a:spcAft>
              <a:defRPr sz="1700" kern="1200">
                <a:solidFill>
                  <a:schemeClr val="tx1"/>
                </a:solidFill>
                <a:latin typeface="Arial" pitchFamily="34" charset="0"/>
                <a:ea typeface="ヒラギノ角ゴ Pro W3"/>
                <a:cs typeface="ヒラギノ角ゴ Pro W3"/>
              </a:defRPr>
            </a:lvl4pPr>
            <a:lvl5pPr marL="1285875" indent="542925" algn="l" rtl="0" fontAlgn="base">
              <a:spcBef>
                <a:spcPct val="0"/>
              </a:spcBef>
              <a:spcAft>
                <a:spcPct val="0"/>
              </a:spcAft>
              <a:defRPr sz="1700" kern="1200">
                <a:solidFill>
                  <a:schemeClr val="tx1"/>
                </a:solidFill>
                <a:latin typeface="Arial" pitchFamily="34" charset="0"/>
                <a:ea typeface="ヒラギノ角ゴ Pro W3"/>
                <a:cs typeface="ヒラギノ角ゴ Pro W3"/>
              </a:defRPr>
            </a:lvl5pPr>
            <a:lvl6pPr marL="2286000" algn="l" defTabSz="914400" rtl="0" eaLnBrk="1" latinLnBrk="0" hangingPunct="1">
              <a:defRPr sz="1700" kern="1200">
                <a:solidFill>
                  <a:schemeClr val="tx1"/>
                </a:solidFill>
                <a:latin typeface="Arial" pitchFamily="34" charset="0"/>
                <a:ea typeface="ヒラギノ角ゴ Pro W3"/>
                <a:cs typeface="ヒラギノ角ゴ Pro W3"/>
              </a:defRPr>
            </a:lvl6pPr>
            <a:lvl7pPr marL="2743200" algn="l" defTabSz="914400" rtl="0" eaLnBrk="1" latinLnBrk="0" hangingPunct="1">
              <a:defRPr sz="1700" kern="1200">
                <a:solidFill>
                  <a:schemeClr val="tx1"/>
                </a:solidFill>
                <a:latin typeface="Arial" pitchFamily="34" charset="0"/>
                <a:ea typeface="ヒラギノ角ゴ Pro W3"/>
                <a:cs typeface="ヒラギノ角ゴ Pro W3"/>
              </a:defRPr>
            </a:lvl7pPr>
            <a:lvl8pPr marL="3200400" algn="l" defTabSz="914400" rtl="0" eaLnBrk="1" latinLnBrk="0" hangingPunct="1">
              <a:defRPr sz="1700" kern="1200">
                <a:solidFill>
                  <a:schemeClr val="tx1"/>
                </a:solidFill>
                <a:latin typeface="Arial" pitchFamily="34" charset="0"/>
                <a:ea typeface="ヒラギノ角ゴ Pro W3"/>
                <a:cs typeface="ヒラギノ角ゴ Pro W3"/>
              </a:defRPr>
            </a:lvl8pPr>
            <a:lvl9pPr marL="3657600" algn="l" defTabSz="914400" rtl="0" eaLnBrk="1" latinLnBrk="0" hangingPunct="1">
              <a:defRPr sz="1700" kern="1200">
                <a:solidFill>
                  <a:schemeClr val="tx1"/>
                </a:solidFill>
                <a:latin typeface="Arial" pitchFamily="34" charset="0"/>
                <a:ea typeface="ヒラギノ角ゴ Pro W3"/>
                <a:cs typeface="ヒラギノ角ゴ Pro W3"/>
              </a:defRPr>
            </a:lvl9pPr>
          </a:lstStyle>
          <a:p>
            <a:r>
              <a:rPr lang="en-US" sz="1600" dirty="0" smtClean="0">
                <a:solidFill>
                  <a:srgbClr val="4D4D4D"/>
                </a:solidFill>
                <a:latin typeface="+mj-lt"/>
              </a:rPr>
              <a:t>Chart </a:t>
            </a:r>
            <a:r>
              <a:rPr lang="en-US" sz="1600" dirty="0">
                <a:solidFill>
                  <a:srgbClr val="4D4D4D"/>
                </a:solidFill>
                <a:latin typeface="+mj-lt"/>
              </a:rPr>
              <a:t>7</a:t>
            </a:r>
            <a:r>
              <a:rPr lang="en-US" sz="1600" dirty="0" smtClean="0">
                <a:solidFill>
                  <a:srgbClr val="4D4D4D"/>
                </a:solidFill>
                <a:latin typeface="+mj-lt"/>
              </a:rPr>
              <a:t>: Distribution of Average Health Care Spending* Per Person by Age, 2009</a:t>
            </a:r>
          </a:p>
        </p:txBody>
      </p:sp>
      <p:sp>
        <p:nvSpPr>
          <p:cNvPr id="8" name="TextBox 6"/>
          <p:cNvSpPr txBox="1"/>
          <p:nvPr/>
        </p:nvSpPr>
        <p:spPr>
          <a:xfrm>
            <a:off x="1760056" y="6006565"/>
            <a:ext cx="5562600" cy="784830"/>
          </a:xfrm>
          <a:prstGeom prst="rect">
            <a:avLst/>
          </a:prstGeom>
          <a:noFill/>
        </p:spPr>
        <p:txBody>
          <a:bodyPr wrap="square" rtlCol="0">
            <a:spAutoFit/>
          </a:bodyPr>
          <a:lstStyle>
            <a:defPPr>
              <a:defRPr lang="en-US"/>
            </a:defPPr>
            <a:lvl1pPr algn="l" rtl="0" fontAlgn="base">
              <a:spcBef>
                <a:spcPct val="0"/>
              </a:spcBef>
              <a:spcAft>
                <a:spcPct val="0"/>
              </a:spcAft>
              <a:defRPr sz="1700" kern="1200">
                <a:solidFill>
                  <a:schemeClr val="tx1"/>
                </a:solidFill>
                <a:latin typeface="Arial" pitchFamily="34" charset="0"/>
                <a:ea typeface="ヒラギノ角ゴ Pro W3"/>
                <a:cs typeface="ヒラギノ角ゴ Pro W3"/>
              </a:defRPr>
            </a:lvl1pPr>
            <a:lvl2pPr marL="320675" indent="136525" algn="l" rtl="0" fontAlgn="base">
              <a:spcBef>
                <a:spcPct val="0"/>
              </a:spcBef>
              <a:spcAft>
                <a:spcPct val="0"/>
              </a:spcAft>
              <a:defRPr sz="1700" kern="1200">
                <a:solidFill>
                  <a:schemeClr val="tx1"/>
                </a:solidFill>
                <a:latin typeface="Arial" pitchFamily="34" charset="0"/>
                <a:ea typeface="ヒラギノ角ゴ Pro W3"/>
                <a:cs typeface="ヒラギノ角ゴ Pro W3"/>
              </a:defRPr>
            </a:lvl2pPr>
            <a:lvl3pPr marL="642938" indent="271463" algn="l" rtl="0" fontAlgn="base">
              <a:spcBef>
                <a:spcPct val="0"/>
              </a:spcBef>
              <a:spcAft>
                <a:spcPct val="0"/>
              </a:spcAft>
              <a:defRPr sz="1700" kern="1200">
                <a:solidFill>
                  <a:schemeClr val="tx1"/>
                </a:solidFill>
                <a:latin typeface="Arial" pitchFamily="34" charset="0"/>
                <a:ea typeface="ヒラギノ角ゴ Pro W3"/>
                <a:cs typeface="ヒラギノ角ゴ Pro W3"/>
              </a:defRPr>
            </a:lvl3pPr>
            <a:lvl4pPr marL="965200" indent="406400" algn="l" rtl="0" fontAlgn="base">
              <a:spcBef>
                <a:spcPct val="0"/>
              </a:spcBef>
              <a:spcAft>
                <a:spcPct val="0"/>
              </a:spcAft>
              <a:defRPr sz="1700" kern="1200">
                <a:solidFill>
                  <a:schemeClr val="tx1"/>
                </a:solidFill>
                <a:latin typeface="Arial" pitchFamily="34" charset="0"/>
                <a:ea typeface="ヒラギノ角ゴ Pro W3"/>
                <a:cs typeface="ヒラギノ角ゴ Pro W3"/>
              </a:defRPr>
            </a:lvl4pPr>
            <a:lvl5pPr marL="1285875" indent="542925" algn="l" rtl="0" fontAlgn="base">
              <a:spcBef>
                <a:spcPct val="0"/>
              </a:spcBef>
              <a:spcAft>
                <a:spcPct val="0"/>
              </a:spcAft>
              <a:defRPr sz="1700" kern="1200">
                <a:solidFill>
                  <a:schemeClr val="tx1"/>
                </a:solidFill>
                <a:latin typeface="Arial" pitchFamily="34" charset="0"/>
                <a:ea typeface="ヒラギノ角ゴ Pro W3"/>
                <a:cs typeface="ヒラギノ角ゴ Pro W3"/>
              </a:defRPr>
            </a:lvl5pPr>
            <a:lvl6pPr marL="2286000" algn="l" defTabSz="914400" rtl="0" eaLnBrk="1" latinLnBrk="0" hangingPunct="1">
              <a:defRPr sz="1700" kern="1200">
                <a:solidFill>
                  <a:schemeClr val="tx1"/>
                </a:solidFill>
                <a:latin typeface="Arial" pitchFamily="34" charset="0"/>
                <a:ea typeface="ヒラギノ角ゴ Pro W3"/>
                <a:cs typeface="ヒラギノ角ゴ Pro W3"/>
              </a:defRPr>
            </a:lvl6pPr>
            <a:lvl7pPr marL="2743200" algn="l" defTabSz="914400" rtl="0" eaLnBrk="1" latinLnBrk="0" hangingPunct="1">
              <a:defRPr sz="1700" kern="1200">
                <a:solidFill>
                  <a:schemeClr val="tx1"/>
                </a:solidFill>
                <a:latin typeface="Arial" pitchFamily="34" charset="0"/>
                <a:ea typeface="ヒラギノ角ゴ Pro W3"/>
                <a:cs typeface="ヒラギノ角ゴ Pro W3"/>
              </a:defRPr>
            </a:lvl7pPr>
            <a:lvl8pPr marL="3200400" algn="l" defTabSz="914400" rtl="0" eaLnBrk="1" latinLnBrk="0" hangingPunct="1">
              <a:defRPr sz="1700" kern="1200">
                <a:solidFill>
                  <a:schemeClr val="tx1"/>
                </a:solidFill>
                <a:latin typeface="Arial" pitchFamily="34" charset="0"/>
                <a:ea typeface="ヒラギノ角ゴ Pro W3"/>
                <a:cs typeface="ヒラギノ角ゴ Pro W3"/>
              </a:defRPr>
            </a:lvl8pPr>
            <a:lvl9pPr marL="3657600" algn="l" defTabSz="914400" rtl="0" eaLnBrk="1" latinLnBrk="0" hangingPunct="1">
              <a:defRPr sz="1700" kern="1200">
                <a:solidFill>
                  <a:schemeClr val="tx1"/>
                </a:solidFill>
                <a:latin typeface="Arial" pitchFamily="34" charset="0"/>
                <a:ea typeface="ヒラギノ角ゴ Pro W3"/>
                <a:cs typeface="ヒラギノ角ゴ Pro W3"/>
              </a:defRPr>
            </a:lvl9pPr>
          </a:lstStyle>
          <a:p>
            <a:r>
              <a:rPr lang="en-US" sz="900" dirty="0" smtClean="0">
                <a:solidFill>
                  <a:srgbClr val="4D4D4D"/>
                </a:solidFill>
                <a:latin typeface="+mj-lt"/>
              </a:rPr>
              <a:t>*</a:t>
            </a:r>
            <a:r>
              <a:rPr lang="en-US" sz="900" dirty="0" smtClean="0">
                <a:solidFill>
                  <a:srgbClr val="4D4D4D"/>
                </a:solidFill>
              </a:rPr>
              <a:t>Health care spending includes total payments from all sources (including direct payments from individuals and families, private insurance, Medicare, Medicaid, and miscellaneous other sources) to hospitals, physicians, other providers (including dental care), and pharmacies; health insurance premiums are not included.</a:t>
            </a:r>
            <a:endParaRPr lang="en-US" sz="900" dirty="0" smtClean="0">
              <a:solidFill>
                <a:srgbClr val="4D4D4D"/>
              </a:solidFill>
              <a:latin typeface="+mj-lt"/>
            </a:endParaRPr>
          </a:p>
          <a:p>
            <a:r>
              <a:rPr lang="en-US" sz="900" dirty="0" smtClean="0">
                <a:solidFill>
                  <a:srgbClr val="4D4D4D"/>
                </a:solidFill>
                <a:latin typeface="+mj-lt"/>
              </a:rPr>
              <a:t>Source: Kaiser Family Foundation. (May 2012). </a:t>
            </a:r>
            <a:r>
              <a:rPr lang="en-US" sz="900" i="1" dirty="0" smtClean="0">
                <a:solidFill>
                  <a:srgbClr val="4D4D4D"/>
                </a:solidFill>
                <a:latin typeface="+mj-lt"/>
              </a:rPr>
              <a:t>Health Care Costs: A Primer</a:t>
            </a:r>
            <a:r>
              <a:rPr lang="en-US" sz="900" dirty="0" smtClean="0">
                <a:solidFill>
                  <a:srgbClr val="4D4D4D"/>
                </a:solidFill>
                <a:latin typeface="+mj-lt"/>
              </a:rPr>
              <a:t>. </a:t>
            </a:r>
            <a:endParaRPr lang="en-US" sz="900" dirty="0" smtClean="0">
              <a:latin typeface="+mj-lt"/>
            </a:endParaRPr>
          </a:p>
        </p:txBody>
      </p:sp>
      <p:sp>
        <p:nvSpPr>
          <p:cNvPr id="10" name="TextBox 9"/>
          <p:cNvSpPr txBox="1"/>
          <p:nvPr/>
        </p:nvSpPr>
        <p:spPr>
          <a:xfrm>
            <a:off x="4329197" y="5759458"/>
            <a:ext cx="436338" cy="261610"/>
          </a:xfrm>
          <a:prstGeom prst="rect">
            <a:avLst/>
          </a:prstGeom>
          <a:noFill/>
        </p:spPr>
        <p:txBody>
          <a:bodyPr wrap="none" rtlCol="0">
            <a:spAutoFit/>
          </a:bodyPr>
          <a:lstStyle/>
          <a:p>
            <a:r>
              <a:rPr lang="en-US" sz="1100" dirty="0" smtClean="0"/>
              <a:t>Age</a:t>
            </a:r>
            <a:endParaRPr lang="en-US" sz="1100" dirty="0"/>
          </a:p>
        </p:txBody>
      </p:sp>
      <p:grpSp>
        <p:nvGrpSpPr>
          <p:cNvPr id="12" name="Group 11"/>
          <p:cNvGrpSpPr/>
          <p:nvPr/>
        </p:nvGrpSpPr>
        <p:grpSpPr>
          <a:xfrm>
            <a:off x="1541585" y="1766277"/>
            <a:ext cx="6096000" cy="4064000"/>
            <a:chOff x="1541585" y="1766277"/>
            <a:chExt cx="6096000" cy="4064000"/>
          </a:xfrm>
        </p:grpSpPr>
        <p:graphicFrame>
          <p:nvGraphicFramePr>
            <p:cNvPr id="9" name="Chart 8"/>
            <p:cNvGraphicFramePr/>
            <p:nvPr/>
          </p:nvGraphicFramePr>
          <p:xfrm>
            <a:off x="1541585" y="1766277"/>
            <a:ext cx="6096000"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Box 10"/>
            <p:cNvSpPr txBox="1"/>
            <p:nvPr/>
          </p:nvSpPr>
          <p:spPr>
            <a:xfrm>
              <a:off x="2037335" y="5524997"/>
              <a:ext cx="466794" cy="261610"/>
            </a:xfrm>
            <a:prstGeom prst="rect">
              <a:avLst/>
            </a:prstGeom>
            <a:noFill/>
          </p:spPr>
          <p:txBody>
            <a:bodyPr wrap="none" rtlCol="0">
              <a:spAutoFit/>
            </a:bodyPr>
            <a:lstStyle/>
            <a:p>
              <a:r>
                <a:rPr lang="en-US" sz="1100" dirty="0" smtClean="0"/>
                <a:t>5-17</a:t>
              </a: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638" y="819150"/>
            <a:ext cx="8229600" cy="689420"/>
          </a:xfrm>
        </p:spPr>
        <p:txBody>
          <a:bodyPr/>
          <a:lstStyle/>
          <a:p>
            <a:r>
              <a:rPr lang="en-US" dirty="0" smtClean="0"/>
              <a:t>Medicare patients with complex care needs are making up a greater proportion of inpatient visits.</a:t>
            </a:r>
            <a:endParaRPr lang="en-US" dirty="0"/>
          </a:p>
        </p:txBody>
      </p:sp>
      <p:graphicFrame>
        <p:nvGraphicFramePr>
          <p:cNvPr id="5" name="Chart 4"/>
          <p:cNvGraphicFramePr/>
          <p:nvPr/>
        </p:nvGraphicFramePr>
        <p:xfrm>
          <a:off x="170121" y="1896832"/>
          <a:ext cx="8973879"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 Box 4"/>
          <p:cNvSpPr txBox="1">
            <a:spLocks noChangeArrowheads="1"/>
          </p:cNvSpPr>
          <p:nvPr/>
        </p:nvSpPr>
        <p:spPr bwMode="gray">
          <a:xfrm>
            <a:off x="1700213" y="5998562"/>
            <a:ext cx="5194300" cy="415498"/>
          </a:xfrm>
          <a:prstGeom prst="rect">
            <a:avLst/>
          </a:prstGeom>
          <a:noFill/>
          <a:ln w="9525" algn="ctr">
            <a:noFill/>
            <a:miter lim="800000"/>
            <a:headEnd/>
            <a:tailEnd/>
          </a:ln>
        </p:spPr>
        <p:txBody>
          <a:bodyPr lIns="0" tIns="0" rIns="0" bIns="0">
            <a:spAutoFit/>
          </a:bodyPr>
          <a:lstStyle/>
          <a:p>
            <a:r>
              <a:rPr lang="en-US" sz="900" kern="0" dirty="0" smtClean="0">
                <a:solidFill>
                  <a:srgbClr val="4D4D4D"/>
                </a:solidFill>
              </a:rPr>
              <a:t>*Individuals eligible for both Medicare and Medicaid.</a:t>
            </a:r>
          </a:p>
          <a:p>
            <a:r>
              <a:rPr lang="en-US" sz="900" kern="0" dirty="0" smtClean="0">
                <a:solidFill>
                  <a:srgbClr val="4D4D4D"/>
                </a:solidFill>
              </a:rPr>
              <a:t>**</a:t>
            </a:r>
            <a:r>
              <a:rPr lang="en-US" sz="900" kern="0" baseline="30000" dirty="0" smtClean="0">
                <a:solidFill>
                  <a:srgbClr val="4D4D4D"/>
                </a:solidFill>
              </a:rPr>
              <a:t> </a:t>
            </a:r>
            <a:r>
              <a:rPr lang="en-US" sz="900" kern="0" dirty="0" smtClean="0">
                <a:solidFill>
                  <a:srgbClr val="4D4D4D"/>
                </a:solidFill>
              </a:rPr>
              <a:t>Based on random 5% sample of Medicare beneficiaries.</a:t>
            </a:r>
          </a:p>
          <a:p>
            <a:r>
              <a:rPr lang="en-US" sz="900" kern="0" dirty="0" smtClean="0">
                <a:solidFill>
                  <a:srgbClr val="4D4D4D"/>
                </a:solidFill>
              </a:rPr>
              <a:t>Source: Avalere Health analysis of Medicare National Claims History Standard Analytical Files.  </a:t>
            </a:r>
            <a:endParaRPr lang="en-US" sz="900" kern="0" dirty="0">
              <a:solidFill>
                <a:srgbClr val="4D4D4D"/>
              </a:solidFill>
            </a:endParaRPr>
          </a:p>
        </p:txBody>
      </p:sp>
      <p:sp>
        <p:nvSpPr>
          <p:cNvPr id="8" name="Rectangle 2"/>
          <p:cNvSpPr txBox="1">
            <a:spLocks noChangeArrowheads="1"/>
          </p:cNvSpPr>
          <p:nvPr/>
        </p:nvSpPr>
        <p:spPr bwMode="gray">
          <a:xfrm>
            <a:off x="836594" y="1803401"/>
            <a:ext cx="7712183" cy="492443"/>
          </a:xfrm>
          <a:prstGeom prst="rect">
            <a:avLst/>
          </a:prstGeom>
          <a:noFill/>
          <a:ln w="9525">
            <a:noFill/>
            <a:miter lim="800000"/>
            <a:headEnd/>
            <a:tailEnd/>
          </a:ln>
        </p:spPr>
        <p:txBody>
          <a:bodyPr wrap="square" lIns="0" tIns="0" rIns="0" bIns="0">
            <a:spAutoFit/>
          </a:bodyPr>
          <a:lstStyle/>
          <a:p>
            <a:pPr lvl="0"/>
            <a:r>
              <a:rPr lang="en-US" sz="1600" dirty="0" smtClean="0">
                <a:solidFill>
                  <a:srgbClr val="4D4D4D"/>
                </a:solidFill>
              </a:rPr>
              <a:t>Chart </a:t>
            </a:r>
            <a:r>
              <a:rPr lang="en-US" sz="1600" dirty="0">
                <a:solidFill>
                  <a:srgbClr val="4D4D4D"/>
                </a:solidFill>
              </a:rPr>
              <a:t>8</a:t>
            </a:r>
            <a:r>
              <a:rPr lang="en-US" sz="1600" dirty="0" smtClean="0">
                <a:solidFill>
                  <a:srgbClr val="4D4D4D"/>
                </a:solidFill>
              </a:rPr>
              <a:t>: Proportion of Inpatient Visits for Disabled and Dual-eligible* Medicare Beneficiaries,** 2006 – 2010</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232323"/>
      </a:dk1>
      <a:lt1>
        <a:srgbClr val="FFFFFF"/>
      </a:lt1>
      <a:dk2>
        <a:srgbClr val="00548B"/>
      </a:dk2>
      <a:lt2>
        <a:srgbClr val="E9E3BA"/>
      </a:lt2>
      <a:accent1>
        <a:srgbClr val="00548B"/>
      </a:accent1>
      <a:accent2>
        <a:srgbClr val="799D34"/>
      </a:accent2>
      <a:accent3>
        <a:srgbClr val="FFFFFF"/>
      </a:accent3>
      <a:accent4>
        <a:srgbClr val="1C1C1C"/>
      </a:accent4>
      <a:accent5>
        <a:srgbClr val="AAB3C4"/>
      </a:accent5>
      <a:accent6>
        <a:srgbClr val="6D8E2E"/>
      </a:accent6>
      <a:hlink>
        <a:srgbClr val="EDB50F"/>
      </a:hlink>
      <a:folHlink>
        <a:srgbClr val="A73226"/>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232323"/>
        </a:dk1>
        <a:lt1>
          <a:srgbClr val="FFFFFF"/>
        </a:lt1>
        <a:dk2>
          <a:srgbClr val="00548B"/>
        </a:dk2>
        <a:lt2>
          <a:srgbClr val="E9E3BA"/>
        </a:lt2>
        <a:accent1>
          <a:srgbClr val="00548B"/>
        </a:accent1>
        <a:accent2>
          <a:srgbClr val="799D34"/>
        </a:accent2>
        <a:accent3>
          <a:srgbClr val="FFFFFF"/>
        </a:accent3>
        <a:accent4>
          <a:srgbClr val="1C1C1C"/>
        </a:accent4>
        <a:accent5>
          <a:srgbClr val="AAB3C4"/>
        </a:accent5>
        <a:accent6>
          <a:srgbClr val="6D8E2E"/>
        </a:accent6>
        <a:hlink>
          <a:srgbClr val="EDB50F"/>
        </a:hlink>
        <a:folHlink>
          <a:srgbClr val="A73226"/>
        </a:folHlink>
      </a:clrScheme>
      <a:clrMap bg1="lt1" tx1="dk1" bg2="lt2" tx2="dk2" accent1="accent1" accent2="accent2" accent3="accent3" accent4="accent4" accent5="accent5" accent6="accent6" hlink="hlink" folHlink="folHlink"/>
    </a:extraClrScheme>
    <a:extraClrScheme>
      <a:clrScheme name="Default Design 2">
        <a:dk1>
          <a:srgbClr val="232323"/>
        </a:dk1>
        <a:lt1>
          <a:srgbClr val="FFFFFF"/>
        </a:lt1>
        <a:dk2>
          <a:srgbClr val="4BB6FF"/>
        </a:dk2>
        <a:lt2>
          <a:srgbClr val="E9E3BA"/>
        </a:lt2>
        <a:accent1>
          <a:srgbClr val="00548B"/>
        </a:accent1>
        <a:accent2>
          <a:srgbClr val="799D34"/>
        </a:accent2>
        <a:accent3>
          <a:srgbClr val="FFFFFF"/>
        </a:accent3>
        <a:accent4>
          <a:srgbClr val="1C1C1C"/>
        </a:accent4>
        <a:accent5>
          <a:srgbClr val="AAB3C4"/>
        </a:accent5>
        <a:accent6>
          <a:srgbClr val="6D8E2E"/>
        </a:accent6>
        <a:hlink>
          <a:srgbClr val="EDB50F"/>
        </a:hlink>
        <a:folHlink>
          <a:srgbClr val="A7322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27668</TotalTime>
  <Words>710</Words>
  <Application>Microsoft Office PowerPoint</Application>
  <PresentationFormat>On-screen Show (4:3)</PresentationFormat>
  <Paragraphs>62</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 Design</vt:lpstr>
      <vt:lpstr> Are Medicare Patients Getting Sicker?    December 2012</vt:lpstr>
      <vt:lpstr>More seniors are obese, leading to a host of other chronic health problems.  </vt:lpstr>
      <vt:lpstr>Chronic disease rates are rising in the Medicare population.</vt:lpstr>
      <vt:lpstr>The occurrence rate of ESRD, one of the highest cost conditions for Medicare, is ballooning.  </vt:lpstr>
      <vt:lpstr>More seniors are living with two or more chronic conditions.  </vt:lpstr>
      <vt:lpstr>People with multiple chronic conditions use more health care resources.</vt:lpstr>
      <vt:lpstr>Costs of each episode of care rise with the number of a beneficiary's chronic conditions.</vt:lpstr>
      <vt:lpstr>Overall health care spending rises with age.</vt:lpstr>
      <vt:lpstr>Medicare patients with complex care needs are making up a greater proportion of inpatient visits.</vt:lpstr>
      <vt:lpstr>All of these trends are contributing to rising acuity levels in the inpatient setting…</vt:lpstr>
      <vt:lpstr>…as evidenced by greater use of costly resources such as intensive care units.</vt:lpstr>
    </vt:vector>
  </TitlesOfParts>
  <Company>Avalere Health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Tom Moreno</dc:creator>
  <cp:lastModifiedBy>audrey.horn</cp:lastModifiedBy>
  <cp:revision>1352</cp:revision>
  <cp:lastPrinted>2012-11-07T13:45:41Z</cp:lastPrinted>
  <dcterms:created xsi:type="dcterms:W3CDTF">2006-04-18T17:03:54Z</dcterms:created>
  <dcterms:modified xsi:type="dcterms:W3CDTF">2012-11-27T20:17:32Z</dcterms:modified>
</cp:coreProperties>
</file>