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73" r:id="rId2"/>
    <p:sldId id="383" r:id="rId3"/>
    <p:sldId id="401" r:id="rId4"/>
    <p:sldId id="386" r:id="rId5"/>
    <p:sldId id="388" r:id="rId6"/>
    <p:sldId id="397" r:id="rId7"/>
    <p:sldId id="387" r:id="rId8"/>
    <p:sldId id="393" r:id="rId9"/>
    <p:sldId id="394" r:id="rId10"/>
    <p:sldId id="395" r:id="rId11"/>
    <p:sldId id="396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o" initials="e" lastIdx="2" clrIdx="0"/>
  <p:cmAuthor id="1" name="Cara Demmerle" initials="CD" lastIdx="9" clrIdx="1"/>
  <p:cmAuthor id="2" name="Audrey.Horn" initials="A" lastIdx="15" clrIdx="2"/>
  <p:cmAuthor id="3" name="Purva.Rawal" initials="PR" lastIdx="27" clrIdx="3"/>
  <p:cmAuthor id="4" name="Jennifer Kowalski" initials="JLK" lastIdx="5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799D34"/>
    <a:srgbClr val="FDE955"/>
    <a:srgbClr val="00548B"/>
    <a:srgbClr val="A73226"/>
    <a:srgbClr val="4D4D4D"/>
    <a:srgbClr val="0066CC"/>
    <a:srgbClr val="006668"/>
    <a:srgbClr val="C6D9F1"/>
    <a:srgbClr val="E9E3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46" autoAdjust="0"/>
    <p:restoredTop sz="99881" autoAdjust="0"/>
  </p:normalViewPr>
  <p:slideViewPr>
    <p:cSldViewPr snapToGrid="0">
      <p:cViewPr>
        <p:scale>
          <a:sx n="100" d="100"/>
          <a:sy n="100" d="100"/>
        </p:scale>
        <p:origin x="-480" y="228"/>
      </p:cViewPr>
      <p:guideLst>
        <p:guide orient="horz" pos="1407"/>
        <p:guide orient="horz" pos="477"/>
        <p:guide orient="horz" pos="1136"/>
        <p:guide orient="horz" pos="3505"/>
        <p:guide orient="horz" pos="3625"/>
        <p:guide orient="horz" pos="3571"/>
        <p:guide orient="horz" pos="3398"/>
        <p:guide orient="horz" pos="1567"/>
        <p:guide pos="351"/>
        <p:guide pos="583"/>
        <p:guide pos="1190"/>
        <p:guide pos="4959"/>
        <p:guide pos="4462"/>
        <p:guide pos="54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7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Office_Excel_Worksheet4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883913388847109"/>
          <c:y val="7.5000000000000344E-2"/>
          <c:w val="0.66321635572308368"/>
          <c:h val="0.7748021653543272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Within Past 12 Months</c:v>
                </c:pt>
              </c:strCache>
            </c:strRef>
          </c:tx>
          <c:spPr>
            <a:solidFill>
              <a:srgbClr val="00548B"/>
            </a:solidFill>
          </c:spPr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Anxiety Disorder</c:v>
                </c:pt>
                <c:pt idx="1">
                  <c:v>Mood Disorder</c:v>
                </c:pt>
                <c:pt idx="2">
                  <c:v>Impulse-control Disorder</c:v>
                </c:pt>
                <c:pt idx="3">
                  <c:v>Substance Disorder</c:v>
                </c:pt>
                <c:pt idx="4">
                  <c:v>Any Disorder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0.19100000000000056</c:v>
                </c:pt>
                <c:pt idx="1">
                  <c:v>9.7000000000000045E-2</c:v>
                </c:pt>
                <c:pt idx="2">
                  <c:v>0.10500000000000002</c:v>
                </c:pt>
                <c:pt idx="3">
                  <c:v>0.13400000000000001</c:v>
                </c:pt>
                <c:pt idx="4">
                  <c:v>0.32400000000000134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Ever in Lifetime</c:v>
                </c:pt>
              </c:strCache>
            </c:strRef>
          </c:tx>
          <c:spPr>
            <a:solidFill>
              <a:srgbClr val="799D34"/>
            </a:solidFill>
          </c:spPr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Anxiety Disorder</c:v>
                </c:pt>
                <c:pt idx="1">
                  <c:v>Mood Disorder</c:v>
                </c:pt>
                <c:pt idx="2">
                  <c:v>Impulse-control Disorder</c:v>
                </c:pt>
                <c:pt idx="3">
                  <c:v>Substance Disorder</c:v>
                </c:pt>
                <c:pt idx="4">
                  <c:v>Any Disorder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0.31200000000000117</c:v>
                </c:pt>
                <c:pt idx="1">
                  <c:v>0.21400000000000041</c:v>
                </c:pt>
                <c:pt idx="2">
                  <c:v>0.25</c:v>
                </c:pt>
                <c:pt idx="3">
                  <c:v>0.35300000000000031</c:v>
                </c:pt>
                <c:pt idx="4">
                  <c:v>0.57399999999999995</c:v>
                </c:pt>
              </c:numCache>
            </c:numRef>
          </c:val>
        </c:ser>
        <c:axId val="76316672"/>
        <c:axId val="76318208"/>
      </c:barChart>
      <c:catAx>
        <c:axId val="76316672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76318208"/>
        <c:crosses val="autoZero"/>
        <c:auto val="1"/>
        <c:lblAlgn val="ctr"/>
        <c:lblOffset val="100"/>
      </c:catAx>
      <c:valAx>
        <c:axId val="76318208"/>
        <c:scaling>
          <c:orientation val="minMax"/>
        </c:scaling>
        <c:delete val="1"/>
        <c:axPos val="l"/>
        <c:numFmt formatCode="0%" sourceLinked="1"/>
        <c:tickLblPos val="none"/>
        <c:crossAx val="76316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81957117270586"/>
          <c:y val="0.36321161417322834"/>
          <c:w val="0.18130279169649413"/>
          <c:h val="0.21732652559055118"/>
        </c:manualLayout>
      </c:layout>
      <c:txPr>
        <a:bodyPr/>
        <a:lstStyle/>
        <a:p>
          <a:pPr>
            <a:defRPr sz="1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878543231578221"/>
          <c:y val="0.13750000000000001"/>
          <c:w val="0.77522249304568092"/>
          <c:h val="0.7748021653543307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Without Depression</c:v>
                </c:pt>
              </c:strCache>
            </c:strRef>
          </c:tx>
          <c:spPr>
            <a:solidFill>
              <a:srgbClr val="00548B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Mental Health Expenditures</c:v>
                </c:pt>
                <c:pt idx="1">
                  <c:v>Medical Expenditures</c:v>
                </c:pt>
                <c:pt idx="2">
                  <c:v>Total Expenditures</c:v>
                </c:pt>
              </c:strCache>
            </c:strRef>
          </c:cat>
          <c:val>
            <c:numRef>
              <c:f>Sheet1!$B$2:$B$4</c:f>
              <c:numCache>
                <c:formatCode>"$"#,##0</c:formatCode>
                <c:ptCount val="3"/>
                <c:pt idx="0">
                  <c:v>20</c:v>
                </c:pt>
                <c:pt idx="1">
                  <c:v>840</c:v>
                </c:pt>
                <c:pt idx="2">
                  <c:v>860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With Depression</c:v>
                </c:pt>
              </c:strCache>
            </c:strRef>
          </c:tx>
          <c:spPr>
            <a:solidFill>
              <a:srgbClr val="799D34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Mental Health Expenditures</c:v>
                </c:pt>
                <c:pt idx="1">
                  <c:v>Medical Expenditures</c:v>
                </c:pt>
                <c:pt idx="2">
                  <c:v>Total Expenditures</c:v>
                </c:pt>
              </c:strCache>
            </c:strRef>
          </c:cat>
          <c:val>
            <c:numRef>
              <c:f>Sheet1!$C$2:$C$4</c:f>
              <c:numCache>
                <c:formatCode>"$"#,##0</c:formatCode>
                <c:ptCount val="3"/>
                <c:pt idx="0">
                  <c:v>130</c:v>
                </c:pt>
                <c:pt idx="1">
                  <c:v>1290</c:v>
                </c:pt>
                <c:pt idx="2">
                  <c:v>1420</c:v>
                </c:pt>
              </c:numCache>
            </c:numRef>
          </c:val>
        </c:ser>
        <c:axId val="76421376"/>
        <c:axId val="76431360"/>
      </c:barChart>
      <c:catAx>
        <c:axId val="7642137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6431360"/>
        <c:crosses val="autoZero"/>
        <c:auto val="1"/>
        <c:lblAlgn val="ctr"/>
        <c:lblOffset val="100"/>
      </c:catAx>
      <c:valAx>
        <c:axId val="76431360"/>
        <c:scaling>
          <c:orientation val="minMax"/>
        </c:scaling>
        <c:delete val="1"/>
        <c:axPos val="l"/>
        <c:numFmt formatCode="&quot;$&quot;#,##0" sourceLinked="0"/>
        <c:tickLblPos val="none"/>
        <c:crossAx val="76421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137077945809162"/>
          <c:y val="0.15696161417322949"/>
          <c:w val="0.23634974281839763"/>
          <c:h val="0.11354379921259843"/>
        </c:manualLayout>
      </c:layout>
      <c:txPr>
        <a:bodyPr/>
        <a:lstStyle/>
        <a:p>
          <a:pPr>
            <a:defRPr sz="11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41919097996709748"/>
          <c:y val="3.437500000000001E-2"/>
          <c:w val="0.56867401813681706"/>
          <c:h val="0.859375000000004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dLbl>
              <c:idx val="9"/>
              <c:layout>
                <c:manualLayout>
                  <c:x val="1.5168752370118669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Might Have Negative Effect on Job</c:v>
                </c:pt>
                <c:pt idx="1">
                  <c:v>Might Cause Others to Have Negative Opinion</c:v>
                </c:pt>
                <c:pt idx="2">
                  <c:v>Did Not Feel Need for Treatment</c:v>
                </c:pt>
                <c:pt idx="3">
                  <c:v>Concerned About Confidentiality</c:v>
                </c:pt>
                <c:pt idx="4">
                  <c:v>Treatment Would Not Help</c:v>
                </c:pt>
                <c:pt idx="5">
                  <c:v>Health Insurance Did Not Cover Enough Treatment</c:v>
                </c:pt>
                <c:pt idx="6">
                  <c:v>Did Not Know Where to Go For Services</c:v>
                </c:pt>
                <c:pt idx="7">
                  <c:v>Did Not Have Time</c:v>
                </c:pt>
                <c:pt idx="8">
                  <c:v>Could Handle Problem Without Treatment at Time</c:v>
                </c:pt>
                <c:pt idx="9">
                  <c:v>Could Not Afford Cost</c:v>
                </c:pt>
              </c:strCache>
            </c:strRef>
          </c:cat>
          <c:val>
            <c:numRef>
              <c:f>Sheet1!$B$2:$B$11</c:f>
              <c:numCache>
                <c:formatCode>0.0%</c:formatCode>
                <c:ptCount val="10"/>
                <c:pt idx="0">
                  <c:v>7.9000000000000431E-2</c:v>
                </c:pt>
                <c:pt idx="1">
                  <c:v>9.0000000000000024E-2</c:v>
                </c:pt>
                <c:pt idx="2">
                  <c:v>9.1000000000000025E-2</c:v>
                </c:pt>
                <c:pt idx="3">
                  <c:v>9.3000000000000208E-2</c:v>
                </c:pt>
                <c:pt idx="4">
                  <c:v>0.10600000000000002</c:v>
                </c:pt>
                <c:pt idx="5">
                  <c:v>0.11700000000000002</c:v>
                </c:pt>
                <c:pt idx="6">
                  <c:v>0.15300000000000041</c:v>
                </c:pt>
                <c:pt idx="7">
                  <c:v>0.16300000000000001</c:v>
                </c:pt>
                <c:pt idx="8">
                  <c:v>0.26600000000000001</c:v>
                </c:pt>
                <c:pt idx="9">
                  <c:v>0.45700000000000002</c:v>
                </c:pt>
              </c:numCache>
            </c:numRef>
          </c:val>
        </c:ser>
        <c:axId val="76478720"/>
        <c:axId val="78446592"/>
      </c:barChart>
      <c:catAx>
        <c:axId val="76478720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8446592"/>
        <c:crosses val="autoZero"/>
        <c:auto val="1"/>
        <c:lblAlgn val="ctr"/>
        <c:lblOffset val="100"/>
      </c:catAx>
      <c:valAx>
        <c:axId val="78446592"/>
        <c:scaling>
          <c:orientation val="minMax"/>
        </c:scaling>
        <c:delete val="1"/>
        <c:axPos val="b"/>
        <c:numFmt formatCode="0.0%" sourceLinked="1"/>
        <c:tickLblPos val="none"/>
        <c:crossAx val="764787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3049637712414993E-2"/>
          <c:y val="0.12624188219056745"/>
          <c:w val="0.81285677063680983"/>
          <c:h val="0.77441450776646859"/>
        </c:manualLayout>
      </c:layout>
      <c:lineChart>
        <c:grouping val="standard"/>
        <c:ser>
          <c:idx val="1"/>
          <c:order val="1"/>
          <c:tx>
            <c:strRef>
              <c:f>Sheet1!$B$1</c:f>
              <c:strCache>
                <c:ptCount val="1"/>
                <c:pt idx="0">
                  <c:v> Psychiatric Units</c:v>
                </c:pt>
              </c:strCache>
            </c:strRef>
          </c:tx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numCache>
            </c:numRef>
          </c:cat>
          <c:val>
            <c:numRef>
              <c:f>Sheet1!$B$2:$B$17</c:f>
              <c:numCache>
                <c:formatCode>#,##0</c:formatCode>
                <c:ptCount val="16"/>
                <c:pt idx="0">
                  <c:v>1507</c:v>
                </c:pt>
                <c:pt idx="1">
                  <c:v>1461</c:v>
                </c:pt>
                <c:pt idx="2">
                  <c:v>1476</c:v>
                </c:pt>
                <c:pt idx="3">
                  <c:v>1419</c:v>
                </c:pt>
                <c:pt idx="4">
                  <c:v>1402</c:v>
                </c:pt>
                <c:pt idx="5">
                  <c:v>1425</c:v>
                </c:pt>
                <c:pt idx="6">
                  <c:v>1410</c:v>
                </c:pt>
                <c:pt idx="7">
                  <c:v>1400</c:v>
                </c:pt>
                <c:pt idx="8">
                  <c:v>1404</c:v>
                </c:pt>
                <c:pt idx="9">
                  <c:v>1349</c:v>
                </c:pt>
                <c:pt idx="10">
                  <c:v>1326</c:v>
                </c:pt>
                <c:pt idx="11">
                  <c:v>1309</c:v>
                </c:pt>
                <c:pt idx="12">
                  <c:v>1320</c:v>
                </c:pt>
                <c:pt idx="13">
                  <c:v>1320</c:v>
                </c:pt>
                <c:pt idx="14">
                  <c:v>1265</c:v>
                </c:pt>
                <c:pt idx="15">
                  <c:v>1233</c:v>
                </c:pt>
              </c:numCache>
            </c:numRef>
          </c:val>
        </c:ser>
        <c:marker val="1"/>
        <c:axId val="78898304"/>
        <c:axId val="78899840"/>
      </c:lineChart>
      <c:lineChart>
        <c:grouping val="standard"/>
        <c:ser>
          <c:idx val="2"/>
          <c:order val="0"/>
          <c:tx>
            <c:strRef>
              <c:f>Sheet1!$C$1</c:f>
              <c:strCache>
                <c:ptCount val="1"/>
                <c:pt idx="0">
                  <c:v>Psychiatric Hospitals</c:v>
                </c:pt>
              </c:strCache>
            </c:strRef>
          </c:tx>
          <c:spPr>
            <a:ln>
              <a:solidFill>
                <a:srgbClr val="00548B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662</c:v>
                </c:pt>
                <c:pt idx="1">
                  <c:v>639</c:v>
                </c:pt>
                <c:pt idx="2">
                  <c:v>602</c:v>
                </c:pt>
                <c:pt idx="3">
                  <c:v>577</c:v>
                </c:pt>
                <c:pt idx="4">
                  <c:v>518</c:v>
                </c:pt>
                <c:pt idx="5">
                  <c:v>499</c:v>
                </c:pt>
                <c:pt idx="6">
                  <c:v>491</c:v>
                </c:pt>
                <c:pt idx="7">
                  <c:v>476</c:v>
                </c:pt>
                <c:pt idx="8">
                  <c:v>475</c:v>
                </c:pt>
                <c:pt idx="9">
                  <c:v>467</c:v>
                </c:pt>
                <c:pt idx="10">
                  <c:v>458</c:v>
                </c:pt>
                <c:pt idx="11">
                  <c:v>454</c:v>
                </c:pt>
                <c:pt idx="12">
                  <c:v>445</c:v>
                </c:pt>
                <c:pt idx="13">
                  <c:v>448</c:v>
                </c:pt>
                <c:pt idx="14">
                  <c:v>446</c:v>
                </c:pt>
                <c:pt idx="15">
                  <c:v>439</c:v>
                </c:pt>
              </c:numCache>
            </c:numRef>
          </c:val>
        </c:ser>
        <c:marker val="1"/>
        <c:axId val="78514048"/>
        <c:axId val="78512512"/>
      </c:lineChart>
      <c:catAx>
        <c:axId val="788983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78899840"/>
        <c:crosses val="autoZero"/>
        <c:auto val="1"/>
        <c:lblAlgn val="ctr"/>
        <c:lblOffset val="100"/>
      </c:catAx>
      <c:valAx>
        <c:axId val="78899840"/>
        <c:scaling>
          <c:orientation val="minMax"/>
          <c:min val="1200"/>
        </c:scaling>
        <c:axPos val="l"/>
        <c:numFmt formatCode="#,##0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8898304"/>
        <c:crosses val="autoZero"/>
        <c:crossBetween val="between"/>
      </c:valAx>
      <c:valAx>
        <c:axId val="78512512"/>
        <c:scaling>
          <c:orientation val="minMax"/>
          <c:min val="250"/>
        </c:scaling>
        <c:axPos val="r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8514048"/>
        <c:crosses val="max"/>
        <c:crossBetween val="between"/>
      </c:valAx>
      <c:catAx>
        <c:axId val="78514048"/>
        <c:scaling>
          <c:orientation val="minMax"/>
        </c:scaling>
        <c:delete val="1"/>
        <c:axPos val="b"/>
        <c:numFmt formatCode="General" sourceLinked="1"/>
        <c:tickLblPos val="none"/>
        <c:crossAx val="78512512"/>
        <c:crosses val="autoZero"/>
        <c:auto val="1"/>
        <c:lblAlgn val="ctr"/>
        <c:lblOffset val="100"/>
      </c:catAx>
    </c:plotArea>
    <c:plotVisOnly val="1"/>
  </c:chart>
  <c:txPr>
    <a:bodyPr/>
    <a:lstStyle/>
    <a:p>
      <a:pPr>
        <a:defRPr sz="1800"/>
      </a:pPr>
      <a:endParaRPr lang="en-US"/>
    </a:p>
  </c:txPr>
  <c:externalData r:id="rId2"/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9720238447723735"/>
          <c:y val="9.2088538945860027E-2"/>
          <c:w val="0.40894504726658076"/>
          <c:h val="0.8026724459730291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1"/>
            <c:spPr>
              <a:solidFill>
                <a:srgbClr val="799D34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A73226"/>
              </a:solidFill>
            </c:spPr>
          </c:dPt>
          <c:dPt>
            <c:idx val="4"/>
            <c:spPr>
              <a:solidFill>
                <a:srgbClr val="E9E3BA"/>
              </a:solidFill>
            </c:spPr>
          </c:dPt>
          <c:dLbls>
            <c:dLbl>
              <c:idx val="0"/>
              <c:layout>
                <c:manualLayout>
                  <c:x val="-2.2045032534722675E-3"/>
                  <c:y val="3.2457083628227031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0" dirty="0" smtClean="0">
                        <a:solidFill>
                          <a:schemeClr val="tx1"/>
                        </a:solidFill>
                        <a:latin typeface="+mn-lt"/>
                      </a:rPr>
                      <a:t>R</a:t>
                    </a:r>
                    <a:r>
                      <a:rPr lang="en-US" sz="1200" b="0" dirty="0" smtClean="0">
                        <a:solidFill>
                          <a:schemeClr val="tx1"/>
                        </a:solidFill>
                      </a:rPr>
                      <a:t>x</a:t>
                    </a:r>
                    <a:r>
                      <a:rPr lang="en-US" sz="1200" b="0" baseline="0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b="0" dirty="0" smtClean="0">
                        <a:solidFill>
                          <a:schemeClr val="tx1"/>
                        </a:solidFill>
                      </a:rPr>
                      <a:t>Only, 49</a:t>
                    </a:r>
                    <a:r>
                      <a:rPr lang="en-US" b="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2.0013565970963522E-2"/>
                  <c:y val="-0.10074740265152952"/>
                </c:manualLayout>
              </c:layout>
              <c:tx>
                <c:rich>
                  <a:bodyPr/>
                  <a:lstStyle/>
                  <a:p>
                    <a:r>
                      <a:rPr lang="en-US" sz="1100" b="0" dirty="0" smtClean="0">
                        <a:solidFill>
                          <a:schemeClr val="tx1"/>
                        </a:solidFill>
                        <a:latin typeface="+mn-lt"/>
                      </a:rPr>
                      <a:t>O</a:t>
                    </a:r>
                    <a:r>
                      <a:rPr lang="en-US" b="0" dirty="0" smtClean="0">
                        <a:solidFill>
                          <a:schemeClr val="tx1"/>
                        </a:solidFill>
                      </a:rPr>
                      <a:t>utpatient and Rx, 32</a:t>
                    </a:r>
                    <a:r>
                      <a:rPr lang="en-US" b="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0.10830487745850313"/>
                  <c:y val="-2.2069242951940352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0" dirty="0" smtClean="0">
                        <a:latin typeface="+mn-lt"/>
                      </a:rPr>
                      <a:t>Combination of I</a:t>
                    </a:r>
                    <a:r>
                      <a:rPr lang="en-US" b="0" dirty="0" smtClean="0"/>
                      <a:t>npatient,</a:t>
                    </a:r>
                    <a:r>
                      <a:rPr lang="en-US" b="0" baseline="0" dirty="0" smtClean="0"/>
                      <a:t> Outpatient and/or Rx,</a:t>
                    </a:r>
                  </a:p>
                  <a:p>
                    <a:r>
                      <a:rPr lang="en-US" b="0" dirty="0" smtClean="0"/>
                      <a:t>4%</a:t>
                    </a:r>
                    <a:endParaRPr lang="en-US" b="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0.1815748369834799"/>
                  <c:y val="-2.3930242419190818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0" dirty="0" smtClean="0">
                        <a:latin typeface="+mn-lt"/>
                      </a:rPr>
                      <a:t>I</a:t>
                    </a:r>
                    <a:r>
                      <a:rPr lang="en-US" b="0" dirty="0" smtClean="0"/>
                      <a:t>npatient Only,</a:t>
                    </a:r>
                    <a:r>
                      <a:rPr lang="en-US" b="0" baseline="0" dirty="0" smtClean="0"/>
                      <a:t> </a:t>
                    </a:r>
                    <a:r>
                      <a:rPr lang="en-US" b="0" dirty="0" smtClean="0"/>
                      <a:t>2</a:t>
                    </a:r>
                    <a:r>
                      <a:rPr lang="en-US" b="0" dirty="0"/>
                      <a:t>%</a:t>
                    </a:r>
                  </a:p>
                </c:rich>
              </c:tx>
              <c:showVal val="1"/>
            </c:dLbl>
            <c:dLbl>
              <c:idx val="4"/>
              <c:layout>
                <c:manualLayout>
                  <c:x val="-0.21709378285240921"/>
                  <c:y val="0.20810421389922604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/>
                      <a:t>Outpatient Only, </a:t>
                    </a:r>
                  </a:p>
                  <a:p>
                    <a:r>
                      <a:rPr lang="en-US" b="0" dirty="0" smtClean="0"/>
                      <a:t>13</a:t>
                    </a:r>
                    <a:r>
                      <a:rPr lang="en-US" b="0" dirty="0"/>
                      <a:t>%</a:t>
                    </a:r>
                  </a:p>
                </c:rich>
              </c:tx>
              <c:showVal val="1"/>
            </c:dLbl>
            <c:dLbl>
              <c:idx val="5"/>
              <c:layout>
                <c:manualLayout>
                  <c:x val="-1.5615495816672308E-3"/>
                  <c:y val="-5.0201525590551056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0" dirty="0" smtClean="0">
                        <a:latin typeface="+mn-lt"/>
                      </a:rPr>
                      <a:t>I</a:t>
                    </a:r>
                    <a:r>
                      <a:rPr lang="en-US" sz="1200" dirty="0" smtClean="0"/>
                      <a:t>npatient and Rx</a:t>
                    </a:r>
                    <a:r>
                      <a:rPr lang="en-US" dirty="0" smtClean="0"/>
                      <a:t>, 1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dLbl>
              <c:idx val="6"/>
              <c:layout>
                <c:manualLayout>
                  <c:x val="6.3169701443569551E-2"/>
                  <c:y val="-3.0063976377952811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0" dirty="0" smtClean="0">
                        <a:latin typeface="+mn-lt"/>
                      </a:rPr>
                      <a:t>O</a:t>
                    </a:r>
                    <a:r>
                      <a:rPr lang="en-US" sz="1200" b="0" dirty="0" smtClean="0"/>
                      <a:t>utpatient Only, </a:t>
                    </a:r>
                    <a:r>
                      <a:rPr lang="en-US" b="0" dirty="0" smtClean="0"/>
                      <a:t>13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delete val="1"/>
            <c:txPr>
              <a:bodyPr/>
              <a:lstStyle/>
              <a:p>
                <a:pPr>
                  <a:defRPr sz="1100" b="0">
                    <a:latin typeface="+mn-lt"/>
                  </a:defRPr>
                </a:pPr>
                <a:endParaRPr lang="en-US"/>
              </a:p>
            </c:txPr>
          </c:dLbls>
          <c:cat>
            <c:strRef>
              <c:f>Sheet1!$A$2:$A$6</c:f>
              <c:strCache>
                <c:ptCount val="5"/>
                <c:pt idx="0">
                  <c:v>Rx Only</c:v>
                </c:pt>
                <c:pt idx="1">
                  <c:v>Outpatient and Rx</c:v>
                </c:pt>
                <c:pt idx="2">
                  <c:v>Outpatient Only</c:v>
                </c:pt>
                <c:pt idx="3">
                  <c:v>Combination of Inpatient, Outpatient, and Rx</c:v>
                </c:pt>
                <c:pt idx="4">
                  <c:v>Inpatient Only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0.49000000000000032</c:v>
                </c:pt>
                <c:pt idx="1">
                  <c:v>0.32000000000000195</c:v>
                </c:pt>
                <c:pt idx="2">
                  <c:v>0.13</c:v>
                </c:pt>
                <c:pt idx="3">
                  <c:v>4.0000000000000022E-2</c:v>
                </c:pt>
                <c:pt idx="4">
                  <c:v>2.0000000000000011E-2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01697126196409"/>
          <c:y val="2.7874930970100482E-2"/>
          <c:w val="0.50175277166566556"/>
          <c:h val="0.8740507727570459"/>
        </c:manualLayout>
      </c:layout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Inpatient*</c:v>
                </c:pt>
              </c:strCache>
            </c:strRef>
          </c:tx>
          <c:spPr>
            <a:solidFill>
              <a:srgbClr val="00548B"/>
            </a:solidFill>
          </c:spPr>
          <c:dLbls>
            <c:dLbl>
              <c:idx val="0"/>
              <c:layout>
                <c:manualLayout>
                  <c:x val="-0.10946094209355479"/>
                  <c:y val="2.3290469052690627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I</a:t>
                    </a:r>
                    <a:r>
                      <a:rPr lang="en-US" dirty="0" smtClean="0"/>
                      <a:t>npatient, 42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0931485758275597"/>
                  <c:y val="-3.8387727534186992E-3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I</a:t>
                    </a:r>
                    <a:r>
                      <a:rPr lang="en-US" dirty="0" smtClean="0"/>
                      <a:t>npatient, 19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numRef>
              <c:f>Sheet1!$A$2:$A$3</c:f>
              <c:numCache>
                <c:formatCode>General</c:formatCode>
                <c:ptCount val="2"/>
                <c:pt idx="0">
                  <c:v>1986</c:v>
                </c:pt>
                <c:pt idx="1">
                  <c:v>2005</c:v>
                </c:pt>
              </c:numCache>
            </c:numRef>
          </c:cat>
          <c:val>
            <c:numRef>
              <c:f>Sheet1!$B$2:$B$3</c:f>
              <c:numCache>
                <c:formatCode>0%</c:formatCode>
                <c:ptCount val="2"/>
                <c:pt idx="0">
                  <c:v>0.42000000000000032</c:v>
                </c:pt>
                <c:pt idx="1">
                  <c:v>0.19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Outpatient</c:v>
                </c:pt>
              </c:strCache>
            </c:strRef>
          </c:tx>
          <c:spPr>
            <a:solidFill>
              <a:srgbClr val="799D34"/>
            </a:solidFill>
          </c:spPr>
          <c:dLbls>
            <c:dLbl>
              <c:idx val="0"/>
              <c:layout>
                <c:manualLayout>
                  <c:x val="-0.11401647542325183"/>
                  <c:y val="3.5809402212402812E-3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O</a:t>
                    </a:r>
                    <a:r>
                      <a:rPr lang="en-US" dirty="0" smtClean="0"/>
                      <a:t>utpatient, 24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1547344110854503"/>
                  <c:y val="-3.8390750189897641E-3"/>
                </c:manualLayout>
              </c:layout>
              <c:tx>
                <c:rich>
                  <a:bodyPr/>
                  <a:lstStyle/>
                  <a:p>
                    <a:r>
                      <a:rPr lang="en-US" sz="1100" smtClean="0"/>
                      <a:t>O</a:t>
                    </a:r>
                    <a:r>
                      <a:rPr lang="en-US" smtClean="0"/>
                      <a:t>utpatient, 33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numRef>
              <c:f>Sheet1!$A$2:$A$3</c:f>
              <c:numCache>
                <c:formatCode>General</c:formatCode>
                <c:ptCount val="2"/>
                <c:pt idx="0">
                  <c:v>1986</c:v>
                </c:pt>
                <c:pt idx="1">
                  <c:v>2005</c:v>
                </c:pt>
              </c:numCache>
            </c:numRef>
          </c:cat>
          <c:val>
            <c:numRef>
              <c:f>Sheet1!$C$2:$C$3</c:f>
              <c:numCache>
                <c:formatCode>0%</c:formatCode>
                <c:ptCount val="2"/>
                <c:pt idx="0">
                  <c:v>0.24000000000000021</c:v>
                </c:pt>
                <c:pt idx="1">
                  <c:v>0.33000000000000207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Residential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-0.11863553429955206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R</a:t>
                    </a:r>
                    <a:r>
                      <a:rPr lang="en-US" dirty="0" smtClean="0"/>
                      <a:t>esidential</a:t>
                    </a:r>
                    <a:r>
                      <a:rPr lang="en-US" sz="1100" b="0" i="0" u="none" strike="noStrike" baseline="0" dirty="0" smtClean="0"/>
                      <a:t>*</a:t>
                    </a:r>
                    <a:r>
                      <a:rPr lang="en-US" dirty="0" smtClean="0"/>
                      <a:t>,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22%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12009237875288722"/>
                  <c:y val="-7.6778477724085414E-3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R</a:t>
                    </a:r>
                    <a:r>
                      <a:rPr lang="en-US" dirty="0" smtClean="0"/>
                      <a:t>esidential, 14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numRef>
              <c:f>Sheet1!$A$2:$A$3</c:f>
              <c:numCache>
                <c:formatCode>General</c:formatCode>
                <c:ptCount val="2"/>
                <c:pt idx="0">
                  <c:v>1986</c:v>
                </c:pt>
                <c:pt idx="1">
                  <c:v>2005</c:v>
                </c:pt>
              </c:numCache>
            </c:numRef>
          </c:cat>
          <c:val>
            <c:numRef>
              <c:f>Sheet1!$D$2:$D$3</c:f>
              <c:numCache>
                <c:formatCode>0%</c:formatCode>
                <c:ptCount val="2"/>
                <c:pt idx="0">
                  <c:v>0.22</c:v>
                </c:pt>
                <c:pt idx="1">
                  <c:v>0.14000000000000001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Prescription Drugs</c:v>
                </c:pt>
              </c:strCache>
            </c:strRef>
          </c:tx>
          <c:spPr>
            <a:solidFill>
              <a:srgbClr val="A73226"/>
            </a:solidFill>
          </c:spPr>
          <c:dLbls>
            <c:dLbl>
              <c:idx val="0"/>
              <c:layout>
                <c:manualLayout>
                  <c:x val="-0.14301637237608594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P</a:t>
                    </a:r>
                    <a:r>
                      <a:rPr lang="en-US" dirty="0" smtClean="0"/>
                      <a:t>rescription Drugs, 7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4934565050038603"/>
                  <c:y val="-1.1516318260256101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P</a:t>
                    </a:r>
                    <a:r>
                      <a:rPr lang="en-US" dirty="0" smtClean="0"/>
                      <a:t>rescription Drugs, 27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numRef>
              <c:f>Sheet1!$A$2:$A$3</c:f>
              <c:numCache>
                <c:formatCode>General</c:formatCode>
                <c:ptCount val="2"/>
                <c:pt idx="0">
                  <c:v>1986</c:v>
                </c:pt>
                <c:pt idx="1">
                  <c:v>2005</c:v>
                </c:pt>
              </c:numCache>
            </c:numRef>
          </c:cat>
          <c:val>
            <c:numRef>
              <c:f>Sheet1!$E$2:$E$3</c:f>
              <c:numCache>
                <c:formatCode>0%</c:formatCode>
                <c:ptCount val="2"/>
                <c:pt idx="0">
                  <c:v>7.0000000000000021E-2</c:v>
                </c:pt>
                <c:pt idx="1">
                  <c:v>0.27</c:v>
                </c:pt>
              </c:numCache>
            </c:numRef>
          </c:val>
        </c:ser>
        <c:overlap val="100"/>
        <c:axId val="79052160"/>
        <c:axId val="79070336"/>
      </c:barChart>
      <c:catAx>
        <c:axId val="790521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9070336"/>
        <c:crosses val="autoZero"/>
        <c:auto val="1"/>
        <c:lblAlgn val="ctr"/>
        <c:lblOffset val="100"/>
      </c:catAx>
      <c:valAx>
        <c:axId val="79070336"/>
        <c:scaling>
          <c:orientation val="minMax"/>
        </c:scaling>
        <c:delete val="1"/>
        <c:axPos val="l"/>
        <c:numFmt formatCode="0%" sourceLinked="1"/>
        <c:tickLblPos val="none"/>
        <c:crossAx val="79052160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1407168819964059"/>
          <c:y val="0.17603942365371425"/>
          <c:w val="0.6828424958963365"/>
          <c:h val="0.73290570204264061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Usual Care</c:v>
                </c:pt>
              </c:strCache>
            </c:strRef>
          </c:tx>
          <c:spPr>
            <a:solidFill>
              <a:srgbClr val="799D34"/>
            </a:solidFill>
          </c:spPr>
          <c:dLbls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Val val="1"/>
          </c:dLbls>
          <c:cat>
            <c:strRef>
              <c:f>Sheet1!$A$2:$A$9</c:f>
              <c:strCache>
                <c:ptCount val="8"/>
                <c:pt idx="0">
                  <c:v>Received Flu Vaccine </c:v>
                </c:pt>
                <c:pt idx="1">
                  <c:v>Screened for Diabetes</c:v>
                </c:pt>
                <c:pt idx="2">
                  <c:v>Cholesterol Screening</c:v>
                </c:pt>
                <c:pt idx="3">
                  <c:v>Educated about Exercise </c:v>
                </c:pt>
                <c:pt idx="4">
                  <c:v>Educated about Nutrition </c:v>
                </c:pt>
                <c:pt idx="5">
                  <c:v>Blood Pressure Tested</c:v>
                </c:pt>
                <c:pt idx="6">
                  <c:v>Educated about Smoking </c:v>
                </c:pt>
                <c:pt idx="7">
                  <c:v>Medication Listed in Chart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0.115</c:v>
                </c:pt>
                <c:pt idx="1">
                  <c:v>0.45900000000000002</c:v>
                </c:pt>
                <c:pt idx="2">
                  <c:v>0.56999999999999995</c:v>
                </c:pt>
                <c:pt idx="3">
                  <c:v>0.52500000000000002</c:v>
                </c:pt>
                <c:pt idx="4">
                  <c:v>0.62300000000000233</c:v>
                </c:pt>
                <c:pt idx="5">
                  <c:v>0.65600000000000303</c:v>
                </c:pt>
                <c:pt idx="6">
                  <c:v>0.63900000000000257</c:v>
                </c:pt>
                <c:pt idx="7">
                  <c:v>0.63900000000000257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Integrated Care</c:v>
                </c:pt>
              </c:strCache>
            </c:strRef>
          </c:tx>
          <c:spPr>
            <a:solidFill>
              <a:srgbClr val="00548B"/>
            </a:solidFill>
          </c:spPr>
          <c:dLbls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Val val="1"/>
          </c:dLbls>
          <c:cat>
            <c:strRef>
              <c:f>Sheet1!$A$2:$A$9</c:f>
              <c:strCache>
                <c:ptCount val="8"/>
                <c:pt idx="0">
                  <c:v>Received Flu Vaccine </c:v>
                </c:pt>
                <c:pt idx="1">
                  <c:v>Screened for Diabetes</c:v>
                </c:pt>
                <c:pt idx="2">
                  <c:v>Cholesterol Screening</c:v>
                </c:pt>
                <c:pt idx="3">
                  <c:v>Educated about Exercise </c:v>
                </c:pt>
                <c:pt idx="4">
                  <c:v>Educated about Nutrition </c:v>
                </c:pt>
                <c:pt idx="5">
                  <c:v>Blood Pressure Tested</c:v>
                </c:pt>
                <c:pt idx="6">
                  <c:v>Educated about Smoking </c:v>
                </c:pt>
                <c:pt idx="7">
                  <c:v>Medication Listed in Chart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0.32200000000000134</c:v>
                </c:pt>
                <c:pt idx="1">
                  <c:v>0.71200000000000063</c:v>
                </c:pt>
                <c:pt idx="2">
                  <c:v>0.8</c:v>
                </c:pt>
                <c:pt idx="3">
                  <c:v>0.81399999999999995</c:v>
                </c:pt>
                <c:pt idx="4">
                  <c:v>0.83100000000000063</c:v>
                </c:pt>
                <c:pt idx="5">
                  <c:v>0.84700000000000064</c:v>
                </c:pt>
                <c:pt idx="6">
                  <c:v>0.84700000000000064</c:v>
                </c:pt>
                <c:pt idx="7">
                  <c:v>0.86400000000000232</c:v>
                </c:pt>
              </c:numCache>
            </c:numRef>
          </c:val>
        </c:ser>
        <c:axId val="79010048"/>
        <c:axId val="79011840"/>
      </c:barChart>
      <c:catAx>
        <c:axId val="79010048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9011840"/>
        <c:crosses val="autoZero"/>
        <c:auto val="1"/>
        <c:lblAlgn val="ctr"/>
        <c:lblOffset val="100"/>
      </c:catAx>
      <c:valAx>
        <c:axId val="79011840"/>
        <c:scaling>
          <c:orientation val="minMax"/>
        </c:scaling>
        <c:delete val="1"/>
        <c:axPos val="b"/>
        <c:numFmt formatCode="0%" sourceLinked="1"/>
        <c:tickLblPos val="none"/>
        <c:crossAx val="790100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2.2916666666666672E-2"/>
          <c:y val="7.5000000000000011E-2"/>
          <c:w val="0.7153938648293966"/>
          <c:h val="0.8389114173228385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Intervention 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Year 1</c:v>
                </c:pt>
                <c:pt idx="1">
                  <c:v>Year 2</c:v>
                </c:pt>
              </c:strCache>
            </c:strRef>
          </c:cat>
          <c:val>
            <c:numRef>
              <c:f>Sheet1!$B$2:$B$3</c:f>
              <c:numCache>
                <c:formatCode>"$"#,##0</c:formatCode>
                <c:ptCount val="2"/>
                <c:pt idx="0">
                  <c:v>8934</c:v>
                </c:pt>
                <c:pt idx="1">
                  <c:v>5908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Usual Care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Year 1</c:v>
                </c:pt>
                <c:pt idx="1">
                  <c:v>Year 2</c:v>
                </c:pt>
              </c:strCache>
            </c:strRef>
          </c:cat>
          <c:val>
            <c:numRef>
              <c:f>Sheet1!$C$2:$C$3</c:f>
              <c:numCache>
                <c:formatCode>"$"#,##0</c:formatCode>
                <c:ptCount val="2"/>
                <c:pt idx="0">
                  <c:v>8715</c:v>
                </c:pt>
                <c:pt idx="1">
                  <c:v>6840</c:v>
                </c:pt>
              </c:numCache>
            </c:numRef>
          </c:val>
        </c:ser>
        <c:axId val="79472512"/>
        <c:axId val="79474048"/>
      </c:barChart>
      <c:catAx>
        <c:axId val="7947251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9474048"/>
        <c:crosses val="autoZero"/>
        <c:auto val="1"/>
        <c:lblAlgn val="ctr"/>
        <c:lblOffset val="100"/>
      </c:catAx>
      <c:valAx>
        <c:axId val="79474048"/>
        <c:scaling>
          <c:orientation val="minMax"/>
        </c:scaling>
        <c:delete val="1"/>
        <c:axPos val="l"/>
        <c:numFmt formatCode="&quot;$&quot;#,##0" sourceLinked="1"/>
        <c:tickLblPos val="none"/>
        <c:crossAx val="79472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164386482940095"/>
          <c:y val="0.45572810039370082"/>
          <c:w val="0.16168946850393701"/>
          <c:h val="0.11354379921259843"/>
        </c:manualLayout>
      </c:layout>
      <c:txPr>
        <a:bodyPr/>
        <a:lstStyle/>
        <a:p>
          <a:pPr>
            <a:defRPr sz="11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5"/>
          <c:y val="3.7500000000000006E-2"/>
          <c:w val="0.67500000000000404"/>
          <c:h val="0.87953641732283461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Medicare</c:v>
                </c:pt>
              </c:strCache>
            </c:strRef>
          </c:tx>
          <c:spPr>
            <a:solidFill>
              <a:srgbClr val="00548B"/>
            </a:solidFill>
          </c:spPr>
          <c:dLbls>
            <c:dLbl>
              <c:idx val="0"/>
              <c:layout>
                <c:manualLayout>
                  <c:x val="-0.18333333333333443"/>
                  <c:y val="1.145820096721829E-16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M</a:t>
                    </a:r>
                    <a:r>
                      <a:rPr lang="en-US" dirty="0" smtClean="0"/>
                      <a:t>edicare, 11.2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7500000000000004"/>
                  <c:y val="-3.1249999999998852E-3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M</a:t>
                    </a:r>
                    <a:r>
                      <a:rPr lang="en-US" dirty="0" smtClean="0"/>
                      <a:t>edicare, 11.2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Baseline</c:v>
                </c:pt>
                <c:pt idx="1">
                  <c:v>Post-reform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0.112</c:v>
                </c:pt>
                <c:pt idx="1">
                  <c:v>0.112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rgbClr val="799D34"/>
            </a:solidFill>
          </c:spPr>
          <c:dLbls>
            <c:dLbl>
              <c:idx val="0"/>
              <c:layout>
                <c:manualLayout>
                  <c:x val="-0.1833333333333344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M</a:t>
                    </a:r>
                    <a:r>
                      <a:rPr lang="en-US" dirty="0" smtClean="0"/>
                      <a:t>edicaid, 12.8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7083333333333414"/>
                  <c:y val="-1.5625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M</a:t>
                    </a:r>
                    <a:r>
                      <a:rPr lang="en-US" dirty="0" smtClean="0"/>
                      <a:t>edicaid, 24.5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Baseline</c:v>
                </c:pt>
                <c:pt idx="1">
                  <c:v>Post-reform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0.128</c:v>
                </c:pt>
                <c:pt idx="1">
                  <c:v>0.24500000000000041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-0.17430200131233678"/>
                  <c:y val="-1.5625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P</a:t>
                    </a:r>
                    <a:r>
                      <a:rPr lang="en-US" dirty="0" smtClean="0"/>
                      <a:t>rivate</a:t>
                    </a:r>
                    <a:r>
                      <a:rPr lang="en-US" baseline="0" dirty="0" smtClean="0"/>
                      <a:t> Insurance, </a:t>
                    </a:r>
                    <a:r>
                      <a:rPr lang="en-US" dirty="0" smtClean="0"/>
                      <a:t>39.2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7708333333333429"/>
                  <c:y val="1.5624507874015823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P</a:t>
                    </a:r>
                    <a:r>
                      <a:rPr lang="en-US" dirty="0" smtClean="0"/>
                      <a:t>rivate Insurance, 49.3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Baseline</c:v>
                </c:pt>
                <c:pt idx="1">
                  <c:v>Post-reform</c:v>
                </c:pt>
              </c:strCache>
            </c:strRef>
          </c:cat>
          <c:val>
            <c:numRef>
              <c:f>Sheet1!$D$2:$D$3</c:f>
              <c:numCache>
                <c:formatCode>0.0%</c:formatCode>
                <c:ptCount val="2"/>
                <c:pt idx="0">
                  <c:v>0.39200000000000185</c:v>
                </c:pt>
                <c:pt idx="1">
                  <c:v>0.49300000000000038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rgbClr val="A73226"/>
            </a:solidFill>
          </c:spPr>
          <c:dLbls>
            <c:dLbl>
              <c:idx val="0"/>
              <c:layout>
                <c:manualLayout>
                  <c:x val="-0.17347916666666671"/>
                  <c:y val="-2.5000000000000001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U</a:t>
                    </a:r>
                    <a:r>
                      <a:rPr lang="en-US" dirty="0" smtClean="0"/>
                      <a:t>ninsured, 36.7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791666666666667"/>
                  <c:y val="9.3750000000000847E-3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U</a:t>
                    </a:r>
                    <a:r>
                      <a:rPr lang="en-US" dirty="0" smtClean="0"/>
                      <a:t>ninsured, 15.0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Baseline</c:v>
                </c:pt>
                <c:pt idx="1">
                  <c:v>Post-reform</c:v>
                </c:pt>
              </c:strCache>
            </c:strRef>
          </c:cat>
          <c:val>
            <c:numRef>
              <c:f>Sheet1!$E$2:$E$3</c:f>
              <c:numCache>
                <c:formatCode>0.0%</c:formatCode>
                <c:ptCount val="2"/>
                <c:pt idx="0">
                  <c:v>0.36700000000000038</c:v>
                </c:pt>
                <c:pt idx="1">
                  <c:v>0.15000000000000024</c:v>
                </c:pt>
              </c:numCache>
            </c:numRef>
          </c:val>
        </c:ser>
        <c:overlap val="100"/>
        <c:axId val="79582720"/>
        <c:axId val="79584256"/>
      </c:barChart>
      <c:catAx>
        <c:axId val="79582720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9584256"/>
        <c:crosses val="autoZero"/>
        <c:auto val="1"/>
        <c:lblAlgn val="ctr"/>
        <c:lblOffset val="100"/>
      </c:catAx>
      <c:valAx>
        <c:axId val="79584256"/>
        <c:scaling>
          <c:orientation val="minMax"/>
        </c:scaling>
        <c:delete val="1"/>
        <c:axPos val="l"/>
        <c:numFmt formatCode="0.0%" sourceLinked="1"/>
        <c:tickLblPos val="none"/>
        <c:crossAx val="795827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0.63532</cdr:x>
      <cdr:y>0.66722</cdr:y>
    </cdr:from>
    <cdr:to>
      <cdr:x>0.7837</cdr:x>
      <cdr:y>0.73886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44857" y="2490637"/>
          <a:ext cx="1224952" cy="2674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dirty="0" smtClean="0"/>
            <a:t>Psychiatric Units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0.70324</cdr:x>
      <cdr:y>0.48992</cdr:y>
    </cdr:from>
    <cdr:to>
      <cdr:x>0.88506</cdr:x>
      <cdr:y>0.56156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805575" y="1828800"/>
          <a:ext cx="1500995" cy="2674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n-US" sz="1000" dirty="0" smtClean="0"/>
            <a:t>Psychiatric Hospitals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0.95873</cdr:x>
      <cdr:y>0.33213</cdr:y>
    </cdr:from>
    <cdr:to>
      <cdr:x>0.99112</cdr:x>
      <cdr:y>0.68982</cdr:y>
    </cdr:to>
    <cdr:sp macro="" textlink="">
      <cdr:nvSpPr>
        <cdr:cNvPr id="5" name="TextBox 1"/>
        <cdr:cNvSpPr txBox="1"/>
      </cdr:nvSpPr>
      <cdr:spPr>
        <a:xfrm xmlns:a="http://schemas.openxmlformats.org/drawingml/2006/main" rot="16200000">
          <a:off x="7380863" y="1773688"/>
          <a:ext cx="1335185" cy="267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n-US" sz="1000" dirty="0" smtClean="0"/>
            <a:t>Psychiatric Hospitals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</cdr:x>
      <cdr:y>0.346</cdr:y>
    </cdr:from>
    <cdr:to>
      <cdr:x>0.03239</cdr:x>
      <cdr:y>0.65811</cdr:y>
    </cdr:to>
    <cdr:sp macro="" textlink="">
      <cdr:nvSpPr>
        <cdr:cNvPr id="6" name="TextBox 1"/>
        <cdr:cNvSpPr txBox="1"/>
      </cdr:nvSpPr>
      <cdr:spPr>
        <a:xfrm xmlns:a="http://schemas.openxmlformats.org/drawingml/2006/main" rot="16200000">
          <a:off x="-466069" y="1740383"/>
          <a:ext cx="1165055" cy="267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n-US" sz="1000" dirty="0" smtClean="0"/>
            <a:t>Psychiatric Units</a:t>
          </a:r>
          <a:endParaRPr lang="en-US" sz="1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C6086AC-30C2-47D0-ADBA-C01D31B6E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507272B-9676-4E83-A7FB-DD21E9C1C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12CAE4-9323-4E51-9F3A-9F07A2DCB384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37B21F-B19A-455E-89A4-32C78F8F3D16}" type="slidenum">
              <a:rPr lang="en-US" smtClean="0"/>
              <a:pPr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37B21F-B19A-455E-89A4-32C78F8F3D16}" type="slidenum">
              <a:rPr lang="en-US" smtClean="0"/>
              <a:pPr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37B21F-B19A-455E-89A4-32C78F8F3D16}" type="slidenum">
              <a:rPr lang="en-US" smtClean="0"/>
              <a:pPr>
                <a:defRPr/>
              </a:pPr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37B21F-B19A-455E-89A4-32C78F8F3D16}" type="slidenum">
              <a:rPr lang="en-US" smtClean="0"/>
              <a:pPr>
                <a:defRPr/>
              </a:pPr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37B21F-B19A-455E-89A4-32C78F8F3D16}" type="slidenum">
              <a:rPr lang="en-US" smtClean="0"/>
              <a:pPr>
                <a:defRPr/>
              </a:pPr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37B21F-B19A-455E-89A4-32C78F8F3D16}" type="slidenum">
              <a:rPr lang="en-US" smtClean="0"/>
              <a:pPr>
                <a:defRPr/>
              </a:pPr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AH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375" y="5616575"/>
            <a:ext cx="11128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TW_Mast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TW_Bottom_Bar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6562725"/>
            <a:ext cx="6400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5327650" y="6003925"/>
            <a:ext cx="177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1000">
                <a:solidFill>
                  <a:srgbClr val="4D4D4D"/>
                </a:solidFill>
                <a:cs typeface="+mn-cs"/>
              </a:rPr>
              <a:t>Research and analysis by Avalere Health</a:t>
            </a:r>
          </a:p>
        </p:txBody>
      </p:sp>
      <p:pic>
        <p:nvPicPr>
          <p:cNvPr id="8" name="Picture 10" descr="final_logo_sm high res"/>
          <p:cNvPicPr>
            <a:picLocks noChangeAspect="1" noChangeArrowheads="1"/>
          </p:cNvPicPr>
          <p:nvPr userDrawn="1"/>
        </p:nvPicPr>
        <p:blipFill>
          <a:blip r:embed="rId5" cstate="print"/>
          <a:srcRect r="5455"/>
          <a:stretch>
            <a:fillRect/>
          </a:stretch>
        </p:blipFill>
        <p:spPr bwMode="auto">
          <a:xfrm>
            <a:off x="6897688" y="5780088"/>
            <a:ext cx="11557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4300" y="3165475"/>
            <a:ext cx="5229225" cy="525463"/>
          </a:xfrm>
        </p:spPr>
        <p:txBody>
          <a:bodyPr lIns="91440" tIns="91440" rIns="91440" bIns="91440"/>
          <a:lstStyle>
            <a:lvl1pPr>
              <a:defRPr>
                <a:solidFill>
                  <a:srgbClr val="4D4D4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54300" y="2832100"/>
            <a:ext cx="3297238" cy="396875"/>
          </a:xfrm>
        </p:spPr>
        <p:txBody>
          <a:bodyPr lIns="91440" tIns="91440" rIns="91440" bIns="91440"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819150"/>
            <a:ext cx="2063750" cy="2747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8638" y="819150"/>
            <a:ext cx="6038850" cy="2747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038" y="2193925"/>
            <a:ext cx="4038600" cy="1373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5038" y="2193925"/>
            <a:ext cx="4038600" cy="1373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3" descr="AH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0225" y="6003925"/>
            <a:ext cx="11128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373063"/>
            <a:ext cx="9144000" cy="1208087"/>
          </a:xfrm>
          <a:prstGeom prst="rect">
            <a:avLst/>
          </a:prstGeom>
          <a:solidFill>
            <a:srgbClr val="EBEBE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819150"/>
            <a:ext cx="82296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4038" y="2193925"/>
            <a:ext cx="8229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46" name="Picture 10" descr="final_logo_sm high res"/>
          <p:cNvPicPr>
            <a:picLocks noChangeAspect="1" noChangeArrowheads="1"/>
          </p:cNvPicPr>
          <p:nvPr/>
        </p:nvPicPr>
        <p:blipFill>
          <a:blip r:embed="rId14" cstate="print"/>
          <a:srcRect r="5313"/>
          <a:stretch>
            <a:fillRect/>
          </a:stretch>
        </p:blipFill>
        <p:spPr bwMode="auto">
          <a:xfrm>
            <a:off x="7573963" y="6221413"/>
            <a:ext cx="96202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5238750" y="6470650"/>
            <a:ext cx="24177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00">
                <a:solidFill>
                  <a:srgbClr val="4D4D4D"/>
                </a:solidFill>
                <a:cs typeface="+mn-cs"/>
              </a:rPr>
              <a:t>Research and analysis by Avalere Health</a:t>
            </a:r>
          </a:p>
        </p:txBody>
      </p:sp>
      <p:pic>
        <p:nvPicPr>
          <p:cNvPr id="10248" name="Picture 14" descr="TW_2ndPage_Top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>
          <a:solidFill>
            <a:srgbClr val="2B608E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>
          <a:solidFill>
            <a:srgbClr val="2B608E"/>
          </a:solidFill>
          <a:latin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>
          <a:solidFill>
            <a:srgbClr val="2B608E"/>
          </a:solidFill>
          <a:latin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>
          <a:solidFill>
            <a:srgbClr val="2B608E"/>
          </a:solidFill>
          <a:latin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>
          <a:solidFill>
            <a:srgbClr val="2B608E"/>
          </a:solidFill>
          <a:latin typeface="Arial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2800">
          <a:solidFill>
            <a:srgbClr val="2B608E"/>
          </a:solidFill>
          <a:latin typeface="Arial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2800">
          <a:solidFill>
            <a:srgbClr val="2B608E"/>
          </a:solidFill>
          <a:latin typeface="Arial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800">
          <a:solidFill>
            <a:srgbClr val="2B608E"/>
          </a:solidFill>
          <a:latin typeface="Arial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2800">
          <a:solidFill>
            <a:srgbClr val="2B608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har char="–"/>
        <a:defRPr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har char="•"/>
        <a:defRPr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har char="–"/>
        <a:defRPr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4300" y="2391617"/>
            <a:ext cx="5885851" cy="3200876"/>
          </a:xfrm>
          <a:noFill/>
        </p:spPr>
        <p:txBody>
          <a:bodyPr rIns="0"/>
          <a:lstStyle/>
          <a:p>
            <a:pPr>
              <a:lnSpc>
                <a:spcPct val="100000"/>
              </a:lnSpc>
            </a:pPr>
            <a:r>
              <a:rPr lang="en-US" dirty="0" smtClean="0"/>
              <a:t>Bringing Behavioral Health into the Care </a:t>
            </a:r>
            <a:r>
              <a:rPr lang="en-US" dirty="0" smtClean="0"/>
              <a:t>Continuum: Opportunities to Improve Quality, Costs and Outcomes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January 2012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638" y="819150"/>
            <a:ext cx="8229600" cy="689420"/>
          </a:xfrm>
        </p:spPr>
        <p:txBody>
          <a:bodyPr/>
          <a:lstStyle/>
          <a:p>
            <a:r>
              <a:rPr lang="en-US" dirty="0" smtClean="0"/>
              <a:t>Coordination of care can reduce costs for individuals with behavioral health conditions. 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gray">
          <a:xfrm>
            <a:off x="1803399" y="6188075"/>
            <a:ext cx="605472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0" dirty="0" smtClean="0">
                <a:solidFill>
                  <a:srgbClr val="4D4D4D"/>
                </a:solidFill>
                <a:cs typeface="+mn-cs"/>
              </a:rPr>
              <a:t>Source: </a:t>
            </a:r>
            <a:r>
              <a:rPr lang="en-US" sz="1000" dirty="0" err="1" smtClean="0">
                <a:solidFill>
                  <a:srgbClr val="4D4D4D"/>
                </a:solidFill>
              </a:rPr>
              <a:t>Druss</a:t>
            </a:r>
            <a:r>
              <a:rPr lang="en-US" sz="1000" dirty="0" smtClean="0">
                <a:solidFill>
                  <a:srgbClr val="4D4D4D"/>
                </a:solidFill>
              </a:rPr>
              <a:t>, B.G., et al. (2011). Budget Impact and Sustainability of Medical Care Management for Persons with Serious Mental Illness. </a:t>
            </a:r>
            <a:r>
              <a:rPr lang="en-US" sz="1000" i="1" dirty="0" smtClean="0">
                <a:solidFill>
                  <a:srgbClr val="4D4D4D"/>
                </a:solidFill>
              </a:rPr>
              <a:t>American Journal of Psychiatry</a:t>
            </a:r>
            <a:r>
              <a:rPr lang="en-US" sz="1000" dirty="0" smtClean="0">
                <a:solidFill>
                  <a:srgbClr val="4D4D4D"/>
                </a:solidFill>
              </a:rPr>
              <a:t>, </a:t>
            </a:r>
            <a:r>
              <a:rPr lang="en-US" sz="1000" dirty="0" err="1" smtClean="0">
                <a:solidFill>
                  <a:srgbClr val="4D4D4D"/>
                </a:solidFill>
              </a:rPr>
              <a:t>AiA</a:t>
            </a:r>
            <a:r>
              <a:rPr lang="en-US" sz="1000" dirty="0" smtClean="0">
                <a:solidFill>
                  <a:srgbClr val="4D4D4D"/>
                </a:solidFill>
              </a:rPr>
              <a:t>, 1-8. </a:t>
            </a:r>
            <a:endParaRPr lang="en-US" sz="1000" kern="0" dirty="0" smtClean="0">
              <a:solidFill>
                <a:srgbClr val="4D4D4D"/>
              </a:solidFill>
              <a:cs typeface="+mn-cs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000" kern="0" dirty="0">
              <a:solidFill>
                <a:srgbClr val="4D4D4D"/>
              </a:solidFill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836594" y="1803401"/>
            <a:ext cx="7608666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4D4D4D"/>
                </a:solidFill>
              </a:rPr>
              <a:t>Chart 9: Total Costs at 1 and 2 Years for Patients with Serious and Persistent Mental Illnesses Receiving a Medical Care Management Intervention vs. Usual Care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1834551" y="20094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1774167" y="1905959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638" y="525866"/>
            <a:ext cx="8229600" cy="1034129"/>
          </a:xfrm>
        </p:spPr>
        <p:txBody>
          <a:bodyPr/>
          <a:lstStyle/>
          <a:p>
            <a:r>
              <a:rPr lang="en-US" dirty="0" smtClean="0"/>
              <a:t>A substantial number of uninsured adults with mental health needs will gain coverage under health reform. 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gray">
          <a:xfrm>
            <a:off x="1803399" y="6058685"/>
            <a:ext cx="5718835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0" dirty="0" smtClean="0">
                <a:solidFill>
                  <a:srgbClr val="4D4D4D"/>
                </a:solidFill>
                <a:cs typeface="+mn-cs"/>
              </a:rPr>
              <a:t>Note: </a:t>
            </a:r>
            <a:r>
              <a:rPr lang="en-US" sz="1000" dirty="0" smtClean="0">
                <a:solidFill>
                  <a:srgbClr val="4D4D4D"/>
                </a:solidFill>
              </a:rPr>
              <a:t>Based on data for adults ages 18-64 in the 2004-2006 Medical Expenditure Panel Surveys.</a:t>
            </a:r>
            <a:endParaRPr lang="en-US" sz="1000" kern="0" dirty="0" smtClean="0">
              <a:solidFill>
                <a:srgbClr val="4D4D4D"/>
              </a:solidFill>
              <a:cs typeface="+mn-cs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0" dirty="0" smtClean="0">
                <a:solidFill>
                  <a:srgbClr val="4D4D4D"/>
                </a:solidFill>
                <a:cs typeface="+mn-cs"/>
              </a:rPr>
              <a:t>Source: </a:t>
            </a:r>
            <a:r>
              <a:rPr lang="en-US" sz="1000" dirty="0" smtClean="0">
                <a:solidFill>
                  <a:srgbClr val="4D4D4D"/>
                </a:solidFill>
              </a:rPr>
              <a:t>Garfield, R., et al. (2011). The Impact of National Health Care Reform on Adults With Severe Mental Disorders.</a:t>
            </a:r>
            <a:r>
              <a:rPr lang="en-US" sz="1000" i="1" dirty="0" smtClean="0">
                <a:solidFill>
                  <a:srgbClr val="4D4D4D"/>
                </a:solidFill>
              </a:rPr>
              <a:t> American Journal of Psychiatry</a:t>
            </a:r>
            <a:r>
              <a:rPr lang="en-US" sz="1000" dirty="0" smtClean="0">
                <a:solidFill>
                  <a:srgbClr val="4D4D4D"/>
                </a:solidFill>
              </a:rPr>
              <a:t>, 168(5): 486-494. </a:t>
            </a:r>
            <a:endParaRPr lang="en-US" sz="1000" kern="0" dirty="0" smtClean="0">
              <a:solidFill>
                <a:srgbClr val="4D4D4D"/>
              </a:solidFill>
              <a:cs typeface="+mn-cs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000" kern="0" dirty="0">
              <a:solidFill>
                <a:srgbClr val="4D4D4D"/>
              </a:solidFill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836594" y="1803401"/>
            <a:ext cx="718874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1600" dirty="0" smtClean="0">
                <a:solidFill>
                  <a:srgbClr val="4D4D4D"/>
                </a:solidFill>
              </a:rPr>
              <a:t>Chart 10: Simulated Change in Coverage After Reform Among Adults with Probable Depression or Serious Psychological Distress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/>
          <p:nvPr/>
        </p:nvGraphicFramePr>
        <p:xfrm>
          <a:off x="476250" y="1644650"/>
          <a:ext cx="8277225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gray">
          <a:xfrm>
            <a:off x="836594" y="1803401"/>
            <a:ext cx="7712183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4D4D4D"/>
                </a:solidFill>
              </a:rPr>
              <a:t>Chart 1: Percent of U.S. Adults Meeting Diagnostic Behavioral Health Criteria, 2007</a:t>
            </a:r>
            <a:endParaRPr lang="en-US" sz="1600" dirty="0">
              <a:solidFill>
                <a:srgbClr val="4D4D4D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528638" y="788011"/>
            <a:ext cx="8229600" cy="68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2B608E"/>
                </a:solidFill>
              </a:rPr>
              <a:t>Behavioral health conditions are prevalent among adults in the U.S. 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gray">
          <a:xfrm>
            <a:off x="1698625" y="5684871"/>
            <a:ext cx="5740400" cy="9694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kern="0" dirty="0" smtClean="0">
                <a:solidFill>
                  <a:srgbClr val="4D4D4D"/>
                </a:solidFill>
                <a:cs typeface="+mn-cs"/>
              </a:rPr>
              <a:t>Note: Anxiety disorder includes panic disorder, agoraphobia, specific phobia, social phobia, generalized anxiety disorder, post-traumatic stress disorder, obsessive compulsive disorder, and adult separation anxiety disorder. Impulse-control disorder includes oppositional defiant disorder, conduct disorder, attention deficit/hyperactivity disorder, and intermittent explosive disorder. Substance disorder includes alcohol abuse, drug abuse, and nicotine dependence.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kern="0" dirty="0" smtClean="0">
                <a:solidFill>
                  <a:srgbClr val="4D4D4D"/>
                </a:solidFill>
                <a:cs typeface="+mn-cs"/>
              </a:rPr>
              <a:t>Source:</a:t>
            </a:r>
            <a:r>
              <a:rPr lang="en-US" sz="900" dirty="0" smtClean="0">
                <a:solidFill>
                  <a:srgbClr val="4D4D4D"/>
                </a:solidFill>
              </a:rPr>
              <a:t> Kaiser Commission on Medicaid and the Uninsured. (April 2011). </a:t>
            </a:r>
            <a:r>
              <a:rPr lang="en-US" sz="900" i="1" dirty="0" smtClean="0">
                <a:solidFill>
                  <a:srgbClr val="4D4D4D"/>
                </a:solidFill>
              </a:rPr>
              <a:t>Mental Health Financing in the United States: A Primer</a:t>
            </a:r>
            <a:r>
              <a:rPr lang="en-US" sz="900" dirty="0" smtClean="0">
                <a:solidFill>
                  <a:srgbClr val="4D4D4D"/>
                </a:solidFill>
              </a:rPr>
              <a:t>. Washington, DC.</a:t>
            </a:r>
            <a:endParaRPr lang="en-US" sz="900" kern="0" dirty="0">
              <a:solidFill>
                <a:srgbClr val="4D4D4D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gray">
          <a:xfrm>
            <a:off x="836594" y="1689101"/>
            <a:ext cx="7188741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4D4D4D"/>
                </a:solidFill>
              </a:rPr>
              <a:t>Chart 2: Percentage of Adults with Mental Health Conditions and/or Medical Conditions, 2001-2003</a:t>
            </a:r>
            <a:endParaRPr lang="en-US" sz="1600" dirty="0">
              <a:solidFill>
                <a:srgbClr val="4D4D4D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gray">
          <a:xfrm>
            <a:off x="1803400" y="6083300"/>
            <a:ext cx="57404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0" dirty="0" smtClean="0">
                <a:solidFill>
                  <a:srgbClr val="4D4D4D"/>
                </a:solidFill>
                <a:cs typeface="+mn-cs"/>
              </a:rPr>
              <a:t>Source: </a:t>
            </a:r>
            <a:r>
              <a:rPr lang="en-US" sz="1000" dirty="0" err="1" smtClean="0">
                <a:solidFill>
                  <a:srgbClr val="4D4D4D"/>
                </a:solidFill>
              </a:rPr>
              <a:t>Druss</a:t>
            </a:r>
            <a:r>
              <a:rPr lang="en-US" sz="1000" dirty="0" smtClean="0">
                <a:solidFill>
                  <a:srgbClr val="4D4D4D"/>
                </a:solidFill>
              </a:rPr>
              <a:t>, B.G., and Walker, E.R. (February 2011). </a:t>
            </a:r>
            <a:r>
              <a:rPr lang="en-US" sz="1000" i="1" dirty="0" smtClean="0">
                <a:solidFill>
                  <a:srgbClr val="4D4D4D"/>
                </a:solidFill>
              </a:rPr>
              <a:t>Mental Disorders and Medical </a:t>
            </a:r>
            <a:r>
              <a:rPr lang="en-US" sz="1000" i="1" dirty="0" err="1" smtClean="0">
                <a:solidFill>
                  <a:srgbClr val="4D4D4D"/>
                </a:solidFill>
              </a:rPr>
              <a:t>Comorbidity</a:t>
            </a:r>
            <a:r>
              <a:rPr lang="en-US" sz="1000" dirty="0" smtClean="0">
                <a:solidFill>
                  <a:srgbClr val="4D4D4D"/>
                </a:solidFill>
              </a:rPr>
              <a:t>. Research Synthesis Report No. 21.  Princeton, NJ: The Robert Wood Johnson Foundation.</a:t>
            </a:r>
            <a:endParaRPr lang="en-US" sz="1000" kern="0" dirty="0" smtClean="0">
              <a:solidFill>
                <a:srgbClr val="4D4D4D"/>
              </a:solidFill>
              <a:cs typeface="+mn-cs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000" kern="0" dirty="0">
              <a:solidFill>
                <a:srgbClr val="4D4D4D"/>
              </a:solidFill>
              <a:cs typeface="+mn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381995" y="676579"/>
            <a:ext cx="8615363" cy="68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2B608E"/>
                </a:solidFill>
              </a:rPr>
              <a:t>Individuals with behavioral health conditions frequently have co-occurring physical health conditions.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24641" y="247668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Adults with Mental Health Conditions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1397480" y="5146016"/>
            <a:ext cx="5727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29% of Adults with Medical Conditions Also Have Mental Health Conditions</a:t>
            </a:r>
          </a:p>
          <a:p>
            <a:pPr algn="ctr"/>
            <a:r>
              <a:rPr lang="en-US" sz="1200" dirty="0" smtClean="0"/>
              <a:t>68% of Adults with Mental Health Conditions Also Have Medical Conditions</a:t>
            </a:r>
          </a:p>
        </p:txBody>
      </p:sp>
      <p:sp>
        <p:nvSpPr>
          <p:cNvPr id="24" name="Oval 23"/>
          <p:cNvSpPr/>
          <p:nvPr/>
        </p:nvSpPr>
        <p:spPr>
          <a:xfrm>
            <a:off x="3657601" y="2001331"/>
            <a:ext cx="3071003" cy="307963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984735" y="2484408"/>
            <a:ext cx="2035834" cy="2104846"/>
          </a:xfrm>
          <a:prstGeom prst="ellipse">
            <a:avLst/>
          </a:prstGeom>
          <a:solidFill>
            <a:srgbClr val="799D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oon 25"/>
          <p:cNvSpPr/>
          <p:nvPr/>
        </p:nvSpPr>
        <p:spPr>
          <a:xfrm>
            <a:off x="2967486" y="2475782"/>
            <a:ext cx="1104182" cy="2130724"/>
          </a:xfrm>
          <a:prstGeom prst="moon">
            <a:avLst>
              <a:gd name="adj" fmla="val 7201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2648309" y="3027872"/>
            <a:ext cx="612477" cy="2329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140679" y="3735238"/>
            <a:ext cx="0" cy="14664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132717" y="2941607"/>
            <a:ext cx="1173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400" dirty="0" smtClean="0">
                <a:solidFill>
                  <a:schemeClr val="bg1"/>
                </a:solidFill>
              </a:rPr>
              <a:t>Adults with Medical  Conditions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gray">
          <a:xfrm>
            <a:off x="836594" y="1746251"/>
            <a:ext cx="7188741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4D4D4D"/>
                </a:solidFill>
              </a:rPr>
              <a:t>Chart 3: Monthly Health Care Expenditures for Chronic Conditions, with and without </a:t>
            </a:r>
            <a:r>
              <a:rPr lang="en-US" sz="1600" dirty="0" err="1" smtClean="0">
                <a:solidFill>
                  <a:srgbClr val="4D4D4D"/>
                </a:solidFill>
              </a:rPr>
              <a:t>Comorbid</a:t>
            </a:r>
            <a:r>
              <a:rPr lang="en-US" sz="1600" dirty="0" smtClean="0">
                <a:solidFill>
                  <a:srgbClr val="4D4D4D"/>
                </a:solidFill>
              </a:rPr>
              <a:t> Depression, 2005</a:t>
            </a:r>
            <a:endParaRPr lang="en-US" sz="1600" dirty="0">
              <a:solidFill>
                <a:srgbClr val="4D4D4D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gray">
          <a:xfrm>
            <a:off x="1746250" y="5997575"/>
            <a:ext cx="5740400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0" dirty="0">
                <a:solidFill>
                  <a:srgbClr val="4D4D4D"/>
                </a:solidFill>
                <a:cs typeface="+mn-cs"/>
              </a:rPr>
              <a:t>Source</a:t>
            </a:r>
            <a:r>
              <a:rPr lang="en-US" sz="1000" kern="0" dirty="0" smtClean="0">
                <a:solidFill>
                  <a:srgbClr val="4D4D4D"/>
                </a:solidFill>
                <a:cs typeface="+mn-cs"/>
              </a:rPr>
              <a:t>: </a:t>
            </a:r>
            <a:r>
              <a:rPr lang="en-US" sz="1000" dirty="0" err="1" smtClean="0">
                <a:solidFill>
                  <a:srgbClr val="4D4D4D"/>
                </a:solidFill>
              </a:rPr>
              <a:t>Melek</a:t>
            </a:r>
            <a:r>
              <a:rPr lang="en-US" sz="1000" dirty="0" smtClean="0">
                <a:solidFill>
                  <a:srgbClr val="4D4D4D"/>
                </a:solidFill>
              </a:rPr>
              <a:t>, S., and Norris, D. (2008). </a:t>
            </a:r>
            <a:r>
              <a:rPr lang="en-US" sz="1000" i="1" dirty="0" smtClean="0">
                <a:solidFill>
                  <a:srgbClr val="4D4D4D"/>
                </a:solidFill>
              </a:rPr>
              <a:t>Chronic Conditions and </a:t>
            </a:r>
            <a:r>
              <a:rPr lang="en-US" sz="1000" i="1" dirty="0" err="1" smtClean="0">
                <a:solidFill>
                  <a:srgbClr val="4D4D4D"/>
                </a:solidFill>
              </a:rPr>
              <a:t>Comorbid</a:t>
            </a:r>
            <a:r>
              <a:rPr lang="en-US" sz="1000" i="1" dirty="0" smtClean="0">
                <a:solidFill>
                  <a:srgbClr val="4D4D4D"/>
                </a:solidFill>
              </a:rPr>
              <a:t> Psychological Disorders</a:t>
            </a:r>
            <a:r>
              <a:rPr lang="en-US" sz="1000" dirty="0" smtClean="0">
                <a:solidFill>
                  <a:srgbClr val="4D4D4D"/>
                </a:solidFill>
              </a:rPr>
              <a:t>. Cited in: </a:t>
            </a:r>
            <a:r>
              <a:rPr lang="en-US" sz="1000" dirty="0" err="1" smtClean="0">
                <a:solidFill>
                  <a:srgbClr val="4D4D4D"/>
                </a:solidFill>
              </a:rPr>
              <a:t>Druss</a:t>
            </a:r>
            <a:r>
              <a:rPr lang="en-US" sz="1000" dirty="0" smtClean="0">
                <a:solidFill>
                  <a:srgbClr val="4D4D4D"/>
                </a:solidFill>
              </a:rPr>
              <a:t>, B.G., and Walker, E.R. (February 2011). </a:t>
            </a:r>
            <a:r>
              <a:rPr lang="en-US" sz="1000" i="1" dirty="0" smtClean="0">
                <a:solidFill>
                  <a:srgbClr val="4D4D4D"/>
                </a:solidFill>
              </a:rPr>
              <a:t>Mental Disorders and Medical </a:t>
            </a:r>
            <a:r>
              <a:rPr lang="en-US" sz="1000" i="1" dirty="0" err="1" smtClean="0">
                <a:solidFill>
                  <a:srgbClr val="4D4D4D"/>
                </a:solidFill>
              </a:rPr>
              <a:t>Comorbidity</a:t>
            </a:r>
            <a:r>
              <a:rPr lang="en-US" sz="1000" dirty="0" smtClean="0">
                <a:solidFill>
                  <a:srgbClr val="4D4D4D"/>
                </a:solidFill>
              </a:rPr>
              <a:t>. Research Synthesis Report No. 21.  Princeton, NJ: The Robert Wood Johnson Foundation.</a:t>
            </a:r>
            <a:endParaRPr lang="en-US" sz="1000" kern="0" dirty="0" smtClean="0">
              <a:solidFill>
                <a:srgbClr val="4D4D4D"/>
              </a:solidFill>
              <a:cs typeface="+mn-cs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000" kern="0" dirty="0">
              <a:solidFill>
                <a:srgbClr val="4D4D4D"/>
              </a:solidFill>
              <a:cs typeface="+mn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528638" y="645136"/>
            <a:ext cx="8229600" cy="68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2B608E"/>
                </a:solidFill>
              </a:rPr>
              <a:t>The presence of a mental health disorder raises treatment costs for chronic medical conditions. 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485775" y="1892300"/>
          <a:ext cx="8277225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400050" y="2174875"/>
          <a:ext cx="8372475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gray">
          <a:xfrm>
            <a:off x="836594" y="1803401"/>
            <a:ext cx="7188741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4D4D4D"/>
                </a:solidFill>
              </a:rPr>
              <a:t>Chart 4: Reasons for Not Receiving Mental Health Services, Among Adults Reporting Unmet Need, 2009</a:t>
            </a:r>
            <a:endParaRPr lang="en-US" sz="1600" dirty="0">
              <a:solidFill>
                <a:srgbClr val="4D4D4D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gray">
          <a:xfrm>
            <a:off x="1803400" y="6073775"/>
            <a:ext cx="5740400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0" dirty="0" smtClean="0">
                <a:solidFill>
                  <a:srgbClr val="4D4D4D"/>
                </a:solidFill>
                <a:cs typeface="+mn-cs"/>
              </a:rPr>
              <a:t>Note: Excludes those who reported unmet need but received some services.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0" dirty="0" smtClean="0">
                <a:solidFill>
                  <a:srgbClr val="4D4D4D"/>
                </a:solidFill>
                <a:cs typeface="+mn-cs"/>
              </a:rPr>
              <a:t>Source: </a:t>
            </a:r>
            <a:r>
              <a:rPr lang="en-US" sz="1000" dirty="0" smtClean="0">
                <a:solidFill>
                  <a:srgbClr val="4D4D4D"/>
                </a:solidFill>
              </a:rPr>
              <a:t>Kaiser Commission on Medicaid and the Uninsured. (April 2011). </a:t>
            </a:r>
            <a:r>
              <a:rPr lang="en-US" sz="1000" i="1" dirty="0" smtClean="0">
                <a:solidFill>
                  <a:srgbClr val="4D4D4D"/>
                </a:solidFill>
              </a:rPr>
              <a:t>Mental Health Financing in the United States: A Primer</a:t>
            </a:r>
            <a:r>
              <a:rPr lang="en-US" sz="1000" dirty="0" smtClean="0">
                <a:solidFill>
                  <a:srgbClr val="4D4D4D"/>
                </a:solidFill>
              </a:rPr>
              <a:t>. Washington, DC.</a:t>
            </a:r>
            <a:endParaRPr lang="en-US" sz="1000" kern="0" dirty="0" smtClean="0">
              <a:solidFill>
                <a:srgbClr val="4D4D4D"/>
              </a:solidFill>
              <a:cs typeface="+mn-cs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000" kern="0" dirty="0">
              <a:solidFill>
                <a:srgbClr val="4D4D4D"/>
              </a:solidFill>
              <a:cs typeface="+mn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528638" y="645136"/>
            <a:ext cx="8229600" cy="68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2B608E"/>
                </a:solidFill>
              </a:rPr>
              <a:t>Cost is a common barrier to receiving mental health care services.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/>
        </p:nvGraphicFramePr>
        <p:xfrm>
          <a:off x="474454" y="2159000"/>
          <a:ext cx="8255479" cy="3732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Box 4"/>
          <p:cNvSpPr txBox="1">
            <a:spLocks noChangeArrowheads="1"/>
          </p:cNvSpPr>
          <p:nvPr/>
        </p:nvSpPr>
        <p:spPr bwMode="gray">
          <a:xfrm>
            <a:off x="1803399" y="5919042"/>
            <a:ext cx="605472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28600" indent="-2286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kern="0" dirty="0" smtClean="0">
                <a:solidFill>
                  <a:srgbClr val="4D4D4D"/>
                </a:solidFill>
                <a:cs typeface="+mn-cs"/>
              </a:rPr>
              <a:t>Note: Includes all registered and non-registered hospitals in the U.S.</a:t>
            </a:r>
          </a:p>
          <a:p>
            <a:pPr marL="228600" indent="-228600" eaLnBrk="0" fontAlgn="auto" hangingPunct="0">
              <a:spcBef>
                <a:spcPts val="0"/>
              </a:spcBef>
              <a:spcAft>
                <a:spcPts val="0"/>
              </a:spcAft>
              <a:buAutoNum type="arabicParenBoth"/>
              <a:defRPr/>
            </a:pPr>
            <a:r>
              <a:rPr lang="en-US" sz="900" kern="0" dirty="0" smtClean="0">
                <a:solidFill>
                  <a:srgbClr val="4D4D4D"/>
                </a:solidFill>
                <a:cs typeface="+mn-cs"/>
              </a:rPr>
              <a:t>Hospitals with a psychiatric unit are registered community hospitals that reported having a hospital-based inpatient psychiatric care unit for that year.</a:t>
            </a:r>
          </a:p>
          <a:p>
            <a:pPr marL="228600" indent="-228600" eaLnBrk="0" fontAlgn="auto" hangingPunct="0">
              <a:spcBef>
                <a:spcPts val="0"/>
              </a:spcBef>
              <a:spcAft>
                <a:spcPts val="0"/>
              </a:spcAft>
              <a:buAutoNum type="arabicParenBoth"/>
              <a:defRPr/>
            </a:pPr>
            <a:r>
              <a:rPr lang="en-US" sz="900" kern="0" dirty="0" smtClean="0">
                <a:solidFill>
                  <a:srgbClr val="4D4D4D"/>
                </a:solidFill>
                <a:cs typeface="+mn-cs"/>
              </a:rPr>
              <a:t>Freestanding psychiatric hospitals also include children‘s psychiatric hospitals and alcoholism/chemical dependency hospitals.</a:t>
            </a:r>
          </a:p>
          <a:p>
            <a:pPr marL="228600" indent="-2286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kern="0" dirty="0" smtClean="0">
                <a:solidFill>
                  <a:srgbClr val="4D4D4D"/>
                </a:solidFill>
                <a:cs typeface="+mn-cs"/>
              </a:rPr>
              <a:t>Source: </a:t>
            </a:r>
            <a:r>
              <a:rPr lang="en-US" sz="900" dirty="0" smtClean="0">
                <a:solidFill>
                  <a:srgbClr val="4D4D4D"/>
                </a:solidFill>
              </a:rPr>
              <a:t>Health Forum, AHA Annual Survey of Hospitals, 1995-2010.</a:t>
            </a:r>
            <a:endParaRPr lang="en-US" sz="900" kern="0" dirty="0">
              <a:solidFill>
                <a:srgbClr val="4D4D4D"/>
              </a:solidFill>
              <a:cs typeface="+mn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528638" y="645136"/>
            <a:ext cx="8229600" cy="68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2B608E"/>
                </a:solidFill>
              </a:rPr>
              <a:t>The health care system’s capacity to deliver mental health services has been shrinking.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2B608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680050" y="1789743"/>
            <a:ext cx="767894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1600" dirty="0" smtClean="0">
                <a:solidFill>
                  <a:srgbClr val="4D4D4D"/>
                </a:solidFill>
              </a:rPr>
              <a:t>Chart 5: Total Number of Psychiatric Units</a:t>
            </a:r>
            <a:r>
              <a:rPr lang="en-US" sz="1600" baseline="30000" dirty="0" smtClean="0">
                <a:solidFill>
                  <a:srgbClr val="4D4D4D"/>
                </a:solidFill>
              </a:rPr>
              <a:t>(1) </a:t>
            </a:r>
            <a:r>
              <a:rPr lang="en-US" sz="1600" dirty="0" smtClean="0">
                <a:solidFill>
                  <a:srgbClr val="4D4D4D"/>
                </a:solidFill>
              </a:rPr>
              <a:t>in U.S. Hospitals and Total </a:t>
            </a:r>
            <a:r>
              <a:rPr lang="fr-FR" sz="1600" dirty="0" smtClean="0">
                <a:solidFill>
                  <a:srgbClr val="4D4D4D"/>
                </a:solidFill>
              </a:rPr>
              <a:t>Number of Freestanding </a:t>
            </a:r>
            <a:r>
              <a:rPr lang="en-US" sz="1600" dirty="0" smtClean="0">
                <a:solidFill>
                  <a:srgbClr val="4D4D4D"/>
                </a:solidFill>
              </a:rPr>
              <a:t>Psychiatric Hospitals</a:t>
            </a:r>
            <a:r>
              <a:rPr lang="en-US" sz="1600" baseline="30000" dirty="0" smtClean="0">
                <a:solidFill>
                  <a:srgbClr val="4D4D4D"/>
                </a:solidFill>
              </a:rPr>
              <a:t>(2) </a:t>
            </a:r>
            <a:r>
              <a:rPr lang="en-US" sz="1600" dirty="0" smtClean="0">
                <a:solidFill>
                  <a:srgbClr val="4D4D4D"/>
                </a:solidFill>
              </a:rPr>
              <a:t>in U.S.,</a:t>
            </a:r>
            <a:r>
              <a:rPr lang="en-US" sz="1600" baseline="30000" dirty="0" smtClean="0">
                <a:solidFill>
                  <a:srgbClr val="4D4D4D"/>
                </a:solidFill>
              </a:rPr>
              <a:t> </a:t>
            </a:r>
            <a:r>
              <a:rPr lang="en-US" sz="1600" dirty="0" smtClean="0">
                <a:solidFill>
                  <a:srgbClr val="4D4D4D"/>
                </a:solidFill>
              </a:rPr>
              <a:t>1995-2010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gray">
          <a:xfrm>
            <a:off x="836594" y="1803401"/>
            <a:ext cx="7188741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4D4D4D"/>
                </a:solidFill>
              </a:rPr>
              <a:t>Chart 6: Types of Mental Health Services Used in Past Year, Among Adults Receiving Treatment, 2009</a:t>
            </a:r>
            <a:endParaRPr lang="en-US" sz="1600" dirty="0">
              <a:solidFill>
                <a:srgbClr val="4D4D4D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528638" y="645136"/>
            <a:ext cx="8229600" cy="68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2B608E"/>
                </a:solidFill>
              </a:rPr>
              <a:t>Treatment for behavioral health problems is most frequently delivered on an outpatient basis.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gray">
          <a:xfrm>
            <a:off x="1698625" y="5963970"/>
            <a:ext cx="5740400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0" dirty="0" smtClean="0">
                <a:solidFill>
                  <a:srgbClr val="4D4D4D"/>
                </a:solidFill>
                <a:cs typeface="+mn-cs"/>
              </a:rPr>
              <a:t>Note: Excludes treatment for substance abuse disorders.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000" kern="0" dirty="0" smtClean="0">
              <a:solidFill>
                <a:srgbClr val="4D4D4D"/>
              </a:solidFill>
              <a:cs typeface="+mn-cs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0" dirty="0" smtClean="0">
                <a:solidFill>
                  <a:srgbClr val="4D4D4D"/>
                </a:solidFill>
                <a:cs typeface="+mn-cs"/>
              </a:rPr>
              <a:t>Source:</a:t>
            </a:r>
            <a:r>
              <a:rPr lang="en-US" sz="1000" dirty="0" smtClean="0">
                <a:solidFill>
                  <a:srgbClr val="4D4D4D"/>
                </a:solidFill>
              </a:rPr>
              <a:t> Kaiser Commission on Medicaid and the Uninsured. (April 2011). </a:t>
            </a:r>
            <a:r>
              <a:rPr lang="en-US" sz="1000" i="1" dirty="0" smtClean="0">
                <a:solidFill>
                  <a:srgbClr val="4D4D4D"/>
                </a:solidFill>
              </a:rPr>
              <a:t>Mental Health Financing in the United States: A Primer</a:t>
            </a:r>
            <a:r>
              <a:rPr lang="en-US" sz="1000" dirty="0" smtClean="0">
                <a:solidFill>
                  <a:srgbClr val="4D4D4D"/>
                </a:solidFill>
              </a:rPr>
              <a:t>. Washington, DC.</a:t>
            </a:r>
            <a:endParaRPr lang="en-US" sz="1000" kern="0" dirty="0">
              <a:solidFill>
                <a:srgbClr val="4D4D4D"/>
              </a:solidFill>
              <a:cs typeface="+mn-cs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879259" y="2343512"/>
          <a:ext cx="7582207" cy="3862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3426987" y="2434518"/>
            <a:ext cx="13411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36620" y="2640258"/>
            <a:ext cx="1402080" cy="6934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25980" y="3318438"/>
            <a:ext cx="144780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420374" y="4042338"/>
            <a:ext cx="1325880" cy="723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638" y="552450"/>
            <a:ext cx="8229600" cy="1034129"/>
          </a:xfrm>
        </p:spPr>
        <p:txBody>
          <a:bodyPr/>
          <a:lstStyle/>
          <a:p>
            <a:pPr>
              <a:defRPr/>
            </a:pPr>
            <a:r>
              <a:rPr lang="en-US" kern="1200" dirty="0" smtClean="0">
                <a:latin typeface="Arial" charset="0"/>
                <a:ea typeface="+mn-ea"/>
                <a:cs typeface="Arial" charset="0"/>
              </a:rPr>
              <a:t>Increased utilization of prescription drugs and decreased reliance on inpatient services has</a:t>
            </a:r>
            <a:br>
              <a:rPr lang="en-US" kern="1200" dirty="0" smtClean="0">
                <a:latin typeface="Arial" charset="0"/>
                <a:ea typeface="+mn-ea"/>
                <a:cs typeface="Arial" charset="0"/>
              </a:rPr>
            </a:br>
            <a:r>
              <a:rPr lang="en-US" kern="1200" dirty="0" smtClean="0">
                <a:latin typeface="Arial" charset="0"/>
                <a:ea typeface="+mn-ea"/>
                <a:cs typeface="Arial" charset="0"/>
              </a:rPr>
              <a:t>shifted spending over time.</a:t>
            </a:r>
            <a:endParaRPr lang="en-US" kern="1200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836594" y="1746251"/>
            <a:ext cx="7188741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4D4D4D"/>
                </a:solidFill>
              </a:rPr>
              <a:t>Chart 7: Distribution of Mental Health Expenditures by Type of Service, 1986 and 2005</a:t>
            </a:r>
            <a:endParaRPr lang="en-US" sz="1600" dirty="0">
              <a:solidFill>
                <a:srgbClr val="4D4D4D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gray">
          <a:xfrm>
            <a:off x="1746250" y="5673725"/>
            <a:ext cx="5740400" cy="9694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kern="0" dirty="0" smtClean="0">
                <a:solidFill>
                  <a:srgbClr val="4D4D4D"/>
                </a:solidFill>
                <a:cs typeface="+mn-cs"/>
              </a:rPr>
              <a:t>Note: Excludes spending on insurance administration. Data not adjusted for inflation.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kern="0" dirty="0" smtClean="0">
                <a:solidFill>
                  <a:srgbClr val="4D4D4D"/>
                </a:solidFill>
                <a:cs typeface="+mn-cs"/>
              </a:rPr>
              <a:t>* Residential treatment includes spending in nursing home units of hospitals or in nursing homes affiliated with hospitals. </a:t>
            </a:r>
          </a:p>
          <a:p>
            <a:r>
              <a:rPr lang="en-US" sz="900" kern="0" dirty="0" smtClean="0">
                <a:solidFill>
                  <a:srgbClr val="4D4D4D"/>
                </a:solidFill>
                <a:cs typeface="+mn-cs"/>
              </a:rPr>
              <a:t>Source: Substance Abuse and Mental Health Services Administration. (2011) . National Expenditures for</a:t>
            </a:r>
          </a:p>
          <a:p>
            <a:r>
              <a:rPr lang="en-US" sz="900" kern="0" dirty="0" smtClean="0">
                <a:solidFill>
                  <a:srgbClr val="4D4D4D"/>
                </a:solidFill>
                <a:cs typeface="+mn-cs"/>
              </a:rPr>
              <a:t>Mental Health Services &amp; Substance Abuse Treatment 1986 – 2005. Washington, DC. As cited in Kais</a:t>
            </a:r>
            <a:r>
              <a:rPr lang="en-US" sz="900" dirty="0" smtClean="0">
                <a:solidFill>
                  <a:srgbClr val="4D4D4D"/>
                </a:solidFill>
              </a:rPr>
              <a:t>er Commission on Medicaid and the Uninsured. (April 2011). </a:t>
            </a:r>
            <a:r>
              <a:rPr lang="en-US" sz="900" i="1" dirty="0" smtClean="0">
                <a:solidFill>
                  <a:srgbClr val="4D4D4D"/>
                </a:solidFill>
              </a:rPr>
              <a:t>Mental Health Financing in the United States: A Primer</a:t>
            </a:r>
            <a:r>
              <a:rPr lang="en-US" sz="900" dirty="0" smtClean="0">
                <a:solidFill>
                  <a:srgbClr val="4D4D4D"/>
                </a:solidFill>
              </a:rPr>
              <a:t>. Washington, DC.</a:t>
            </a:r>
            <a:endParaRPr lang="en-US" sz="900" kern="0" dirty="0">
              <a:solidFill>
                <a:srgbClr val="4D4D4D"/>
              </a:solidFill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86050" y="2190750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$32 B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95825" y="2200275"/>
            <a:ext cx="7518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$113 B</a:t>
            </a:r>
            <a:endParaRPr lang="en-US" sz="1400" b="1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33376" y="2343150"/>
          <a:ext cx="8248650" cy="3308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638" y="819150"/>
            <a:ext cx="8229600" cy="689420"/>
          </a:xfrm>
        </p:spPr>
        <p:txBody>
          <a:bodyPr/>
          <a:lstStyle/>
          <a:p>
            <a:r>
              <a:rPr lang="en-US" dirty="0" smtClean="0"/>
              <a:t>Integration of behavioral and physical health care can improve access to appropriate care. 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gray">
          <a:xfrm>
            <a:off x="1803399" y="6188075"/>
            <a:ext cx="605472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0" dirty="0" smtClean="0">
                <a:solidFill>
                  <a:srgbClr val="4D4D4D"/>
                </a:solidFill>
                <a:cs typeface="+mn-cs"/>
              </a:rPr>
              <a:t>Source: </a:t>
            </a:r>
            <a:r>
              <a:rPr lang="en-US" sz="1000" dirty="0" err="1" smtClean="0">
                <a:solidFill>
                  <a:srgbClr val="4D4D4D"/>
                </a:solidFill>
              </a:rPr>
              <a:t>Druss</a:t>
            </a:r>
            <a:r>
              <a:rPr lang="en-US" sz="1000" dirty="0" smtClean="0">
                <a:solidFill>
                  <a:srgbClr val="4D4D4D"/>
                </a:solidFill>
              </a:rPr>
              <a:t>, B., et al. (2001). Integrated Medical Care for Patients with Serious Psychiatric Illness. A Randomized Trial. </a:t>
            </a:r>
            <a:r>
              <a:rPr lang="en-US" sz="1000" i="1" dirty="0" smtClean="0">
                <a:solidFill>
                  <a:srgbClr val="4D4D4D"/>
                </a:solidFill>
              </a:rPr>
              <a:t>Archives of General Psychiatry</a:t>
            </a:r>
            <a:r>
              <a:rPr lang="en-US" sz="1000" dirty="0" smtClean="0">
                <a:solidFill>
                  <a:srgbClr val="4D4D4D"/>
                </a:solidFill>
              </a:rPr>
              <a:t>, 58, 861-868.</a:t>
            </a:r>
            <a:endParaRPr lang="en-US" sz="1000" kern="0" dirty="0" smtClean="0">
              <a:solidFill>
                <a:srgbClr val="4D4D4D"/>
              </a:solidFill>
              <a:cs typeface="+mn-cs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000" kern="0" dirty="0">
              <a:solidFill>
                <a:srgbClr val="4D4D4D"/>
              </a:solidFill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836594" y="1768897"/>
            <a:ext cx="7188741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4D4D4D"/>
                </a:solidFill>
              </a:rPr>
              <a:t>Chart 8: Receipt of Preventive Care Services in 12 Months among Patients with Serious Psychiatric Illness Receiving Integrated Care vs. Patients Receiving Usual Care</a:t>
            </a:r>
            <a:endParaRPr lang="en-US" sz="1600" dirty="0">
              <a:solidFill>
                <a:srgbClr val="4D4D4D"/>
              </a:solidFill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189781" y="1862827"/>
          <a:ext cx="8790317" cy="4184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32323"/>
      </a:dk1>
      <a:lt1>
        <a:srgbClr val="FFFFFF"/>
      </a:lt1>
      <a:dk2>
        <a:srgbClr val="00548B"/>
      </a:dk2>
      <a:lt2>
        <a:srgbClr val="E9E3BA"/>
      </a:lt2>
      <a:accent1>
        <a:srgbClr val="00548B"/>
      </a:accent1>
      <a:accent2>
        <a:srgbClr val="799D34"/>
      </a:accent2>
      <a:accent3>
        <a:srgbClr val="FFFFFF"/>
      </a:accent3>
      <a:accent4>
        <a:srgbClr val="1C1C1C"/>
      </a:accent4>
      <a:accent5>
        <a:srgbClr val="AAB3C4"/>
      </a:accent5>
      <a:accent6>
        <a:srgbClr val="6D8E2E"/>
      </a:accent6>
      <a:hlink>
        <a:srgbClr val="EDB50F"/>
      </a:hlink>
      <a:folHlink>
        <a:srgbClr val="A7322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232323"/>
        </a:dk1>
        <a:lt1>
          <a:srgbClr val="FFFFFF"/>
        </a:lt1>
        <a:dk2>
          <a:srgbClr val="00548B"/>
        </a:dk2>
        <a:lt2>
          <a:srgbClr val="E9E3BA"/>
        </a:lt2>
        <a:accent1>
          <a:srgbClr val="00548B"/>
        </a:accent1>
        <a:accent2>
          <a:srgbClr val="799D34"/>
        </a:accent2>
        <a:accent3>
          <a:srgbClr val="FFFFFF"/>
        </a:accent3>
        <a:accent4>
          <a:srgbClr val="1C1C1C"/>
        </a:accent4>
        <a:accent5>
          <a:srgbClr val="AAB3C4"/>
        </a:accent5>
        <a:accent6>
          <a:srgbClr val="6D8E2E"/>
        </a:accent6>
        <a:hlink>
          <a:srgbClr val="EDB50F"/>
        </a:hlink>
        <a:folHlink>
          <a:srgbClr val="A732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232323"/>
        </a:dk1>
        <a:lt1>
          <a:srgbClr val="FFFFFF"/>
        </a:lt1>
        <a:dk2>
          <a:srgbClr val="4BB6FF"/>
        </a:dk2>
        <a:lt2>
          <a:srgbClr val="E9E3BA"/>
        </a:lt2>
        <a:accent1>
          <a:srgbClr val="00548B"/>
        </a:accent1>
        <a:accent2>
          <a:srgbClr val="799D34"/>
        </a:accent2>
        <a:accent3>
          <a:srgbClr val="FFFFFF"/>
        </a:accent3>
        <a:accent4>
          <a:srgbClr val="1C1C1C"/>
        </a:accent4>
        <a:accent5>
          <a:srgbClr val="AAB3C4"/>
        </a:accent5>
        <a:accent6>
          <a:srgbClr val="6D8E2E"/>
        </a:accent6>
        <a:hlink>
          <a:srgbClr val="EDB50F"/>
        </a:hlink>
        <a:folHlink>
          <a:srgbClr val="A732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232323"/>
    </a:dk1>
    <a:lt1>
      <a:srgbClr val="FFFFFF"/>
    </a:lt1>
    <a:dk2>
      <a:srgbClr val="00548B"/>
    </a:dk2>
    <a:lt2>
      <a:srgbClr val="E9E3BA"/>
    </a:lt2>
    <a:accent1>
      <a:srgbClr val="00548B"/>
    </a:accent1>
    <a:accent2>
      <a:srgbClr val="799D34"/>
    </a:accent2>
    <a:accent3>
      <a:srgbClr val="FFFFFF"/>
    </a:accent3>
    <a:accent4>
      <a:srgbClr val="1C1C1C"/>
    </a:accent4>
    <a:accent5>
      <a:srgbClr val="AAB3C4"/>
    </a:accent5>
    <a:accent6>
      <a:srgbClr val="6D8E2E"/>
    </a:accent6>
    <a:hlink>
      <a:srgbClr val="EDB50F"/>
    </a:hlink>
    <a:folHlink>
      <a:srgbClr val="A73226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11926</TotalTime>
  <Words>1065</Words>
  <Application>Microsoft Office PowerPoint</Application>
  <PresentationFormat>On-screen Show (4:3)</PresentationFormat>
  <Paragraphs>85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Bringing Behavioral Health into the Care Continuum: Opportunities to Improve Quality, Costs and Outcomes   January 2012</vt:lpstr>
      <vt:lpstr>Slide 2</vt:lpstr>
      <vt:lpstr>Slide 3</vt:lpstr>
      <vt:lpstr>Slide 4</vt:lpstr>
      <vt:lpstr>Slide 5</vt:lpstr>
      <vt:lpstr>Slide 6</vt:lpstr>
      <vt:lpstr>Slide 7</vt:lpstr>
      <vt:lpstr>Increased utilization of prescription drugs and decreased reliance on inpatient services has shifted spending over time.</vt:lpstr>
      <vt:lpstr>Integration of behavioral and physical health care can improve access to appropriate care. </vt:lpstr>
      <vt:lpstr>Coordination of care can reduce costs for individuals with behavioral health conditions. </vt:lpstr>
      <vt:lpstr>A substantial number of uninsured adults with mental health needs will gain coverage under health reform. </vt:lpstr>
    </vt:vector>
  </TitlesOfParts>
  <Company>Avalere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 Moreno</dc:creator>
  <cp:lastModifiedBy>Audrey.Horn</cp:lastModifiedBy>
  <cp:revision>739</cp:revision>
  <dcterms:created xsi:type="dcterms:W3CDTF">2006-04-18T17:03:54Z</dcterms:created>
  <dcterms:modified xsi:type="dcterms:W3CDTF">2012-01-16T23:52:17Z</dcterms:modified>
</cp:coreProperties>
</file>