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charts/chart6.xml" ContentType="application/vnd.openxmlformats-officedocument.drawingml.chart+xml"/>
  <Override PartName="/ppt/charts/chart7.xml" ContentType="application/vnd.openxmlformats-officedocument.drawingml.chart+xml"/>
  <Override PartName="/ppt/diagrams/layout1.xml" ContentType="application/vnd.openxmlformats-officedocument.drawingml.diagram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5"/>
  </p:notesMasterIdLst>
  <p:handoutMasterIdLst>
    <p:handoutMasterId r:id="rId16"/>
  </p:handoutMasterIdLst>
  <p:sldIdLst>
    <p:sldId id="373" r:id="rId2"/>
    <p:sldId id="399" r:id="rId3"/>
    <p:sldId id="396" r:id="rId4"/>
    <p:sldId id="394" r:id="rId5"/>
    <p:sldId id="405" r:id="rId6"/>
    <p:sldId id="384" r:id="rId7"/>
    <p:sldId id="402" r:id="rId8"/>
    <p:sldId id="401" r:id="rId9"/>
    <p:sldId id="391" r:id="rId10"/>
    <p:sldId id="392" r:id="rId11"/>
    <p:sldId id="387" r:id="rId12"/>
    <p:sldId id="403" r:id="rId13"/>
    <p:sldId id="383" r:id="rId14"/>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mn-ea"/>
        <a:cs typeface="Arial" charset="0"/>
      </a:defRPr>
    </a:lvl1pPr>
    <a:lvl2pPr marL="457200" algn="l" rtl="0" fontAlgn="base">
      <a:spcBef>
        <a:spcPct val="0"/>
      </a:spcBef>
      <a:spcAft>
        <a:spcPct val="0"/>
      </a:spcAft>
      <a:defRPr sz="2400" kern="1200">
        <a:solidFill>
          <a:schemeClr val="tx1"/>
        </a:solidFill>
        <a:latin typeface="Arial" charset="0"/>
        <a:ea typeface="+mn-ea"/>
        <a:cs typeface="Arial" charset="0"/>
      </a:defRPr>
    </a:lvl2pPr>
    <a:lvl3pPr marL="914400" algn="l" rtl="0" fontAlgn="base">
      <a:spcBef>
        <a:spcPct val="0"/>
      </a:spcBef>
      <a:spcAft>
        <a:spcPct val="0"/>
      </a:spcAft>
      <a:defRPr sz="2400" kern="1200">
        <a:solidFill>
          <a:schemeClr val="tx1"/>
        </a:solidFill>
        <a:latin typeface="Arial" charset="0"/>
        <a:ea typeface="+mn-ea"/>
        <a:cs typeface="Arial" charset="0"/>
      </a:defRPr>
    </a:lvl3pPr>
    <a:lvl4pPr marL="1371600" algn="l" rtl="0" fontAlgn="base">
      <a:spcBef>
        <a:spcPct val="0"/>
      </a:spcBef>
      <a:spcAft>
        <a:spcPct val="0"/>
      </a:spcAft>
      <a:defRPr sz="2400" kern="1200">
        <a:solidFill>
          <a:schemeClr val="tx1"/>
        </a:solidFill>
        <a:latin typeface="Arial" charset="0"/>
        <a:ea typeface="+mn-ea"/>
        <a:cs typeface="Arial" charset="0"/>
      </a:defRPr>
    </a:lvl4pPr>
    <a:lvl5pPr marL="1828800" algn="l" rtl="0" fontAlgn="base">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mo" initials="e" lastIdx="2" clrIdx="0"/>
  <p:cmAuthor id="1" name="Cara Demmerle" initials="CD" lastIdx="9" clrIdx="1"/>
  <p:cmAuthor id="2" name="Audrey.Horn" initials="A" lastIdx="15" clrIdx="2"/>
  <p:cmAuthor id="3" name="Purva.Rawal" initials="PR" lastIdx="27" clrIdx="3"/>
  <p:cmAuthor id="4" name="Jennifer Kowalski" initials="JLK" lastIdx="5" clrIdx="4"/>
  <p:cmAuthor id="5" name="audrey.horn" initials="a" lastIdx="5" clrIdx="5"/>
  <p:cmAuthor id="6" name="jennifer.kowalski" initials="JLK" lastIdx="5"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C000"/>
    <a:srgbClr val="E9E3BA"/>
    <a:srgbClr val="00548B"/>
    <a:srgbClr val="777777"/>
    <a:srgbClr val="4D4D4D"/>
    <a:srgbClr val="A73226"/>
    <a:srgbClr val="C6D9F1"/>
    <a:srgbClr val="799D34"/>
    <a:srgbClr val="FDE955"/>
    <a:srgbClr val="0066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44" autoAdjust="0"/>
    <p:restoredTop sz="99881" autoAdjust="0"/>
  </p:normalViewPr>
  <p:slideViewPr>
    <p:cSldViewPr snapToGrid="0">
      <p:cViewPr>
        <p:scale>
          <a:sx n="90" d="100"/>
          <a:sy n="90" d="100"/>
        </p:scale>
        <p:origin x="-1884" y="-498"/>
      </p:cViewPr>
      <p:guideLst>
        <p:guide orient="horz" pos="1407"/>
        <p:guide orient="horz" pos="477"/>
        <p:guide orient="horz" pos="1136"/>
        <p:guide orient="horz" pos="3505"/>
        <p:guide orient="horz" pos="3625"/>
        <p:guide orient="horz" pos="3571"/>
        <p:guide orient="horz" pos="3398"/>
        <p:guide orient="horz" pos="1567"/>
        <p:guide pos="351"/>
        <p:guide pos="583"/>
        <p:guide pos="1190"/>
        <p:guide pos="4959"/>
        <p:guide pos="4462"/>
        <p:guide pos="541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07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7.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3.3552001312335947E-2"/>
          <c:y val="0.15726550196850395"/>
          <c:w val="0.9435313320209977"/>
          <c:h val="0.69339074803149858"/>
        </c:manualLayout>
      </c:layout>
      <c:barChart>
        <c:barDir val="col"/>
        <c:grouping val="clustered"/>
        <c:ser>
          <c:idx val="0"/>
          <c:order val="0"/>
          <c:tx>
            <c:strRef>
              <c:f>Sheet1!$B$1</c:f>
              <c:strCache>
                <c:ptCount val="1"/>
                <c:pt idx="0">
                  <c:v>Series 1</c:v>
                </c:pt>
              </c:strCache>
            </c:strRef>
          </c:tx>
          <c:spPr>
            <a:solidFill>
              <a:srgbClr val="00548B"/>
            </a:solidFill>
          </c:spPr>
          <c:dPt>
            <c:idx val="1"/>
            <c:spPr>
              <a:solidFill>
                <a:srgbClr val="00548B"/>
              </a:solidFill>
            </c:spPr>
          </c:dPt>
          <c:dPt>
            <c:idx val="2"/>
            <c:spPr>
              <a:solidFill>
                <a:srgbClr val="00548B"/>
              </a:solidFill>
            </c:spPr>
          </c:dPt>
          <c:dPt>
            <c:idx val="3"/>
            <c:spPr>
              <a:solidFill>
                <a:srgbClr val="00548B"/>
              </a:solidFill>
            </c:spPr>
          </c:dPt>
          <c:dPt>
            <c:idx val="4"/>
            <c:spPr>
              <a:solidFill>
                <a:srgbClr val="00548B"/>
              </a:solidFill>
            </c:spPr>
          </c:dPt>
          <c:dPt>
            <c:idx val="5"/>
            <c:spPr>
              <a:solidFill>
                <a:srgbClr val="00548B"/>
              </a:solidFill>
            </c:spPr>
          </c:dPt>
          <c:dLbls>
            <c:txPr>
              <a:bodyPr/>
              <a:lstStyle/>
              <a:p>
                <a:pPr>
                  <a:defRPr sz="1100"/>
                </a:pPr>
                <a:endParaRPr lang="en-US"/>
              </a:p>
            </c:txPr>
            <c:showVal val="1"/>
          </c:dLbls>
          <c:cat>
            <c:numRef>
              <c:f>Sheet1!$A$2:$A$6</c:f>
              <c:numCache>
                <c:formatCode>General</c:formatCode>
                <c:ptCount val="5"/>
                <c:pt idx="0">
                  <c:v>2007</c:v>
                </c:pt>
                <c:pt idx="1">
                  <c:v>2008</c:v>
                </c:pt>
                <c:pt idx="2">
                  <c:v>2009</c:v>
                </c:pt>
                <c:pt idx="3">
                  <c:v>2010</c:v>
                </c:pt>
                <c:pt idx="4">
                  <c:v>2011</c:v>
                </c:pt>
              </c:numCache>
            </c:numRef>
          </c:cat>
          <c:val>
            <c:numRef>
              <c:f>Sheet1!$B$2:$B$6</c:f>
              <c:numCache>
                <c:formatCode>0%</c:formatCode>
                <c:ptCount val="5"/>
                <c:pt idx="0">
                  <c:v>0.72300000000000053</c:v>
                </c:pt>
                <c:pt idx="1">
                  <c:v>0.81599999999999995</c:v>
                </c:pt>
                <c:pt idx="2">
                  <c:v>0.87400000000000055</c:v>
                </c:pt>
                <c:pt idx="3">
                  <c:v>0.91200000000000003</c:v>
                </c:pt>
                <c:pt idx="4">
                  <c:v>0.93700000000000061</c:v>
                </c:pt>
              </c:numCache>
            </c:numRef>
          </c:val>
        </c:ser>
        <c:axId val="84376576"/>
        <c:axId val="84378368"/>
      </c:barChart>
      <c:catAx>
        <c:axId val="84376576"/>
        <c:scaling>
          <c:orientation val="minMax"/>
        </c:scaling>
        <c:axPos val="b"/>
        <c:numFmt formatCode="General" sourceLinked="1"/>
        <c:tickLblPos val="nextTo"/>
        <c:txPr>
          <a:bodyPr/>
          <a:lstStyle/>
          <a:p>
            <a:pPr>
              <a:defRPr sz="1100"/>
            </a:pPr>
            <a:endParaRPr lang="en-US"/>
          </a:p>
        </c:txPr>
        <c:crossAx val="84378368"/>
        <c:crosses val="autoZero"/>
        <c:auto val="1"/>
        <c:lblAlgn val="ctr"/>
        <c:lblOffset val="100"/>
      </c:catAx>
      <c:valAx>
        <c:axId val="84378368"/>
        <c:scaling>
          <c:orientation val="minMax"/>
        </c:scaling>
        <c:delete val="1"/>
        <c:axPos val="l"/>
        <c:title>
          <c:tx>
            <c:rich>
              <a:bodyPr rot="-5400000" vert="horz"/>
              <a:lstStyle/>
              <a:p>
                <a:pPr>
                  <a:defRPr/>
                </a:pPr>
                <a:r>
                  <a:rPr lang="en-US" sz="1100" b="0" dirty="0" smtClean="0"/>
                  <a:t>Percentage of Patients</a:t>
                </a:r>
                <a:endParaRPr lang="en-US" sz="1100" b="0" dirty="0"/>
              </a:p>
            </c:rich>
          </c:tx>
          <c:layout>
            <c:manualLayout>
              <c:xMode val="edge"/>
              <c:yMode val="edge"/>
              <c:x val="9.4783464566929943E-4"/>
              <c:y val="0.30299975393700951"/>
            </c:manualLayout>
          </c:layout>
        </c:title>
        <c:numFmt formatCode="0%" sourceLinked="1"/>
        <c:tickLblPos val="none"/>
        <c:crossAx val="84376576"/>
        <c:crosses val="autoZero"/>
        <c:crossBetween val="between"/>
      </c:valAx>
    </c:plotArea>
    <c:plotVisOnly val="1"/>
    <c:dispBlanksAs val="gap"/>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1003005401338536"/>
          <c:y val="0.1177722421291568"/>
          <c:w val="0.8674537981810807"/>
          <c:h val="0.79294159920347851"/>
        </c:manualLayout>
      </c:layout>
      <c:barChart>
        <c:barDir val="col"/>
        <c:grouping val="clustered"/>
        <c:ser>
          <c:idx val="0"/>
          <c:order val="0"/>
          <c:tx>
            <c:strRef>
              <c:f>Sheet1!$B$1</c:f>
              <c:strCache>
                <c:ptCount val="1"/>
                <c:pt idx="0">
                  <c:v>Series 1</c:v>
                </c:pt>
              </c:strCache>
            </c:strRef>
          </c:tx>
          <c:spPr>
            <a:solidFill>
              <a:srgbClr val="FFC000"/>
            </a:solidFill>
          </c:spPr>
          <c:dLbls>
            <c:numFmt formatCode="#,##0.00" sourceLinked="0"/>
            <c:txPr>
              <a:bodyPr/>
              <a:lstStyle/>
              <a:p>
                <a:pPr>
                  <a:defRPr sz="1100"/>
                </a:pPr>
                <a:endParaRPr lang="en-US"/>
              </a:p>
            </c:txPr>
            <c:showVal val="1"/>
          </c:dLbls>
          <c:cat>
            <c:numRef>
              <c:f>Sheet1!$A$2:$A$7</c:f>
              <c:numCache>
                <c:formatCode>General</c:formatCode>
                <c:ptCount val="6"/>
                <c:pt idx="0">
                  <c:v>2004</c:v>
                </c:pt>
                <c:pt idx="1">
                  <c:v>2005</c:v>
                </c:pt>
                <c:pt idx="2">
                  <c:v>2006</c:v>
                </c:pt>
                <c:pt idx="3">
                  <c:v>2007</c:v>
                </c:pt>
                <c:pt idx="4">
                  <c:v>2008</c:v>
                </c:pt>
                <c:pt idx="5">
                  <c:v>2009</c:v>
                </c:pt>
              </c:numCache>
            </c:numRef>
          </c:cat>
          <c:val>
            <c:numRef>
              <c:f>Sheet1!$B$2:$B$7</c:f>
              <c:numCache>
                <c:formatCode>General</c:formatCode>
                <c:ptCount val="6"/>
                <c:pt idx="0">
                  <c:v>2.5</c:v>
                </c:pt>
                <c:pt idx="1">
                  <c:v>1.3900000000000001</c:v>
                </c:pt>
                <c:pt idx="2">
                  <c:v>1.1800000000000055</c:v>
                </c:pt>
                <c:pt idx="3">
                  <c:v>1.1700000000000021</c:v>
                </c:pt>
                <c:pt idx="4">
                  <c:v>0.98</c:v>
                </c:pt>
                <c:pt idx="5">
                  <c:v>0.86000000000000065</c:v>
                </c:pt>
              </c:numCache>
            </c:numRef>
          </c:val>
        </c:ser>
        <c:axId val="85562496"/>
        <c:axId val="85564032"/>
      </c:barChart>
      <c:catAx>
        <c:axId val="85562496"/>
        <c:scaling>
          <c:orientation val="minMax"/>
        </c:scaling>
        <c:axPos val="b"/>
        <c:numFmt formatCode="General" sourceLinked="1"/>
        <c:tickLblPos val="nextTo"/>
        <c:txPr>
          <a:bodyPr/>
          <a:lstStyle/>
          <a:p>
            <a:pPr>
              <a:defRPr sz="1100"/>
            </a:pPr>
            <a:endParaRPr lang="en-US"/>
          </a:p>
        </c:txPr>
        <c:crossAx val="85564032"/>
        <c:crosses val="autoZero"/>
        <c:auto val="1"/>
        <c:lblAlgn val="ctr"/>
        <c:lblOffset val="100"/>
      </c:catAx>
      <c:valAx>
        <c:axId val="85564032"/>
        <c:scaling>
          <c:orientation val="minMax"/>
        </c:scaling>
        <c:delete val="1"/>
        <c:axPos val="l"/>
        <c:title>
          <c:tx>
            <c:rich>
              <a:bodyPr rot="-5400000" vert="horz"/>
              <a:lstStyle/>
              <a:p>
                <a:pPr>
                  <a:defRPr/>
                </a:pPr>
                <a:r>
                  <a:rPr lang="en-US" sz="1100" b="0" dirty="0" smtClean="0"/>
                  <a:t>CLABSIs per 1,000 Central Line Days</a:t>
                </a:r>
                <a:endParaRPr lang="en-US" sz="1100" b="0" dirty="0"/>
              </a:p>
            </c:rich>
          </c:tx>
          <c:layout>
            <c:manualLayout>
              <c:xMode val="edge"/>
              <c:yMode val="edge"/>
              <c:x val="7.95221409149693E-2"/>
              <c:y val="0.16822948562571391"/>
            </c:manualLayout>
          </c:layout>
        </c:title>
        <c:numFmt formatCode="General" sourceLinked="1"/>
        <c:tickLblPos val="none"/>
        <c:crossAx val="85562496"/>
        <c:crosses val="autoZero"/>
        <c:crossBetween val="between"/>
      </c:valAx>
    </c:plotArea>
    <c:plotVisOnly val="1"/>
    <c:dispBlanksAs val="gap"/>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3659810144877271"/>
          <c:y val="0.11356800089106395"/>
          <c:w val="0.77537534659701546"/>
          <c:h val="0.71215219873208957"/>
        </c:manualLayout>
      </c:layout>
      <c:barChart>
        <c:barDir val="col"/>
        <c:grouping val="clustered"/>
        <c:ser>
          <c:idx val="0"/>
          <c:order val="0"/>
          <c:tx>
            <c:strRef>
              <c:f>Sheet1!$B$1</c:f>
              <c:strCache>
                <c:ptCount val="1"/>
                <c:pt idx="0">
                  <c:v>Total</c:v>
                </c:pt>
              </c:strCache>
            </c:strRef>
          </c:tx>
          <c:spPr>
            <a:ln>
              <a:solidFill>
                <a:srgbClr val="00548B"/>
              </a:solidFill>
            </a:ln>
          </c:spPr>
          <c:cat>
            <c:strRef>
              <c:f>Sheet1!$A$2:$A$4</c:f>
              <c:strCache>
                <c:ptCount val="3"/>
                <c:pt idx="0">
                  <c:v>2006-2008 (base)</c:v>
                </c:pt>
                <c:pt idx="1">
                  <c:v>2009</c:v>
                </c:pt>
                <c:pt idx="2">
                  <c:v>2010</c:v>
                </c:pt>
              </c:strCache>
            </c:strRef>
          </c:cat>
          <c:val>
            <c:numRef>
              <c:f>Sheet1!$B$2:$B$4</c:f>
              <c:numCache>
                <c:formatCode>General</c:formatCode>
                <c:ptCount val="3"/>
                <c:pt idx="0">
                  <c:v>1</c:v>
                </c:pt>
                <c:pt idx="1">
                  <c:v>0.82000000000000062</c:v>
                </c:pt>
                <c:pt idx="2">
                  <c:v>0.67000000000000248</c:v>
                </c:pt>
              </c:numCache>
            </c:numRef>
          </c:val>
        </c:ser>
        <c:axId val="84420864"/>
        <c:axId val="84426752"/>
      </c:barChart>
      <c:catAx>
        <c:axId val="84420864"/>
        <c:scaling>
          <c:orientation val="minMax"/>
        </c:scaling>
        <c:axPos val="b"/>
        <c:numFmt formatCode="General" sourceLinked="1"/>
        <c:tickLblPos val="nextTo"/>
        <c:txPr>
          <a:bodyPr/>
          <a:lstStyle/>
          <a:p>
            <a:pPr>
              <a:defRPr sz="1100"/>
            </a:pPr>
            <a:endParaRPr lang="en-US"/>
          </a:p>
        </c:txPr>
        <c:crossAx val="84426752"/>
        <c:crosses val="autoZero"/>
        <c:auto val="1"/>
        <c:lblAlgn val="ctr"/>
        <c:lblOffset val="100"/>
      </c:catAx>
      <c:valAx>
        <c:axId val="84426752"/>
        <c:scaling>
          <c:orientation val="minMax"/>
        </c:scaling>
        <c:axPos val="l"/>
        <c:title>
          <c:tx>
            <c:rich>
              <a:bodyPr rot="-5400000" vert="horz"/>
              <a:lstStyle/>
              <a:p>
                <a:pPr>
                  <a:defRPr sz="1100" b="0"/>
                </a:pPr>
                <a:r>
                  <a:rPr lang="en-US" sz="1100" b="0" dirty="0" smtClean="0"/>
                  <a:t>Standardized Infection</a:t>
                </a:r>
                <a:r>
                  <a:rPr lang="en-US" sz="1100" b="0" baseline="0" dirty="0" smtClean="0"/>
                  <a:t> Ratio</a:t>
                </a:r>
                <a:endParaRPr lang="en-US" sz="1100" b="0" dirty="0"/>
              </a:p>
            </c:rich>
          </c:tx>
          <c:layout>
            <c:manualLayout>
              <c:xMode val="edge"/>
              <c:yMode val="edge"/>
              <c:x val="5.8139740295427948E-2"/>
              <c:y val="0.14600336005494896"/>
            </c:manualLayout>
          </c:layout>
        </c:title>
        <c:numFmt formatCode="#,##0.0" sourceLinked="0"/>
        <c:tickLblPos val="nextTo"/>
        <c:txPr>
          <a:bodyPr/>
          <a:lstStyle/>
          <a:p>
            <a:pPr>
              <a:defRPr sz="1200"/>
            </a:pPr>
            <a:endParaRPr lang="en-US"/>
          </a:p>
        </c:txPr>
        <c:crossAx val="84420864"/>
        <c:crosses val="autoZero"/>
        <c:crossBetween val="between"/>
      </c:valAx>
    </c:plotArea>
    <c:plotVisOnly val="1"/>
    <c:dispBlanksAs val="gap"/>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4987582407614602"/>
          <c:y val="0.11356800089106395"/>
          <c:w val="0.76285007786609438"/>
          <c:h val="0.71215219873208957"/>
        </c:manualLayout>
      </c:layout>
      <c:lineChart>
        <c:grouping val="standard"/>
        <c:ser>
          <c:idx val="0"/>
          <c:order val="0"/>
          <c:tx>
            <c:strRef>
              <c:f>Sheet1!$B$1</c:f>
              <c:strCache>
                <c:ptCount val="1"/>
                <c:pt idx="0">
                  <c:v>Under 65</c:v>
                </c:pt>
              </c:strCache>
            </c:strRef>
          </c:tx>
          <c:spPr>
            <a:ln>
              <a:solidFill>
                <a:srgbClr val="FFC000"/>
              </a:solidFill>
            </a:ln>
          </c:spPr>
          <c:marker>
            <c:symbol val="none"/>
          </c:marker>
          <c:cat>
            <c:numRef>
              <c:f>Sheet1!$A$2:$A$6</c:f>
              <c:numCache>
                <c:formatCode>General</c:formatCode>
                <c:ptCount val="5"/>
                <c:pt idx="0">
                  <c:v>2005</c:v>
                </c:pt>
                <c:pt idx="1">
                  <c:v>2006</c:v>
                </c:pt>
                <c:pt idx="2">
                  <c:v>2007</c:v>
                </c:pt>
                <c:pt idx="3">
                  <c:v>2008</c:v>
                </c:pt>
                <c:pt idx="4">
                  <c:v>2009</c:v>
                </c:pt>
              </c:numCache>
            </c:numRef>
          </c:cat>
          <c:val>
            <c:numRef>
              <c:f>Sheet1!$B$2:$B$6</c:f>
              <c:numCache>
                <c:formatCode>0.0%</c:formatCode>
                <c:ptCount val="5"/>
                <c:pt idx="0">
                  <c:v>0.77500000000000135</c:v>
                </c:pt>
                <c:pt idx="1">
                  <c:v>0.82099999999999995</c:v>
                </c:pt>
                <c:pt idx="2">
                  <c:v>0.87400000000000111</c:v>
                </c:pt>
                <c:pt idx="3">
                  <c:v>0.92</c:v>
                </c:pt>
                <c:pt idx="4">
                  <c:v>0.95100000000000062</c:v>
                </c:pt>
              </c:numCache>
            </c:numRef>
          </c:val>
        </c:ser>
        <c:ser>
          <c:idx val="1"/>
          <c:order val="1"/>
          <c:tx>
            <c:strRef>
              <c:f>Sheet1!$C$1</c:f>
              <c:strCache>
                <c:ptCount val="1"/>
                <c:pt idx="0">
                  <c:v>65-74 </c:v>
                </c:pt>
              </c:strCache>
            </c:strRef>
          </c:tx>
          <c:spPr>
            <a:ln>
              <a:solidFill>
                <a:srgbClr val="00548B"/>
              </a:solidFill>
            </a:ln>
          </c:spPr>
          <c:marker>
            <c:symbol val="none"/>
          </c:marker>
          <c:cat>
            <c:numRef>
              <c:f>Sheet1!$A$2:$A$6</c:f>
              <c:numCache>
                <c:formatCode>General</c:formatCode>
                <c:ptCount val="5"/>
                <c:pt idx="0">
                  <c:v>2005</c:v>
                </c:pt>
                <c:pt idx="1">
                  <c:v>2006</c:v>
                </c:pt>
                <c:pt idx="2">
                  <c:v>2007</c:v>
                </c:pt>
                <c:pt idx="3">
                  <c:v>2008</c:v>
                </c:pt>
                <c:pt idx="4">
                  <c:v>2009</c:v>
                </c:pt>
              </c:numCache>
            </c:numRef>
          </c:cat>
          <c:val>
            <c:numRef>
              <c:f>Sheet1!$C$2:$C$6</c:f>
              <c:numCache>
                <c:formatCode>0.0%</c:formatCode>
                <c:ptCount val="5"/>
                <c:pt idx="0">
                  <c:v>0.72800000000000065</c:v>
                </c:pt>
                <c:pt idx="1">
                  <c:v>0.79200000000000004</c:v>
                </c:pt>
                <c:pt idx="2">
                  <c:v>0.85900000000000065</c:v>
                </c:pt>
                <c:pt idx="3">
                  <c:v>0.91400000000000003</c:v>
                </c:pt>
                <c:pt idx="4">
                  <c:v>0.94799999999999995</c:v>
                </c:pt>
              </c:numCache>
            </c:numRef>
          </c:val>
        </c:ser>
        <c:ser>
          <c:idx val="2"/>
          <c:order val="2"/>
          <c:tx>
            <c:strRef>
              <c:f>Sheet1!$D$1</c:f>
              <c:strCache>
                <c:ptCount val="1"/>
                <c:pt idx="0">
                  <c:v>75-84</c:v>
                </c:pt>
              </c:strCache>
            </c:strRef>
          </c:tx>
          <c:spPr>
            <a:ln>
              <a:solidFill>
                <a:srgbClr val="799D34"/>
              </a:solidFill>
            </a:ln>
          </c:spPr>
          <c:marker>
            <c:symbol val="none"/>
          </c:marker>
          <c:cat>
            <c:numRef>
              <c:f>Sheet1!$A$2:$A$6</c:f>
              <c:numCache>
                <c:formatCode>General</c:formatCode>
                <c:ptCount val="5"/>
                <c:pt idx="0">
                  <c:v>2005</c:v>
                </c:pt>
                <c:pt idx="1">
                  <c:v>2006</c:v>
                </c:pt>
                <c:pt idx="2">
                  <c:v>2007</c:v>
                </c:pt>
                <c:pt idx="3">
                  <c:v>2008</c:v>
                </c:pt>
                <c:pt idx="4">
                  <c:v>2009</c:v>
                </c:pt>
              </c:numCache>
            </c:numRef>
          </c:cat>
          <c:val>
            <c:numRef>
              <c:f>Sheet1!$D$2:$D$6</c:f>
              <c:numCache>
                <c:formatCode>0.0%</c:formatCode>
                <c:ptCount val="5"/>
                <c:pt idx="0">
                  <c:v>0.71700000000000064</c:v>
                </c:pt>
                <c:pt idx="1">
                  <c:v>0.78</c:v>
                </c:pt>
                <c:pt idx="2">
                  <c:v>0.85000000000000064</c:v>
                </c:pt>
                <c:pt idx="3">
                  <c:v>0.90500000000000003</c:v>
                </c:pt>
                <c:pt idx="4">
                  <c:v>0.94299999999999995</c:v>
                </c:pt>
              </c:numCache>
            </c:numRef>
          </c:val>
        </c:ser>
        <c:ser>
          <c:idx val="3"/>
          <c:order val="3"/>
          <c:tx>
            <c:strRef>
              <c:f>Sheet1!$E$1</c:f>
              <c:strCache>
                <c:ptCount val="1"/>
                <c:pt idx="0">
                  <c:v>85 and Over</c:v>
                </c:pt>
              </c:strCache>
            </c:strRef>
          </c:tx>
          <c:spPr>
            <a:ln>
              <a:solidFill>
                <a:srgbClr val="A73226"/>
              </a:solidFill>
            </a:ln>
          </c:spPr>
          <c:marker>
            <c:symbol val="none"/>
          </c:marker>
          <c:cat>
            <c:numRef>
              <c:f>Sheet1!$A$2:$A$6</c:f>
              <c:numCache>
                <c:formatCode>General</c:formatCode>
                <c:ptCount val="5"/>
                <c:pt idx="0">
                  <c:v>2005</c:v>
                </c:pt>
                <c:pt idx="1">
                  <c:v>2006</c:v>
                </c:pt>
                <c:pt idx="2">
                  <c:v>2007</c:v>
                </c:pt>
                <c:pt idx="3">
                  <c:v>2008</c:v>
                </c:pt>
                <c:pt idx="4">
                  <c:v>2009</c:v>
                </c:pt>
              </c:numCache>
            </c:numRef>
          </c:cat>
          <c:val>
            <c:numRef>
              <c:f>Sheet1!$E$2:$E$6</c:f>
              <c:numCache>
                <c:formatCode>0.0%</c:formatCode>
                <c:ptCount val="5"/>
                <c:pt idx="0">
                  <c:v>0.68600000000000005</c:v>
                </c:pt>
                <c:pt idx="1">
                  <c:v>0.7420000000000011</c:v>
                </c:pt>
                <c:pt idx="2">
                  <c:v>0.82199999999999995</c:v>
                </c:pt>
                <c:pt idx="3">
                  <c:v>0.88</c:v>
                </c:pt>
                <c:pt idx="4">
                  <c:v>0.92500000000000004</c:v>
                </c:pt>
              </c:numCache>
            </c:numRef>
          </c:val>
        </c:ser>
        <c:marker val="1"/>
        <c:axId val="84457728"/>
        <c:axId val="91815936"/>
      </c:lineChart>
      <c:catAx>
        <c:axId val="84457728"/>
        <c:scaling>
          <c:orientation val="minMax"/>
        </c:scaling>
        <c:axPos val="b"/>
        <c:numFmt formatCode="General" sourceLinked="1"/>
        <c:majorTickMark val="none"/>
        <c:tickLblPos val="nextTo"/>
        <c:txPr>
          <a:bodyPr/>
          <a:lstStyle/>
          <a:p>
            <a:pPr>
              <a:defRPr sz="1100"/>
            </a:pPr>
            <a:endParaRPr lang="en-US"/>
          </a:p>
        </c:txPr>
        <c:crossAx val="91815936"/>
        <c:crosses val="autoZero"/>
        <c:auto val="1"/>
        <c:lblAlgn val="ctr"/>
        <c:lblOffset val="100"/>
      </c:catAx>
      <c:valAx>
        <c:axId val="91815936"/>
        <c:scaling>
          <c:orientation val="minMax"/>
          <c:min val="0.60000000000000064"/>
        </c:scaling>
        <c:axPos val="l"/>
        <c:title>
          <c:tx>
            <c:rich>
              <a:bodyPr rot="-5400000" vert="horz"/>
              <a:lstStyle/>
              <a:p>
                <a:pPr>
                  <a:defRPr sz="1100" b="0"/>
                </a:pPr>
                <a:r>
                  <a:rPr lang="en-US" sz="1100" b="0" dirty="0" smtClean="0"/>
                  <a:t>Percent of Patients</a:t>
                </a:r>
                <a:endParaRPr lang="en-US" sz="1100" b="0" dirty="0"/>
              </a:p>
            </c:rich>
          </c:tx>
          <c:layout>
            <c:manualLayout>
              <c:xMode val="edge"/>
              <c:yMode val="edge"/>
              <c:x val="5.7958983026930651E-2"/>
              <c:y val="0.27567177894179928"/>
            </c:manualLayout>
          </c:layout>
        </c:title>
        <c:numFmt formatCode="0%" sourceLinked="0"/>
        <c:tickLblPos val="nextTo"/>
        <c:txPr>
          <a:bodyPr/>
          <a:lstStyle/>
          <a:p>
            <a:pPr>
              <a:defRPr sz="1100"/>
            </a:pPr>
            <a:endParaRPr lang="en-US"/>
          </a:p>
        </c:txPr>
        <c:crossAx val="84457728"/>
        <c:crosses val="autoZero"/>
        <c:crossBetween val="between"/>
      </c:valAx>
    </c:plotArea>
    <c:legend>
      <c:legendPos val="r"/>
      <c:layout>
        <c:manualLayout>
          <c:xMode val="edge"/>
          <c:yMode val="edge"/>
          <c:x val="0.83247798225082592"/>
          <c:y val="0.3647615010720624"/>
          <c:w val="0.11882375677557717"/>
          <c:h val="0.37591279945793687"/>
        </c:manualLayout>
      </c:layout>
      <c:txPr>
        <a:bodyPr/>
        <a:lstStyle/>
        <a:p>
          <a:pPr>
            <a:defRPr sz="1100"/>
          </a:pPr>
          <a:endParaRPr lang="en-US"/>
        </a:p>
      </c:txPr>
    </c:legend>
    <c:plotVisOnly val="1"/>
    <c:dispBlanksAs val="gap"/>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3659810144877271"/>
          <c:y val="0.11356800089106395"/>
          <c:w val="0.79274139119706821"/>
          <c:h val="0.71215219873208957"/>
        </c:manualLayout>
      </c:layout>
      <c:barChart>
        <c:barDir val="col"/>
        <c:grouping val="clustered"/>
        <c:ser>
          <c:idx val="0"/>
          <c:order val="0"/>
          <c:tx>
            <c:strRef>
              <c:f>Sheet1!$B$1</c:f>
              <c:strCache>
                <c:ptCount val="1"/>
                <c:pt idx="0">
                  <c:v>Percent of Units</c:v>
                </c:pt>
              </c:strCache>
            </c:strRef>
          </c:tx>
          <c:spPr>
            <a:ln w="28575">
              <a:noFill/>
            </a:ln>
          </c:spPr>
          <c:cat>
            <c:strRef>
              <c:f>Sheet1!$A$2:$A$6</c:f>
              <c:strCache>
                <c:ptCount val="5"/>
                <c:pt idx="0">
                  <c:v>12 Months 
Before Intervention</c:v>
                </c:pt>
                <c:pt idx="1">
                  <c:v>1-3 Months 
Post Intervention</c:v>
                </c:pt>
                <c:pt idx="2">
                  <c:v>4-6 Months 
Post Intervention</c:v>
                </c:pt>
                <c:pt idx="3">
                  <c:v>7-9 Months 
Post Intervention</c:v>
                </c:pt>
                <c:pt idx="4">
                  <c:v>10-12 Months 
Post Intervention</c:v>
                </c:pt>
              </c:strCache>
            </c:strRef>
          </c:cat>
          <c:val>
            <c:numRef>
              <c:f>Sheet1!$B$2:$B$6</c:f>
              <c:numCache>
                <c:formatCode>0.0%</c:formatCode>
                <c:ptCount val="5"/>
                <c:pt idx="0">
                  <c:v>0.27300000000000002</c:v>
                </c:pt>
                <c:pt idx="1">
                  <c:v>0.56100000000000005</c:v>
                </c:pt>
                <c:pt idx="2">
                  <c:v>0.60000000000000064</c:v>
                </c:pt>
                <c:pt idx="3">
                  <c:v>0.62400000000000133</c:v>
                </c:pt>
                <c:pt idx="4">
                  <c:v>0.69499999999999995</c:v>
                </c:pt>
              </c:numCache>
            </c:numRef>
          </c:val>
        </c:ser>
        <c:axId val="91635712"/>
        <c:axId val="91637248"/>
      </c:barChart>
      <c:catAx>
        <c:axId val="91635712"/>
        <c:scaling>
          <c:orientation val="minMax"/>
        </c:scaling>
        <c:axPos val="b"/>
        <c:numFmt formatCode="General" sourceLinked="1"/>
        <c:majorTickMark val="none"/>
        <c:minorTickMark val="out"/>
        <c:tickLblPos val="none"/>
        <c:txPr>
          <a:bodyPr/>
          <a:lstStyle/>
          <a:p>
            <a:pPr>
              <a:defRPr sz="1100"/>
            </a:pPr>
            <a:endParaRPr lang="en-US"/>
          </a:p>
        </c:txPr>
        <c:crossAx val="91637248"/>
        <c:crosses val="autoZero"/>
        <c:auto val="1"/>
        <c:lblAlgn val="ctr"/>
        <c:lblOffset val="100"/>
        <c:tickLblSkip val="5"/>
        <c:tickMarkSkip val="5"/>
      </c:catAx>
      <c:valAx>
        <c:axId val="91637248"/>
        <c:scaling>
          <c:orientation val="minMax"/>
          <c:min val="0.2"/>
        </c:scaling>
        <c:axPos val="l"/>
        <c:title>
          <c:tx>
            <c:rich>
              <a:bodyPr rot="-5400000" vert="horz"/>
              <a:lstStyle/>
              <a:p>
                <a:pPr>
                  <a:defRPr sz="1100" b="0"/>
                </a:pPr>
                <a:r>
                  <a:rPr lang="en-US" sz="1100" b="0" dirty="0" smtClean="0"/>
                  <a:t>Percent of Units (N=660)</a:t>
                </a:r>
                <a:endParaRPr lang="en-US" sz="1100" b="0" dirty="0"/>
              </a:p>
            </c:rich>
          </c:tx>
          <c:layout>
            <c:manualLayout>
              <c:xMode val="edge"/>
              <c:yMode val="edge"/>
              <c:x val="5.0107405929097584E-2"/>
              <c:y val="0.25416180383473835"/>
            </c:manualLayout>
          </c:layout>
        </c:title>
        <c:numFmt formatCode="0%" sourceLinked="0"/>
        <c:tickLblPos val="nextTo"/>
        <c:txPr>
          <a:bodyPr/>
          <a:lstStyle/>
          <a:p>
            <a:pPr>
              <a:defRPr sz="1100"/>
            </a:pPr>
            <a:endParaRPr lang="en-US"/>
          </a:p>
        </c:txPr>
        <c:crossAx val="91635712"/>
        <c:crosses val="autoZero"/>
        <c:crossBetween val="between"/>
      </c:valAx>
    </c:plotArea>
    <c:plotVisOnly val="1"/>
    <c:dispBlanksAs val="gap"/>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9.0114710237491513E-2"/>
          <c:y val="0.10109375000000047"/>
          <c:w val="0.84054399979663197"/>
          <c:h val="0.64630191929133862"/>
        </c:manualLayout>
      </c:layout>
      <c:barChart>
        <c:barDir val="col"/>
        <c:grouping val="clustered"/>
        <c:ser>
          <c:idx val="0"/>
          <c:order val="0"/>
          <c:tx>
            <c:strRef>
              <c:f>Sheet1!$B$1</c:f>
              <c:strCache>
                <c:ptCount val="1"/>
                <c:pt idx="0">
                  <c:v>FY 2008</c:v>
                </c:pt>
              </c:strCache>
            </c:strRef>
          </c:tx>
          <c:cat>
            <c:strRef>
              <c:f>Sheet1!$A$2:$A$6</c:f>
              <c:strCache>
                <c:ptCount val="5"/>
                <c:pt idx="0">
                  <c:v>Antibiotics within 1 hour before incision or within 2 hours if vancomycin or quinolone is used</c:v>
                </c:pt>
                <c:pt idx="1">
                  <c:v>Received prophylactic antibiotics consistent with recommendations</c:v>
                </c:pt>
                <c:pt idx="2">
                  <c:v>Prophylactic antibiotics discontinued within 24 hours of surgery end time or 48 hours for cardiac surgery</c:v>
                </c:pt>
                <c:pt idx="3">
                  <c:v>Controlled 6 am postoperative serum glucose for cardiac surgery patients</c:v>
                </c:pt>
                <c:pt idx="4">
                  <c:v>Appropriate hair removal for surgery patients</c:v>
                </c:pt>
              </c:strCache>
            </c:strRef>
          </c:cat>
          <c:val>
            <c:numRef>
              <c:f>Sheet1!$B$2:$B$6</c:f>
              <c:numCache>
                <c:formatCode>General</c:formatCode>
                <c:ptCount val="5"/>
                <c:pt idx="0">
                  <c:v>0.91</c:v>
                </c:pt>
                <c:pt idx="1">
                  <c:v>0.95000000000000062</c:v>
                </c:pt>
                <c:pt idx="2">
                  <c:v>0.8700000000000021</c:v>
                </c:pt>
                <c:pt idx="3">
                  <c:v>0.89</c:v>
                </c:pt>
                <c:pt idx="4">
                  <c:v>0.97000000000000064</c:v>
                </c:pt>
              </c:numCache>
            </c:numRef>
          </c:val>
        </c:ser>
        <c:ser>
          <c:idx val="1"/>
          <c:order val="1"/>
          <c:tx>
            <c:strRef>
              <c:f>Sheet1!$C$1</c:f>
              <c:strCache>
                <c:ptCount val="1"/>
                <c:pt idx="0">
                  <c:v>FY 2009</c:v>
                </c:pt>
              </c:strCache>
            </c:strRef>
          </c:tx>
          <c:cat>
            <c:strRef>
              <c:f>Sheet1!$A$2:$A$6</c:f>
              <c:strCache>
                <c:ptCount val="5"/>
                <c:pt idx="0">
                  <c:v>Antibiotics within 1 hour before incision or within 2 hours if vancomycin or quinolone is used</c:v>
                </c:pt>
                <c:pt idx="1">
                  <c:v>Received prophylactic antibiotics consistent with recommendations</c:v>
                </c:pt>
                <c:pt idx="2">
                  <c:v>Prophylactic antibiotics discontinued within 24 hours of surgery end time or 48 hours for cardiac surgery</c:v>
                </c:pt>
                <c:pt idx="3">
                  <c:v>Controlled 6 am postoperative serum glucose for cardiac surgery patients</c:v>
                </c:pt>
                <c:pt idx="4">
                  <c:v>Appropriate hair removal for surgery patients</c:v>
                </c:pt>
              </c:strCache>
            </c:strRef>
          </c:cat>
          <c:val>
            <c:numRef>
              <c:f>Sheet1!$C$2:$C$6</c:f>
              <c:numCache>
                <c:formatCode>General</c:formatCode>
                <c:ptCount val="5"/>
                <c:pt idx="0">
                  <c:v>0.96000000000000063</c:v>
                </c:pt>
                <c:pt idx="1">
                  <c:v>0.98</c:v>
                </c:pt>
                <c:pt idx="2">
                  <c:v>0.92</c:v>
                </c:pt>
                <c:pt idx="3">
                  <c:v>0.92</c:v>
                </c:pt>
                <c:pt idx="4">
                  <c:v>0.99</c:v>
                </c:pt>
              </c:numCache>
            </c:numRef>
          </c:val>
        </c:ser>
        <c:axId val="98104448"/>
        <c:axId val="98105984"/>
      </c:barChart>
      <c:catAx>
        <c:axId val="98104448"/>
        <c:scaling>
          <c:orientation val="minMax"/>
        </c:scaling>
        <c:axPos val="b"/>
        <c:numFmt formatCode="General" sourceLinked="1"/>
        <c:tickLblPos val="nextTo"/>
        <c:txPr>
          <a:bodyPr/>
          <a:lstStyle/>
          <a:p>
            <a:pPr>
              <a:defRPr sz="1000"/>
            </a:pPr>
            <a:endParaRPr lang="en-US"/>
          </a:p>
        </c:txPr>
        <c:crossAx val="98105984"/>
        <c:crosses val="autoZero"/>
        <c:auto val="1"/>
        <c:lblAlgn val="ctr"/>
        <c:lblOffset val="100"/>
      </c:catAx>
      <c:valAx>
        <c:axId val="98105984"/>
        <c:scaling>
          <c:orientation val="minMax"/>
        </c:scaling>
        <c:axPos val="l"/>
        <c:numFmt formatCode="0%" sourceLinked="0"/>
        <c:tickLblPos val="nextTo"/>
        <c:txPr>
          <a:bodyPr/>
          <a:lstStyle/>
          <a:p>
            <a:pPr>
              <a:defRPr sz="1100"/>
            </a:pPr>
            <a:endParaRPr lang="en-US"/>
          </a:p>
        </c:txPr>
        <c:crossAx val="98104448"/>
        <c:crosses val="autoZero"/>
        <c:crossBetween val="between"/>
      </c:valAx>
    </c:plotArea>
    <c:legend>
      <c:legendPos val="r"/>
      <c:layout>
        <c:manualLayout>
          <c:xMode val="edge"/>
          <c:yMode val="edge"/>
          <c:x val="0.90371114627620686"/>
          <c:y val="0.40260310039370084"/>
          <c:w val="9.4674648719758267E-2"/>
          <c:h val="0.13854379921259843"/>
        </c:manualLayout>
      </c:layout>
      <c:txPr>
        <a:bodyPr/>
        <a:lstStyle/>
        <a:p>
          <a:pPr>
            <a:defRPr sz="1100"/>
          </a:pPr>
          <a:endParaRPr lang="en-US"/>
        </a:p>
      </c:txPr>
    </c:legend>
    <c:plotVisOnly val="1"/>
    <c:dispBlanksAs val="gap"/>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4987582407614602"/>
          <c:y val="0.11356800089106395"/>
          <c:w val="0.76285007786609405"/>
          <c:h val="0.71215219873208957"/>
        </c:manualLayout>
      </c:layout>
      <c:lineChart>
        <c:grouping val="standard"/>
        <c:ser>
          <c:idx val="0"/>
          <c:order val="0"/>
          <c:tx>
            <c:strRef>
              <c:f>Sheet1!$B$1</c:f>
              <c:strCache>
                <c:ptCount val="1"/>
                <c:pt idx="0">
                  <c:v>Total</c:v>
                </c:pt>
              </c:strCache>
            </c:strRef>
          </c:tx>
          <c:spPr>
            <a:ln>
              <a:solidFill>
                <a:srgbClr val="FFC000"/>
              </a:solidFill>
            </a:ln>
          </c:spPr>
          <c:marker>
            <c:symbol val="none"/>
          </c:marker>
          <c:cat>
            <c:numRef>
              <c:f>Sheet1!$A$2:$A$6</c:f>
              <c:numCache>
                <c:formatCode>General</c:formatCode>
                <c:ptCount val="5"/>
                <c:pt idx="0">
                  <c:v>2000</c:v>
                </c:pt>
                <c:pt idx="1">
                  <c:v>2004</c:v>
                </c:pt>
                <c:pt idx="2">
                  <c:v>2005</c:v>
                </c:pt>
                <c:pt idx="3">
                  <c:v>2007</c:v>
                </c:pt>
                <c:pt idx="4">
                  <c:v>2008</c:v>
                </c:pt>
              </c:numCache>
            </c:numRef>
          </c:cat>
          <c:val>
            <c:numRef>
              <c:f>Sheet1!$B$2:$B$6</c:f>
              <c:numCache>
                <c:formatCode>General</c:formatCode>
                <c:ptCount val="5"/>
                <c:pt idx="0">
                  <c:v>104.5</c:v>
                </c:pt>
                <c:pt idx="1">
                  <c:v>81.7</c:v>
                </c:pt>
                <c:pt idx="2">
                  <c:v>76.3</c:v>
                </c:pt>
                <c:pt idx="3">
                  <c:v>66.099999999999994</c:v>
                </c:pt>
                <c:pt idx="4">
                  <c:v>58.8</c:v>
                </c:pt>
              </c:numCache>
            </c:numRef>
          </c:val>
        </c:ser>
        <c:ser>
          <c:idx val="1"/>
          <c:order val="1"/>
          <c:tx>
            <c:strRef>
              <c:f>Sheet1!$C$1</c:f>
              <c:strCache>
                <c:ptCount val="1"/>
                <c:pt idx="0">
                  <c:v>18-44</c:v>
                </c:pt>
              </c:strCache>
            </c:strRef>
          </c:tx>
          <c:spPr>
            <a:ln>
              <a:solidFill>
                <a:srgbClr val="00548B"/>
              </a:solidFill>
            </a:ln>
          </c:spPr>
          <c:marker>
            <c:symbol val="none"/>
          </c:marker>
          <c:cat>
            <c:numRef>
              <c:f>Sheet1!$A$2:$A$6</c:f>
              <c:numCache>
                <c:formatCode>General</c:formatCode>
                <c:ptCount val="5"/>
                <c:pt idx="0">
                  <c:v>2000</c:v>
                </c:pt>
                <c:pt idx="1">
                  <c:v>2004</c:v>
                </c:pt>
                <c:pt idx="2">
                  <c:v>2005</c:v>
                </c:pt>
                <c:pt idx="3">
                  <c:v>2007</c:v>
                </c:pt>
                <c:pt idx="4">
                  <c:v>2008</c:v>
                </c:pt>
              </c:numCache>
            </c:numRef>
          </c:cat>
          <c:val>
            <c:numRef>
              <c:f>Sheet1!$C$2:$C$6</c:f>
              <c:numCache>
                <c:formatCode>General</c:formatCode>
                <c:ptCount val="5"/>
                <c:pt idx="0">
                  <c:v>22.3</c:v>
                </c:pt>
                <c:pt idx="1">
                  <c:v>21.9</c:v>
                </c:pt>
                <c:pt idx="2">
                  <c:v>18</c:v>
                </c:pt>
                <c:pt idx="3">
                  <c:v>17.399999999999999</c:v>
                </c:pt>
                <c:pt idx="4">
                  <c:v>16.600000000000001</c:v>
                </c:pt>
              </c:numCache>
            </c:numRef>
          </c:val>
        </c:ser>
        <c:ser>
          <c:idx val="2"/>
          <c:order val="2"/>
          <c:tx>
            <c:strRef>
              <c:f>Sheet1!$D$1</c:f>
              <c:strCache>
                <c:ptCount val="1"/>
                <c:pt idx="0">
                  <c:v>45-64</c:v>
                </c:pt>
              </c:strCache>
            </c:strRef>
          </c:tx>
          <c:spPr>
            <a:ln>
              <a:solidFill>
                <a:srgbClr val="799D34"/>
              </a:solidFill>
            </a:ln>
          </c:spPr>
          <c:marker>
            <c:symbol val="none"/>
          </c:marker>
          <c:cat>
            <c:numRef>
              <c:f>Sheet1!$A$2:$A$6</c:f>
              <c:numCache>
                <c:formatCode>General</c:formatCode>
                <c:ptCount val="5"/>
                <c:pt idx="0">
                  <c:v>2000</c:v>
                </c:pt>
                <c:pt idx="1">
                  <c:v>2004</c:v>
                </c:pt>
                <c:pt idx="2">
                  <c:v>2005</c:v>
                </c:pt>
                <c:pt idx="3">
                  <c:v>2007</c:v>
                </c:pt>
                <c:pt idx="4">
                  <c:v>2008</c:v>
                </c:pt>
              </c:numCache>
            </c:numRef>
          </c:cat>
          <c:val>
            <c:numRef>
              <c:f>Sheet1!$D$2:$D$6</c:f>
              <c:numCache>
                <c:formatCode>General</c:formatCode>
                <c:ptCount val="5"/>
                <c:pt idx="0">
                  <c:v>46.8</c:v>
                </c:pt>
                <c:pt idx="1">
                  <c:v>36.5</c:v>
                </c:pt>
                <c:pt idx="2">
                  <c:v>36.4</c:v>
                </c:pt>
                <c:pt idx="3">
                  <c:v>33.1</c:v>
                </c:pt>
                <c:pt idx="4">
                  <c:v>31.2</c:v>
                </c:pt>
              </c:numCache>
            </c:numRef>
          </c:val>
        </c:ser>
        <c:ser>
          <c:idx val="3"/>
          <c:order val="3"/>
          <c:tx>
            <c:strRef>
              <c:f>Sheet1!$E$1</c:f>
              <c:strCache>
                <c:ptCount val="1"/>
                <c:pt idx="0">
                  <c:v>65 and over</c:v>
                </c:pt>
              </c:strCache>
            </c:strRef>
          </c:tx>
          <c:spPr>
            <a:ln>
              <a:solidFill>
                <a:srgbClr val="A73226"/>
              </a:solidFill>
            </a:ln>
          </c:spPr>
          <c:marker>
            <c:symbol val="none"/>
          </c:marker>
          <c:cat>
            <c:numRef>
              <c:f>Sheet1!$A$2:$A$6</c:f>
              <c:numCache>
                <c:formatCode>General</c:formatCode>
                <c:ptCount val="5"/>
                <c:pt idx="0">
                  <c:v>2000</c:v>
                </c:pt>
                <c:pt idx="1">
                  <c:v>2004</c:v>
                </c:pt>
                <c:pt idx="2">
                  <c:v>2005</c:v>
                </c:pt>
                <c:pt idx="3">
                  <c:v>2007</c:v>
                </c:pt>
                <c:pt idx="4">
                  <c:v>2008</c:v>
                </c:pt>
              </c:numCache>
            </c:numRef>
          </c:cat>
          <c:val>
            <c:numRef>
              <c:f>Sheet1!$E$2:$E$6</c:f>
              <c:numCache>
                <c:formatCode>General</c:formatCode>
                <c:ptCount val="5"/>
                <c:pt idx="0">
                  <c:v>147.30000000000001</c:v>
                </c:pt>
                <c:pt idx="1">
                  <c:v>116.7</c:v>
                </c:pt>
                <c:pt idx="2">
                  <c:v>109.1</c:v>
                </c:pt>
                <c:pt idx="3">
                  <c:v>93.1</c:v>
                </c:pt>
                <c:pt idx="4">
                  <c:v>81.8</c:v>
                </c:pt>
              </c:numCache>
            </c:numRef>
          </c:val>
        </c:ser>
        <c:marker val="1"/>
        <c:axId val="100341632"/>
        <c:axId val="100343168"/>
      </c:lineChart>
      <c:catAx>
        <c:axId val="100341632"/>
        <c:scaling>
          <c:orientation val="minMax"/>
        </c:scaling>
        <c:axPos val="b"/>
        <c:numFmt formatCode="General" sourceLinked="1"/>
        <c:majorTickMark val="none"/>
        <c:tickLblPos val="nextTo"/>
        <c:txPr>
          <a:bodyPr/>
          <a:lstStyle/>
          <a:p>
            <a:pPr>
              <a:defRPr sz="1200"/>
            </a:pPr>
            <a:endParaRPr lang="en-US"/>
          </a:p>
        </c:txPr>
        <c:crossAx val="100343168"/>
        <c:crosses val="autoZero"/>
        <c:auto val="1"/>
        <c:lblAlgn val="ctr"/>
        <c:lblOffset val="100"/>
      </c:catAx>
      <c:valAx>
        <c:axId val="100343168"/>
        <c:scaling>
          <c:orientation val="minMax"/>
        </c:scaling>
        <c:axPos val="l"/>
        <c:title>
          <c:tx>
            <c:rich>
              <a:bodyPr rot="-5400000" vert="horz"/>
              <a:lstStyle/>
              <a:p>
                <a:pPr>
                  <a:defRPr sz="1200" b="0"/>
                </a:pPr>
                <a:r>
                  <a:rPr lang="en-US" sz="1200" b="0" dirty="0" smtClean="0"/>
                  <a:t>Deaths per 1,000 Admissions</a:t>
                </a:r>
                <a:endParaRPr lang="en-US" sz="1200" b="0" dirty="0"/>
              </a:p>
            </c:rich>
          </c:tx>
          <c:layout>
            <c:manualLayout>
              <c:xMode val="edge"/>
              <c:yMode val="edge"/>
              <c:x val="5.9582314641609124E-2"/>
              <c:y val="0.12242728389370346"/>
            </c:manualLayout>
          </c:layout>
        </c:title>
        <c:numFmt formatCode="General" sourceLinked="1"/>
        <c:tickLblPos val="nextTo"/>
        <c:txPr>
          <a:bodyPr/>
          <a:lstStyle/>
          <a:p>
            <a:pPr>
              <a:defRPr sz="1200"/>
            </a:pPr>
            <a:endParaRPr lang="en-US"/>
          </a:p>
        </c:txPr>
        <c:crossAx val="100341632"/>
        <c:crosses val="autoZero"/>
        <c:crossBetween val="between"/>
      </c:valAx>
    </c:plotArea>
    <c:plotVisOnly val="1"/>
    <c:dispBlanksAs val="gap"/>
  </c:chart>
  <c:txPr>
    <a:bodyPr/>
    <a:lstStyle/>
    <a:p>
      <a:pPr>
        <a:defRPr sz="1800"/>
      </a:pPr>
      <a:endParaRPr lang="en-US"/>
    </a:p>
  </c:txPr>
  <c:externalData r:id="rId1"/>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C8F6C4-869C-4FEF-B334-01A13B69A7D3}"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5F6D178E-90B0-4AC7-A6CF-F83FB8C64500}">
      <dgm:prSet phldrT="[Text]"/>
      <dgm:spPr/>
      <dgm:t>
        <a:bodyPr/>
        <a:lstStyle/>
        <a:p>
          <a:r>
            <a:rPr lang="en-US" dirty="0" smtClean="0"/>
            <a:t>Identify Target Areas for Improvement</a:t>
          </a:r>
          <a:endParaRPr lang="en-US" dirty="0"/>
        </a:p>
      </dgm:t>
    </dgm:pt>
    <dgm:pt modelId="{3A920FC8-0BCB-40F1-8755-F1432C877059}" type="parTrans" cxnId="{68F85242-8F45-4FF8-97E7-CC4929901E0B}">
      <dgm:prSet/>
      <dgm:spPr/>
      <dgm:t>
        <a:bodyPr/>
        <a:lstStyle/>
        <a:p>
          <a:endParaRPr lang="en-US"/>
        </a:p>
      </dgm:t>
    </dgm:pt>
    <dgm:pt modelId="{FDA027A6-E51E-4CA0-9B55-354718708C80}" type="sibTrans" cxnId="{68F85242-8F45-4FF8-97E7-CC4929901E0B}">
      <dgm:prSet/>
      <dgm:spPr/>
      <dgm:t>
        <a:bodyPr/>
        <a:lstStyle/>
        <a:p>
          <a:endParaRPr lang="en-US"/>
        </a:p>
      </dgm:t>
    </dgm:pt>
    <dgm:pt modelId="{BD3C8F5A-343B-47D3-A0C0-EE6052A2BC4B}">
      <dgm:prSet phldrT="[Text]"/>
      <dgm:spPr/>
      <dgm:t>
        <a:bodyPr/>
        <a:lstStyle/>
        <a:p>
          <a:r>
            <a:rPr lang="en-US" dirty="0" smtClean="0"/>
            <a:t>Determine What Processes Can Be Modified to Improve Outcomes </a:t>
          </a:r>
          <a:endParaRPr lang="en-US" dirty="0"/>
        </a:p>
      </dgm:t>
    </dgm:pt>
    <dgm:pt modelId="{4DA7F000-F927-41FA-86B9-2065ABED4B97}" type="parTrans" cxnId="{1F1DAEBB-3BEA-4F7B-9200-F4F40F26AAC2}">
      <dgm:prSet/>
      <dgm:spPr/>
      <dgm:t>
        <a:bodyPr/>
        <a:lstStyle/>
        <a:p>
          <a:endParaRPr lang="en-US"/>
        </a:p>
      </dgm:t>
    </dgm:pt>
    <dgm:pt modelId="{543A9CBB-7FEF-4731-AA7D-57C7DDF55BC7}" type="sibTrans" cxnId="{1F1DAEBB-3BEA-4F7B-9200-F4F40F26AAC2}">
      <dgm:prSet/>
      <dgm:spPr/>
      <dgm:t>
        <a:bodyPr/>
        <a:lstStyle/>
        <a:p>
          <a:endParaRPr lang="en-US"/>
        </a:p>
      </dgm:t>
    </dgm:pt>
    <dgm:pt modelId="{C9818D89-E4E9-479B-A36C-2ACAB53D1BDB}">
      <dgm:prSet phldrT="[Text]"/>
      <dgm:spPr/>
      <dgm:t>
        <a:bodyPr/>
        <a:lstStyle/>
        <a:p>
          <a:r>
            <a:rPr lang="en-US" dirty="0" smtClean="0"/>
            <a:t>Develop and Execute Effective Strategies to Improve Quality</a:t>
          </a:r>
          <a:endParaRPr lang="en-US" dirty="0"/>
        </a:p>
      </dgm:t>
    </dgm:pt>
    <dgm:pt modelId="{F8739FC3-0376-4CFE-A835-D0D6BABB1EBA}" type="parTrans" cxnId="{AC170A6C-34D7-401F-A0B4-413B1C8D2B96}">
      <dgm:prSet/>
      <dgm:spPr/>
      <dgm:t>
        <a:bodyPr/>
        <a:lstStyle/>
        <a:p>
          <a:endParaRPr lang="en-US"/>
        </a:p>
      </dgm:t>
    </dgm:pt>
    <dgm:pt modelId="{90616D4B-F36C-4958-A93E-8B250B6945D4}" type="sibTrans" cxnId="{AC170A6C-34D7-401F-A0B4-413B1C8D2B96}">
      <dgm:prSet/>
      <dgm:spPr/>
      <dgm:t>
        <a:bodyPr/>
        <a:lstStyle/>
        <a:p>
          <a:endParaRPr lang="en-US"/>
        </a:p>
      </dgm:t>
    </dgm:pt>
    <dgm:pt modelId="{5C8EB612-2110-40F8-8812-B11ABEAB696E}">
      <dgm:prSet phldrT="[Text]"/>
      <dgm:spPr/>
      <dgm:t>
        <a:bodyPr/>
        <a:lstStyle/>
        <a:p>
          <a:r>
            <a:rPr lang="en-US" dirty="0" smtClean="0"/>
            <a:t>Track Performance and Outcomes</a:t>
          </a:r>
          <a:endParaRPr lang="en-US" dirty="0"/>
        </a:p>
      </dgm:t>
    </dgm:pt>
    <dgm:pt modelId="{A43A8895-631E-4201-828C-300972DBBD43}" type="parTrans" cxnId="{97BE9CA8-8CBE-4F56-9F39-58484D3EEF42}">
      <dgm:prSet/>
      <dgm:spPr/>
      <dgm:t>
        <a:bodyPr/>
        <a:lstStyle/>
        <a:p>
          <a:endParaRPr lang="en-US"/>
        </a:p>
      </dgm:t>
    </dgm:pt>
    <dgm:pt modelId="{FC6FE0EF-1DC1-4093-8563-70692F020052}" type="sibTrans" cxnId="{97BE9CA8-8CBE-4F56-9F39-58484D3EEF42}">
      <dgm:prSet/>
      <dgm:spPr/>
      <dgm:t>
        <a:bodyPr/>
        <a:lstStyle/>
        <a:p>
          <a:endParaRPr lang="en-US"/>
        </a:p>
      </dgm:t>
    </dgm:pt>
    <dgm:pt modelId="{C9220199-D6A7-4DD4-83ED-D36E458122D1}">
      <dgm:prSet phldrT="[Text]"/>
      <dgm:spPr/>
      <dgm:t>
        <a:bodyPr/>
        <a:lstStyle/>
        <a:p>
          <a:r>
            <a:rPr lang="en-US" dirty="0" smtClean="0"/>
            <a:t>Disseminate Results to Spur Broad Quality Improvement</a:t>
          </a:r>
          <a:endParaRPr lang="en-US" dirty="0"/>
        </a:p>
      </dgm:t>
    </dgm:pt>
    <dgm:pt modelId="{6A690BA6-F91D-4AFA-8CF4-35B1FB1F01E4}" type="parTrans" cxnId="{86593E68-CE0C-41DB-BAE8-D722A6F47602}">
      <dgm:prSet/>
      <dgm:spPr/>
      <dgm:t>
        <a:bodyPr/>
        <a:lstStyle/>
        <a:p>
          <a:endParaRPr lang="en-US"/>
        </a:p>
      </dgm:t>
    </dgm:pt>
    <dgm:pt modelId="{24C203A8-1AC4-4B47-AE40-8FEBD10DC9E1}" type="sibTrans" cxnId="{86593E68-CE0C-41DB-BAE8-D722A6F47602}">
      <dgm:prSet/>
      <dgm:spPr/>
      <dgm:t>
        <a:bodyPr/>
        <a:lstStyle/>
        <a:p>
          <a:endParaRPr lang="en-US"/>
        </a:p>
      </dgm:t>
    </dgm:pt>
    <dgm:pt modelId="{CEBA188A-7D06-4E22-B816-2938737A2A24}" type="pres">
      <dgm:prSet presAssocID="{36C8F6C4-869C-4FEF-B334-01A13B69A7D3}" presName="Name0" presStyleCnt="0">
        <dgm:presLayoutVars>
          <dgm:dir/>
          <dgm:resizeHandles val="exact"/>
        </dgm:presLayoutVars>
      </dgm:prSet>
      <dgm:spPr/>
      <dgm:t>
        <a:bodyPr/>
        <a:lstStyle/>
        <a:p>
          <a:endParaRPr lang="en-US"/>
        </a:p>
      </dgm:t>
    </dgm:pt>
    <dgm:pt modelId="{0D8A8196-BAE0-4412-A771-7BD240D441F1}" type="pres">
      <dgm:prSet presAssocID="{36C8F6C4-869C-4FEF-B334-01A13B69A7D3}" presName="cycle" presStyleCnt="0"/>
      <dgm:spPr/>
    </dgm:pt>
    <dgm:pt modelId="{B460415A-486C-443F-B56B-CFB6192E9D18}" type="pres">
      <dgm:prSet presAssocID="{5F6D178E-90B0-4AC7-A6CF-F83FB8C64500}" presName="nodeFirstNode" presStyleLbl="node1" presStyleIdx="0" presStyleCnt="5">
        <dgm:presLayoutVars>
          <dgm:bulletEnabled val="1"/>
        </dgm:presLayoutVars>
      </dgm:prSet>
      <dgm:spPr/>
      <dgm:t>
        <a:bodyPr/>
        <a:lstStyle/>
        <a:p>
          <a:endParaRPr lang="en-US"/>
        </a:p>
      </dgm:t>
    </dgm:pt>
    <dgm:pt modelId="{3E4150F7-AA6D-4C30-AFE6-E5BB839F3E0D}" type="pres">
      <dgm:prSet presAssocID="{FDA027A6-E51E-4CA0-9B55-354718708C80}" presName="sibTransFirstNode" presStyleLbl="bgShp" presStyleIdx="0" presStyleCnt="1"/>
      <dgm:spPr/>
      <dgm:t>
        <a:bodyPr/>
        <a:lstStyle/>
        <a:p>
          <a:endParaRPr lang="en-US"/>
        </a:p>
      </dgm:t>
    </dgm:pt>
    <dgm:pt modelId="{5CE1C67E-D16A-43D7-AF98-1B0722CE1F00}" type="pres">
      <dgm:prSet presAssocID="{BD3C8F5A-343B-47D3-A0C0-EE6052A2BC4B}" presName="nodeFollowingNodes" presStyleLbl="node1" presStyleIdx="1" presStyleCnt="5">
        <dgm:presLayoutVars>
          <dgm:bulletEnabled val="1"/>
        </dgm:presLayoutVars>
      </dgm:prSet>
      <dgm:spPr/>
      <dgm:t>
        <a:bodyPr/>
        <a:lstStyle/>
        <a:p>
          <a:endParaRPr lang="en-US"/>
        </a:p>
      </dgm:t>
    </dgm:pt>
    <dgm:pt modelId="{450BA084-59E9-493B-856E-C4AD1F002535}" type="pres">
      <dgm:prSet presAssocID="{C9818D89-E4E9-479B-A36C-2ACAB53D1BDB}" presName="nodeFollowingNodes" presStyleLbl="node1" presStyleIdx="2" presStyleCnt="5" custRadScaleRad="95705" custRadScaleInc="-24459">
        <dgm:presLayoutVars>
          <dgm:bulletEnabled val="1"/>
        </dgm:presLayoutVars>
      </dgm:prSet>
      <dgm:spPr/>
      <dgm:t>
        <a:bodyPr/>
        <a:lstStyle/>
        <a:p>
          <a:endParaRPr lang="en-US"/>
        </a:p>
      </dgm:t>
    </dgm:pt>
    <dgm:pt modelId="{22BEDA57-3621-4877-BED9-6D273F6815C7}" type="pres">
      <dgm:prSet presAssocID="{5C8EB612-2110-40F8-8812-B11ABEAB696E}" presName="nodeFollowingNodes" presStyleLbl="node1" presStyleIdx="3" presStyleCnt="5" custRadScaleRad="93204" custRadScaleInc="21081">
        <dgm:presLayoutVars>
          <dgm:bulletEnabled val="1"/>
        </dgm:presLayoutVars>
      </dgm:prSet>
      <dgm:spPr/>
      <dgm:t>
        <a:bodyPr/>
        <a:lstStyle/>
        <a:p>
          <a:endParaRPr lang="en-US"/>
        </a:p>
      </dgm:t>
    </dgm:pt>
    <dgm:pt modelId="{6AF947B6-E0B2-4162-B1BA-F378FFD03EC2}" type="pres">
      <dgm:prSet presAssocID="{C9220199-D6A7-4DD4-83ED-D36E458122D1}" presName="nodeFollowingNodes" presStyleLbl="node1" presStyleIdx="4" presStyleCnt="5">
        <dgm:presLayoutVars>
          <dgm:bulletEnabled val="1"/>
        </dgm:presLayoutVars>
      </dgm:prSet>
      <dgm:spPr/>
      <dgm:t>
        <a:bodyPr/>
        <a:lstStyle/>
        <a:p>
          <a:endParaRPr lang="en-US"/>
        </a:p>
      </dgm:t>
    </dgm:pt>
  </dgm:ptLst>
  <dgm:cxnLst>
    <dgm:cxn modelId="{E55507A4-0F90-497D-AF2F-73442C619421}" type="presOf" srcId="{C9220199-D6A7-4DD4-83ED-D36E458122D1}" destId="{6AF947B6-E0B2-4162-B1BA-F378FFD03EC2}" srcOrd="0" destOrd="0" presId="urn:microsoft.com/office/officeart/2005/8/layout/cycle3"/>
    <dgm:cxn modelId="{97BE9CA8-8CBE-4F56-9F39-58484D3EEF42}" srcId="{36C8F6C4-869C-4FEF-B334-01A13B69A7D3}" destId="{5C8EB612-2110-40F8-8812-B11ABEAB696E}" srcOrd="3" destOrd="0" parTransId="{A43A8895-631E-4201-828C-300972DBBD43}" sibTransId="{FC6FE0EF-1DC1-4093-8563-70692F020052}"/>
    <dgm:cxn modelId="{4C2A546B-FE41-43F6-8DCC-E5B0224BF5F8}" type="presOf" srcId="{5C8EB612-2110-40F8-8812-B11ABEAB696E}" destId="{22BEDA57-3621-4877-BED9-6D273F6815C7}" srcOrd="0" destOrd="0" presId="urn:microsoft.com/office/officeart/2005/8/layout/cycle3"/>
    <dgm:cxn modelId="{21692231-769F-4A7E-AE9D-F34A1FE52008}" type="presOf" srcId="{BD3C8F5A-343B-47D3-A0C0-EE6052A2BC4B}" destId="{5CE1C67E-D16A-43D7-AF98-1B0722CE1F00}" srcOrd="0" destOrd="0" presId="urn:microsoft.com/office/officeart/2005/8/layout/cycle3"/>
    <dgm:cxn modelId="{1754C2D5-0A32-43AF-B705-4774A3A8E931}" type="presOf" srcId="{C9818D89-E4E9-479B-A36C-2ACAB53D1BDB}" destId="{450BA084-59E9-493B-856E-C4AD1F002535}" srcOrd="0" destOrd="0" presId="urn:microsoft.com/office/officeart/2005/8/layout/cycle3"/>
    <dgm:cxn modelId="{4A42A564-C7E9-48B3-8E5F-D8BADB2C3734}" type="presOf" srcId="{36C8F6C4-869C-4FEF-B334-01A13B69A7D3}" destId="{CEBA188A-7D06-4E22-B816-2938737A2A24}" srcOrd="0" destOrd="0" presId="urn:microsoft.com/office/officeart/2005/8/layout/cycle3"/>
    <dgm:cxn modelId="{1F1DAEBB-3BEA-4F7B-9200-F4F40F26AAC2}" srcId="{36C8F6C4-869C-4FEF-B334-01A13B69A7D3}" destId="{BD3C8F5A-343B-47D3-A0C0-EE6052A2BC4B}" srcOrd="1" destOrd="0" parTransId="{4DA7F000-F927-41FA-86B9-2065ABED4B97}" sibTransId="{543A9CBB-7FEF-4731-AA7D-57C7DDF55BC7}"/>
    <dgm:cxn modelId="{C00D2BDB-88C3-4588-B6F7-944286F42D8C}" type="presOf" srcId="{5F6D178E-90B0-4AC7-A6CF-F83FB8C64500}" destId="{B460415A-486C-443F-B56B-CFB6192E9D18}" srcOrd="0" destOrd="0" presId="urn:microsoft.com/office/officeart/2005/8/layout/cycle3"/>
    <dgm:cxn modelId="{68F85242-8F45-4FF8-97E7-CC4929901E0B}" srcId="{36C8F6C4-869C-4FEF-B334-01A13B69A7D3}" destId="{5F6D178E-90B0-4AC7-A6CF-F83FB8C64500}" srcOrd="0" destOrd="0" parTransId="{3A920FC8-0BCB-40F1-8755-F1432C877059}" sibTransId="{FDA027A6-E51E-4CA0-9B55-354718708C80}"/>
    <dgm:cxn modelId="{86593E68-CE0C-41DB-BAE8-D722A6F47602}" srcId="{36C8F6C4-869C-4FEF-B334-01A13B69A7D3}" destId="{C9220199-D6A7-4DD4-83ED-D36E458122D1}" srcOrd="4" destOrd="0" parTransId="{6A690BA6-F91D-4AFA-8CF4-35B1FB1F01E4}" sibTransId="{24C203A8-1AC4-4B47-AE40-8FEBD10DC9E1}"/>
    <dgm:cxn modelId="{21AC6FD7-15AB-40A3-99B1-24D210F63DEC}" type="presOf" srcId="{FDA027A6-E51E-4CA0-9B55-354718708C80}" destId="{3E4150F7-AA6D-4C30-AFE6-E5BB839F3E0D}" srcOrd="0" destOrd="0" presId="urn:microsoft.com/office/officeart/2005/8/layout/cycle3"/>
    <dgm:cxn modelId="{AC170A6C-34D7-401F-A0B4-413B1C8D2B96}" srcId="{36C8F6C4-869C-4FEF-B334-01A13B69A7D3}" destId="{C9818D89-E4E9-479B-A36C-2ACAB53D1BDB}" srcOrd="2" destOrd="0" parTransId="{F8739FC3-0376-4CFE-A835-D0D6BABB1EBA}" sibTransId="{90616D4B-F36C-4958-A93E-8B250B6945D4}"/>
    <dgm:cxn modelId="{F9F542F1-A357-4E91-9545-995ACEE94ACD}" type="presParOf" srcId="{CEBA188A-7D06-4E22-B816-2938737A2A24}" destId="{0D8A8196-BAE0-4412-A771-7BD240D441F1}" srcOrd="0" destOrd="0" presId="urn:microsoft.com/office/officeart/2005/8/layout/cycle3"/>
    <dgm:cxn modelId="{F22C2C06-C53B-4A8D-A16E-DE3A67048AA1}" type="presParOf" srcId="{0D8A8196-BAE0-4412-A771-7BD240D441F1}" destId="{B460415A-486C-443F-B56B-CFB6192E9D18}" srcOrd="0" destOrd="0" presId="urn:microsoft.com/office/officeart/2005/8/layout/cycle3"/>
    <dgm:cxn modelId="{0A13675A-A847-4014-824D-A669B1826872}" type="presParOf" srcId="{0D8A8196-BAE0-4412-A771-7BD240D441F1}" destId="{3E4150F7-AA6D-4C30-AFE6-E5BB839F3E0D}" srcOrd="1" destOrd="0" presId="urn:microsoft.com/office/officeart/2005/8/layout/cycle3"/>
    <dgm:cxn modelId="{4D0080FA-0512-4674-95EA-BB828C30962C}" type="presParOf" srcId="{0D8A8196-BAE0-4412-A771-7BD240D441F1}" destId="{5CE1C67E-D16A-43D7-AF98-1B0722CE1F00}" srcOrd="2" destOrd="0" presId="urn:microsoft.com/office/officeart/2005/8/layout/cycle3"/>
    <dgm:cxn modelId="{3864763C-E977-435F-A2F9-713C1FFAF327}" type="presParOf" srcId="{0D8A8196-BAE0-4412-A771-7BD240D441F1}" destId="{450BA084-59E9-493B-856E-C4AD1F002535}" srcOrd="3" destOrd="0" presId="urn:microsoft.com/office/officeart/2005/8/layout/cycle3"/>
    <dgm:cxn modelId="{DD0BA29C-D785-44E2-85A5-5C694BEA65E6}" type="presParOf" srcId="{0D8A8196-BAE0-4412-A771-7BD240D441F1}" destId="{22BEDA57-3621-4877-BED9-6D273F6815C7}" srcOrd="4" destOrd="0" presId="urn:microsoft.com/office/officeart/2005/8/layout/cycle3"/>
    <dgm:cxn modelId="{97197ADF-CF7E-4D75-A22D-B338AF807FEA}" type="presParOf" srcId="{0D8A8196-BAE0-4412-A771-7BD240D441F1}" destId="{6AF947B6-E0B2-4162-B1BA-F378FFD03EC2}" srcOrd="5" destOrd="0" presId="urn:microsoft.com/office/officeart/2005/8/layout/cycle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4150F7-AA6D-4C30-AFE6-E5BB839F3E0D}">
      <dsp:nvSpPr>
        <dsp:cNvPr id="0" name=""/>
        <dsp:cNvSpPr/>
      </dsp:nvSpPr>
      <dsp:spPr>
        <a:xfrm>
          <a:off x="1020730" y="-22083"/>
          <a:ext cx="4054539" cy="4054539"/>
        </a:xfrm>
        <a:prstGeom prst="circularArrow">
          <a:avLst>
            <a:gd name="adj1" fmla="val 5544"/>
            <a:gd name="adj2" fmla="val 330680"/>
            <a:gd name="adj3" fmla="val 13815233"/>
            <a:gd name="adj4" fmla="val 17362087"/>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460415A-486C-443F-B56B-CFB6192E9D18}">
      <dsp:nvSpPr>
        <dsp:cNvPr id="0" name=""/>
        <dsp:cNvSpPr/>
      </dsp:nvSpPr>
      <dsp:spPr>
        <a:xfrm>
          <a:off x="2114847" y="1515"/>
          <a:ext cx="1866304" cy="9331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Identify Target Areas for Improvement</a:t>
          </a:r>
          <a:endParaRPr lang="en-US" sz="1300" kern="1200" dirty="0"/>
        </a:p>
      </dsp:txBody>
      <dsp:txXfrm>
        <a:off x="2114847" y="1515"/>
        <a:ext cx="1866304" cy="933152"/>
      </dsp:txXfrm>
    </dsp:sp>
    <dsp:sp modelId="{5CE1C67E-D16A-43D7-AF98-1B0722CE1F00}">
      <dsp:nvSpPr>
        <dsp:cNvPr id="0" name=""/>
        <dsp:cNvSpPr/>
      </dsp:nvSpPr>
      <dsp:spPr>
        <a:xfrm>
          <a:off x="3759238" y="1196235"/>
          <a:ext cx="1866304" cy="9331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Determine What Processes Can Be Modified to Improve Outcomes </a:t>
          </a:r>
          <a:endParaRPr lang="en-US" sz="1300" kern="1200" dirty="0"/>
        </a:p>
      </dsp:txBody>
      <dsp:txXfrm>
        <a:off x="3759238" y="1196235"/>
        <a:ext cx="1866304" cy="933152"/>
      </dsp:txXfrm>
    </dsp:sp>
    <dsp:sp modelId="{450BA084-59E9-493B-856E-C4AD1F002535}">
      <dsp:nvSpPr>
        <dsp:cNvPr id="0" name=""/>
        <dsp:cNvSpPr/>
      </dsp:nvSpPr>
      <dsp:spPr>
        <a:xfrm>
          <a:off x="3394912" y="2779168"/>
          <a:ext cx="1866304" cy="9331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Develop and Execute Effective Strategies to Improve Quality</a:t>
          </a:r>
          <a:endParaRPr lang="en-US" sz="1300" kern="1200" dirty="0"/>
        </a:p>
      </dsp:txBody>
      <dsp:txXfrm>
        <a:off x="3394912" y="2779168"/>
        <a:ext cx="1866304" cy="933152"/>
      </dsp:txXfrm>
    </dsp:sp>
    <dsp:sp modelId="{22BEDA57-3621-4877-BED9-6D273F6815C7}">
      <dsp:nvSpPr>
        <dsp:cNvPr id="0" name=""/>
        <dsp:cNvSpPr/>
      </dsp:nvSpPr>
      <dsp:spPr>
        <a:xfrm>
          <a:off x="905131" y="2795215"/>
          <a:ext cx="1866304" cy="9331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Track Performance and Outcomes</a:t>
          </a:r>
          <a:endParaRPr lang="en-US" sz="1300" kern="1200" dirty="0"/>
        </a:p>
      </dsp:txBody>
      <dsp:txXfrm>
        <a:off x="905131" y="2795215"/>
        <a:ext cx="1866304" cy="933152"/>
      </dsp:txXfrm>
    </dsp:sp>
    <dsp:sp modelId="{6AF947B6-E0B2-4162-B1BA-F378FFD03EC2}">
      <dsp:nvSpPr>
        <dsp:cNvPr id="0" name=""/>
        <dsp:cNvSpPr/>
      </dsp:nvSpPr>
      <dsp:spPr>
        <a:xfrm>
          <a:off x="470456" y="1196235"/>
          <a:ext cx="1866304" cy="9331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Disseminate Results to Spur Broad Quality Improvement</a:t>
          </a:r>
          <a:endParaRPr lang="en-US" sz="1300" kern="1200" dirty="0"/>
        </a:p>
      </dsp:txBody>
      <dsp:txXfrm>
        <a:off x="470456" y="1196235"/>
        <a:ext cx="1866304" cy="933152"/>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drawings/drawing1.xml><?xml version="1.0" encoding="utf-8"?>
<c:userShapes xmlns:c="http://schemas.openxmlformats.org/drawingml/2006/chart">
  <cdr:relSizeAnchor xmlns:cdr="http://schemas.openxmlformats.org/drawingml/2006/chartDrawing">
    <cdr:from>
      <cdr:x>0.84491</cdr:x>
      <cdr:y>0.41074</cdr:y>
    </cdr:from>
    <cdr:to>
      <cdr:x>0.96179</cdr:x>
      <cdr:y>0.49507</cdr:y>
    </cdr:to>
    <cdr:sp macro="" textlink="">
      <cdr:nvSpPr>
        <cdr:cNvPr id="2" name="TextBox 1"/>
        <cdr:cNvSpPr txBox="1"/>
      </cdr:nvSpPr>
      <cdr:spPr>
        <a:xfrm xmlns:a="http://schemas.openxmlformats.org/drawingml/2006/main">
          <a:off x="6610349" y="1327546"/>
          <a:ext cx="914400" cy="27256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smtClean="0"/>
            <a:t>65 and over</a:t>
          </a:r>
          <a:endParaRPr lang="en-US" sz="1100" dirty="0"/>
        </a:p>
      </cdr:txBody>
    </cdr:sp>
  </cdr:relSizeAnchor>
  <cdr:relSizeAnchor xmlns:cdr="http://schemas.openxmlformats.org/drawingml/2006/chartDrawing">
    <cdr:from>
      <cdr:x>0.8451</cdr:x>
      <cdr:y>0.5223</cdr:y>
    </cdr:from>
    <cdr:to>
      <cdr:x>0.96198</cdr:x>
      <cdr:y>0.60663</cdr:y>
    </cdr:to>
    <cdr:sp macro="" textlink="">
      <cdr:nvSpPr>
        <cdr:cNvPr id="3" name="TextBox 1"/>
        <cdr:cNvSpPr txBox="1"/>
      </cdr:nvSpPr>
      <cdr:spPr>
        <a:xfrm xmlns:a="http://schemas.openxmlformats.org/drawingml/2006/main">
          <a:off x="6611815" y="1688123"/>
          <a:ext cx="914400" cy="27256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r>
            <a:rPr lang="en-US" sz="1100" dirty="0" smtClean="0"/>
            <a:t>Total</a:t>
          </a:r>
          <a:endParaRPr lang="en-US" sz="1100" dirty="0"/>
        </a:p>
      </cdr:txBody>
    </cdr:sp>
  </cdr:relSizeAnchor>
  <cdr:relSizeAnchor xmlns:cdr="http://schemas.openxmlformats.org/drawingml/2006/chartDrawing">
    <cdr:from>
      <cdr:x>0.84623</cdr:x>
      <cdr:y>0.63383</cdr:y>
    </cdr:from>
    <cdr:to>
      <cdr:x>0.9631</cdr:x>
      <cdr:y>0.71816</cdr:y>
    </cdr:to>
    <cdr:sp macro="" textlink="">
      <cdr:nvSpPr>
        <cdr:cNvPr id="4" name="TextBox 1"/>
        <cdr:cNvSpPr txBox="1"/>
      </cdr:nvSpPr>
      <cdr:spPr>
        <a:xfrm xmlns:a="http://schemas.openxmlformats.org/drawingml/2006/main">
          <a:off x="6620608" y="2048607"/>
          <a:ext cx="914400" cy="27256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r>
            <a:rPr lang="en-US" sz="1100" dirty="0" smtClean="0"/>
            <a:t>45-64</a:t>
          </a:r>
          <a:endParaRPr lang="en-US" sz="1100" dirty="0"/>
        </a:p>
      </cdr:txBody>
    </cdr:sp>
  </cdr:relSizeAnchor>
  <cdr:relSizeAnchor xmlns:cdr="http://schemas.openxmlformats.org/drawingml/2006/chartDrawing">
    <cdr:from>
      <cdr:x>0.8451</cdr:x>
      <cdr:y>0.72088</cdr:y>
    </cdr:from>
    <cdr:to>
      <cdr:x>0.96198</cdr:x>
      <cdr:y>0.80521</cdr:y>
    </cdr:to>
    <cdr:sp macro="" textlink="">
      <cdr:nvSpPr>
        <cdr:cNvPr id="5" name="TextBox 1"/>
        <cdr:cNvSpPr txBox="1"/>
      </cdr:nvSpPr>
      <cdr:spPr>
        <a:xfrm xmlns:a="http://schemas.openxmlformats.org/drawingml/2006/main">
          <a:off x="6611815" y="2329961"/>
          <a:ext cx="914400" cy="27256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Arial"/>
            </a:defRPr>
          </a:lvl1pPr>
          <a:lvl2pPr marL="457200" indent="0">
            <a:defRPr sz="1100">
              <a:latin typeface="Arial"/>
            </a:defRPr>
          </a:lvl2pPr>
          <a:lvl3pPr marL="914400" indent="0">
            <a:defRPr sz="1100">
              <a:latin typeface="Arial"/>
            </a:defRPr>
          </a:lvl3pPr>
          <a:lvl4pPr marL="1371600" indent="0">
            <a:defRPr sz="1100">
              <a:latin typeface="Arial"/>
            </a:defRPr>
          </a:lvl4pPr>
          <a:lvl5pPr marL="1828800" indent="0">
            <a:defRPr sz="1100">
              <a:latin typeface="Arial"/>
            </a:defRPr>
          </a:lvl5pPr>
          <a:lvl6pPr marL="2286000" indent="0">
            <a:defRPr sz="1100">
              <a:latin typeface="Arial"/>
            </a:defRPr>
          </a:lvl6pPr>
          <a:lvl7pPr marL="2743200" indent="0">
            <a:defRPr sz="1100">
              <a:latin typeface="Arial"/>
            </a:defRPr>
          </a:lvl7pPr>
          <a:lvl8pPr marL="3200400" indent="0">
            <a:defRPr sz="1100">
              <a:latin typeface="Arial"/>
            </a:defRPr>
          </a:lvl8pPr>
          <a:lvl9pPr marL="3657600" indent="0">
            <a:defRPr sz="1100">
              <a:latin typeface="Arial"/>
            </a:defRPr>
          </a:lvl9pPr>
        </a:lstStyle>
        <a:p xmlns:a="http://schemas.openxmlformats.org/drawingml/2006/main">
          <a:r>
            <a:rPr lang="en-US" sz="1100" dirty="0" smtClean="0"/>
            <a:t>18-44</a:t>
          </a:r>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cs typeface="+mn-cs"/>
              </a:defRPr>
            </a:lvl1pPr>
          </a:lstStyle>
          <a:p>
            <a:pPr>
              <a:defRPr/>
            </a:pPr>
            <a:endParaRPr lang="en-US"/>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cs typeface="+mn-cs"/>
              </a:defRPr>
            </a:lvl1pPr>
          </a:lstStyle>
          <a:p>
            <a:pPr>
              <a:defRPr/>
            </a:pPr>
            <a:endParaRPr lang="en-US"/>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cs typeface="+mn-cs"/>
              </a:defRPr>
            </a:lvl1pPr>
          </a:lstStyle>
          <a:p>
            <a:pPr>
              <a:defRPr/>
            </a:pPr>
            <a:endParaRPr lang="en-US"/>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cs typeface="+mn-cs"/>
              </a:defRPr>
            </a:lvl1pPr>
          </a:lstStyle>
          <a:p>
            <a:pPr>
              <a:defRPr/>
            </a:pPr>
            <a:fld id="{DC6086AC-30C2-47D0-ADBA-C01D31B6E9F6}" type="slidenum">
              <a:rPr lang="en-US"/>
              <a:pPr>
                <a:defRPr/>
              </a:pPr>
              <a:t>‹#›</a:t>
            </a:fld>
            <a:endParaRPr lang="en-US"/>
          </a:p>
        </p:txBody>
      </p:sp>
    </p:spTree>
    <p:extLst>
      <p:ext uri="{BB962C8B-B14F-4D97-AF65-F5344CB8AC3E}">
        <p14:creationId xmlns:p14="http://schemas.microsoft.com/office/powerpoint/2010/main" xmlns="" val="1800019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cs typeface="+mn-cs"/>
              </a:defRPr>
            </a:lvl1pPr>
          </a:lstStyle>
          <a:p>
            <a:pPr>
              <a:defRPr/>
            </a:pPr>
            <a:endParaRPr lang="en-US"/>
          </a:p>
        </p:txBody>
      </p:sp>
      <p:sp>
        <p:nvSpPr>
          <p:cNvPr id="11267"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cs typeface="+mn-cs"/>
              </a:defRPr>
            </a:lvl1pPr>
          </a:lstStyle>
          <a:p>
            <a:pPr>
              <a:defRPr/>
            </a:pPr>
            <a:endParaRPr lang="en-US"/>
          </a:p>
        </p:txBody>
      </p:sp>
      <p:sp>
        <p:nvSpPr>
          <p:cNvPr id="11271"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cs typeface="+mn-cs"/>
              </a:defRPr>
            </a:lvl1pPr>
          </a:lstStyle>
          <a:p>
            <a:pPr>
              <a:defRPr/>
            </a:pPr>
            <a:fld id="{D507272B-9676-4E83-A7FB-DD21E9C1C83F}" type="slidenum">
              <a:rPr lang="en-US"/>
              <a:pPr>
                <a:defRPr/>
              </a:pPr>
              <a:t>‹#›</a:t>
            </a:fld>
            <a:endParaRPr lang="en-US"/>
          </a:p>
        </p:txBody>
      </p:sp>
    </p:spTree>
    <p:extLst>
      <p:ext uri="{BB962C8B-B14F-4D97-AF65-F5344CB8AC3E}">
        <p14:creationId xmlns:p14="http://schemas.microsoft.com/office/powerpoint/2010/main" xmlns="" val="30743964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012CAE4-9323-4E51-9F3A-9F07A2DCB384}" type="slidenum">
              <a:rPr lang="en-US"/>
              <a:pPr>
                <a:defRPr/>
              </a:pPr>
              <a:t>1</a:t>
            </a:fld>
            <a:endParaRPr lang="en-US"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endParaRPr lang="en-US" dirty="0" smtClean="0"/>
          </a:p>
        </p:txBody>
      </p:sp>
      <p:sp>
        <p:nvSpPr>
          <p:cNvPr id="19460" name="Slide Number Placeholder 3"/>
          <p:cNvSpPr>
            <a:spLocks noGrp="1"/>
          </p:cNvSpPr>
          <p:nvPr>
            <p:ph type="sldNum" sz="quarter" idx="5"/>
          </p:nvPr>
        </p:nvSpPr>
        <p:spPr/>
        <p:txBody>
          <a:bodyPr/>
          <a:lstStyle/>
          <a:p>
            <a:pPr>
              <a:defRPr/>
            </a:pPr>
            <a:fld id="{8837B21F-B19A-455E-89A4-32C78F8F3D16}" type="slidenum">
              <a:rPr lang="en-US" smtClean="0"/>
              <a:pPr>
                <a:defRPr/>
              </a:pPr>
              <a:t>13</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6.jpeg"/><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12" descr="AHA"/>
          <p:cNvPicPr>
            <a:picLocks noChangeAspect="1" noChangeArrowheads="1"/>
          </p:cNvPicPr>
          <p:nvPr userDrawn="1"/>
        </p:nvPicPr>
        <p:blipFill>
          <a:blip r:embed="rId2" cstate="print"/>
          <a:stretch>
            <a:fillRect/>
          </a:stretch>
        </p:blipFill>
        <p:spPr bwMode="auto">
          <a:xfrm>
            <a:off x="2746375" y="5623137"/>
            <a:ext cx="1112838" cy="634576"/>
          </a:xfrm>
          <a:prstGeom prst="rect">
            <a:avLst/>
          </a:prstGeom>
          <a:noFill/>
          <a:ln w="9525">
            <a:noFill/>
            <a:miter lim="800000"/>
            <a:headEnd/>
            <a:tailEnd/>
          </a:ln>
        </p:spPr>
      </p:pic>
      <p:pic>
        <p:nvPicPr>
          <p:cNvPr id="5" name="Picture 7" descr="TW_Mast"/>
          <p:cNvPicPr>
            <a:picLocks noChangeAspect="1" noChangeArrowheads="1"/>
          </p:cNvPicPr>
          <p:nvPr userDrawn="1"/>
        </p:nvPicPr>
        <p:blipFill>
          <a:blip r:embed="rId3" cstate="print"/>
          <a:srcRect/>
          <a:stretch>
            <a:fillRect/>
          </a:stretch>
        </p:blipFill>
        <p:spPr bwMode="auto">
          <a:xfrm>
            <a:off x="0" y="0"/>
            <a:ext cx="9144000" cy="2424113"/>
          </a:xfrm>
          <a:prstGeom prst="rect">
            <a:avLst/>
          </a:prstGeom>
          <a:noFill/>
          <a:ln w="9525">
            <a:noFill/>
            <a:miter lim="800000"/>
            <a:headEnd/>
            <a:tailEnd/>
          </a:ln>
        </p:spPr>
      </p:pic>
      <p:pic>
        <p:nvPicPr>
          <p:cNvPr id="6" name="Picture 8" descr="TW_Bottom_Bar"/>
          <p:cNvPicPr>
            <a:picLocks noChangeAspect="1" noChangeArrowheads="1"/>
          </p:cNvPicPr>
          <p:nvPr userDrawn="1"/>
        </p:nvPicPr>
        <p:blipFill>
          <a:blip r:embed="rId4" cstate="print"/>
          <a:srcRect/>
          <a:stretch>
            <a:fillRect/>
          </a:stretch>
        </p:blipFill>
        <p:spPr bwMode="auto">
          <a:xfrm>
            <a:off x="2743200" y="6562725"/>
            <a:ext cx="6400800" cy="307975"/>
          </a:xfrm>
          <a:prstGeom prst="rect">
            <a:avLst/>
          </a:prstGeom>
          <a:noFill/>
          <a:ln w="9525">
            <a:noFill/>
            <a:miter lim="800000"/>
            <a:headEnd/>
            <a:tailEnd/>
          </a:ln>
        </p:spPr>
      </p:pic>
      <p:sp>
        <p:nvSpPr>
          <p:cNvPr id="7" name="Text Box 9"/>
          <p:cNvSpPr txBox="1">
            <a:spLocks noChangeArrowheads="1"/>
          </p:cNvSpPr>
          <p:nvPr userDrawn="1"/>
        </p:nvSpPr>
        <p:spPr bwMode="auto">
          <a:xfrm>
            <a:off x="5327650" y="6003925"/>
            <a:ext cx="1773238" cy="336550"/>
          </a:xfrm>
          <a:prstGeom prst="rect">
            <a:avLst/>
          </a:prstGeom>
          <a:noFill/>
          <a:ln w="9525">
            <a:noFill/>
            <a:miter lim="800000"/>
            <a:headEnd/>
            <a:tailEnd/>
          </a:ln>
          <a:effectLst/>
        </p:spPr>
        <p:txBody>
          <a:bodyPr>
            <a:spAutoFit/>
          </a:bodyPr>
          <a:lstStyle/>
          <a:p>
            <a:pPr>
              <a:lnSpc>
                <a:spcPct val="80000"/>
              </a:lnSpc>
              <a:defRPr/>
            </a:pPr>
            <a:r>
              <a:rPr lang="en-US" sz="1000">
                <a:solidFill>
                  <a:srgbClr val="4D4D4D"/>
                </a:solidFill>
                <a:cs typeface="+mn-cs"/>
              </a:rPr>
              <a:t>Research and analysis by Avalere Health</a:t>
            </a:r>
          </a:p>
        </p:txBody>
      </p:sp>
      <p:pic>
        <p:nvPicPr>
          <p:cNvPr id="8" name="Picture 10" descr="final_logo_sm high res"/>
          <p:cNvPicPr>
            <a:picLocks noChangeAspect="1" noChangeArrowheads="1"/>
          </p:cNvPicPr>
          <p:nvPr userDrawn="1"/>
        </p:nvPicPr>
        <p:blipFill>
          <a:blip r:embed="rId5" cstate="print"/>
          <a:srcRect r="5455"/>
          <a:stretch>
            <a:fillRect/>
          </a:stretch>
        </p:blipFill>
        <p:spPr bwMode="auto">
          <a:xfrm>
            <a:off x="6897688" y="5780088"/>
            <a:ext cx="1155700" cy="482600"/>
          </a:xfrm>
          <a:prstGeom prst="rect">
            <a:avLst/>
          </a:prstGeom>
          <a:noFill/>
          <a:ln w="9525">
            <a:noFill/>
            <a:miter lim="800000"/>
            <a:headEnd/>
            <a:tailEnd/>
          </a:ln>
        </p:spPr>
      </p:pic>
      <p:sp>
        <p:nvSpPr>
          <p:cNvPr id="3074" name="Rectangle 2"/>
          <p:cNvSpPr>
            <a:spLocks noGrp="1" noChangeArrowheads="1"/>
          </p:cNvSpPr>
          <p:nvPr>
            <p:ph type="ctrTitle"/>
          </p:nvPr>
        </p:nvSpPr>
        <p:spPr>
          <a:xfrm>
            <a:off x="2654300" y="3165475"/>
            <a:ext cx="5229225" cy="525463"/>
          </a:xfrm>
        </p:spPr>
        <p:txBody>
          <a:bodyPr lIns="91440" tIns="91440" rIns="91440" bIns="91440"/>
          <a:lstStyle>
            <a:lvl1pPr>
              <a:defRPr>
                <a:solidFill>
                  <a:srgbClr val="4D4D4D"/>
                </a:solidFill>
              </a:defRPr>
            </a:lvl1pPr>
          </a:lstStyle>
          <a:p>
            <a:r>
              <a:rPr lang="en-US"/>
              <a:t>Click to edit Master title style</a:t>
            </a:r>
          </a:p>
        </p:txBody>
      </p:sp>
      <p:sp>
        <p:nvSpPr>
          <p:cNvPr id="3075" name="Rectangle 3"/>
          <p:cNvSpPr>
            <a:spLocks noGrp="1" noChangeArrowheads="1"/>
          </p:cNvSpPr>
          <p:nvPr>
            <p:ph type="subTitle" idx="1"/>
          </p:nvPr>
        </p:nvSpPr>
        <p:spPr>
          <a:xfrm>
            <a:off x="2654300" y="2832100"/>
            <a:ext cx="3297238" cy="396875"/>
          </a:xfrm>
        </p:spPr>
        <p:txBody>
          <a:bodyPr lIns="91440" tIns="91440" rIns="91440" bIns="91440"/>
          <a:lstStyle>
            <a:lvl1pPr marL="0" indent="0">
              <a:buFontTx/>
              <a:buNone/>
              <a:defRPr sz="1400"/>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9888" y="819150"/>
            <a:ext cx="2063750" cy="2747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28638" y="819150"/>
            <a:ext cx="6038850" cy="2747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54038" y="2193925"/>
            <a:ext cx="4038600" cy="1373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45038" y="2193925"/>
            <a:ext cx="4038600" cy="1373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pic>
        <p:nvPicPr>
          <p:cNvPr id="10242" name="Picture 13" descr="AHA"/>
          <p:cNvPicPr>
            <a:picLocks noChangeAspect="1" noChangeArrowheads="1"/>
          </p:cNvPicPr>
          <p:nvPr/>
        </p:nvPicPr>
        <p:blipFill>
          <a:blip r:embed="rId13" cstate="print"/>
          <a:stretch>
            <a:fillRect/>
          </a:stretch>
        </p:blipFill>
        <p:spPr bwMode="auto">
          <a:xfrm>
            <a:off x="530225" y="6010487"/>
            <a:ext cx="1112838" cy="634576"/>
          </a:xfrm>
          <a:prstGeom prst="rect">
            <a:avLst/>
          </a:prstGeom>
          <a:noFill/>
          <a:ln w="9525">
            <a:noFill/>
            <a:miter lim="800000"/>
            <a:headEnd/>
            <a:tailEnd/>
          </a:ln>
        </p:spPr>
      </p:pic>
      <p:sp>
        <p:nvSpPr>
          <p:cNvPr id="1033" name="Rectangle 9"/>
          <p:cNvSpPr>
            <a:spLocks noChangeArrowheads="1"/>
          </p:cNvSpPr>
          <p:nvPr/>
        </p:nvSpPr>
        <p:spPr bwMode="auto">
          <a:xfrm>
            <a:off x="0" y="373063"/>
            <a:ext cx="9144000" cy="1208087"/>
          </a:xfrm>
          <a:prstGeom prst="rect">
            <a:avLst/>
          </a:prstGeom>
          <a:solidFill>
            <a:srgbClr val="EBEBEB"/>
          </a:solidFill>
          <a:ln w="9525">
            <a:noFill/>
            <a:miter lim="800000"/>
            <a:headEnd/>
            <a:tailEnd/>
          </a:ln>
          <a:effectLst/>
        </p:spPr>
        <p:txBody>
          <a:bodyPr wrap="none" anchor="ctr"/>
          <a:lstStyle/>
          <a:p>
            <a:pPr>
              <a:defRPr/>
            </a:pPr>
            <a:endParaRPr lang="en-US">
              <a:cs typeface="+mn-cs"/>
            </a:endParaRPr>
          </a:p>
        </p:txBody>
      </p:sp>
      <p:sp>
        <p:nvSpPr>
          <p:cNvPr id="10244" name="Rectangle 2"/>
          <p:cNvSpPr>
            <a:spLocks noGrp="1" noChangeArrowheads="1"/>
          </p:cNvSpPr>
          <p:nvPr>
            <p:ph type="title"/>
          </p:nvPr>
        </p:nvSpPr>
        <p:spPr bwMode="auto">
          <a:xfrm>
            <a:off x="528638" y="819150"/>
            <a:ext cx="8229600" cy="34131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10245" name="Rectangle 3"/>
          <p:cNvSpPr>
            <a:spLocks noGrp="1" noChangeArrowheads="1"/>
          </p:cNvSpPr>
          <p:nvPr>
            <p:ph type="body" idx="1"/>
          </p:nvPr>
        </p:nvSpPr>
        <p:spPr bwMode="auto">
          <a:xfrm>
            <a:off x="554038" y="2193925"/>
            <a:ext cx="8229600" cy="137318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46" name="Picture 10" descr="final_logo_sm high res"/>
          <p:cNvPicPr>
            <a:picLocks noChangeAspect="1" noChangeArrowheads="1"/>
          </p:cNvPicPr>
          <p:nvPr/>
        </p:nvPicPr>
        <p:blipFill>
          <a:blip r:embed="rId14" cstate="print"/>
          <a:srcRect r="5313"/>
          <a:stretch>
            <a:fillRect/>
          </a:stretch>
        </p:blipFill>
        <p:spPr bwMode="auto">
          <a:xfrm>
            <a:off x="7573963" y="6221413"/>
            <a:ext cx="962025" cy="401637"/>
          </a:xfrm>
          <a:prstGeom prst="rect">
            <a:avLst/>
          </a:prstGeom>
          <a:noFill/>
          <a:ln w="9525">
            <a:noFill/>
            <a:miter lim="800000"/>
            <a:headEnd/>
            <a:tailEnd/>
          </a:ln>
        </p:spPr>
      </p:pic>
      <p:sp>
        <p:nvSpPr>
          <p:cNvPr id="1035" name="Text Box 11"/>
          <p:cNvSpPr txBox="1">
            <a:spLocks noChangeArrowheads="1"/>
          </p:cNvSpPr>
          <p:nvPr/>
        </p:nvSpPr>
        <p:spPr bwMode="auto">
          <a:xfrm>
            <a:off x="5238750" y="6470650"/>
            <a:ext cx="2417763" cy="152400"/>
          </a:xfrm>
          <a:prstGeom prst="rect">
            <a:avLst/>
          </a:prstGeom>
          <a:noFill/>
          <a:ln w="9525">
            <a:noFill/>
            <a:miter lim="800000"/>
            <a:headEnd/>
            <a:tailEnd/>
          </a:ln>
          <a:effectLst/>
        </p:spPr>
        <p:txBody>
          <a:bodyPr lIns="0" tIns="0" rIns="0" bIns="0">
            <a:spAutoFit/>
          </a:bodyPr>
          <a:lstStyle/>
          <a:p>
            <a:pPr>
              <a:defRPr/>
            </a:pPr>
            <a:r>
              <a:rPr lang="en-US" sz="1000">
                <a:solidFill>
                  <a:srgbClr val="4D4D4D"/>
                </a:solidFill>
                <a:cs typeface="+mn-cs"/>
              </a:rPr>
              <a:t>Research and analysis by Avalere Health</a:t>
            </a:r>
          </a:p>
        </p:txBody>
      </p:sp>
      <p:pic>
        <p:nvPicPr>
          <p:cNvPr id="10248" name="Picture 14" descr="TW_2ndPage_Top"/>
          <p:cNvPicPr>
            <a:picLocks noChangeAspect="1" noChangeArrowheads="1"/>
          </p:cNvPicPr>
          <p:nvPr/>
        </p:nvPicPr>
        <p:blipFill>
          <a:blip r:embed="rId15" cstate="print"/>
          <a:srcRect/>
          <a:stretch>
            <a:fillRect/>
          </a:stretch>
        </p:blipFill>
        <p:spPr bwMode="auto">
          <a:xfrm>
            <a:off x="0" y="0"/>
            <a:ext cx="9144000" cy="4191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69"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xStyles>
    <p:titleStyle>
      <a:lvl1pPr algn="l" rtl="0" eaLnBrk="0" fontAlgn="base" hangingPunct="0">
        <a:lnSpc>
          <a:spcPct val="80000"/>
        </a:lnSpc>
        <a:spcBef>
          <a:spcPct val="0"/>
        </a:spcBef>
        <a:spcAft>
          <a:spcPct val="0"/>
        </a:spcAft>
        <a:defRPr sz="2800">
          <a:solidFill>
            <a:srgbClr val="2B608E"/>
          </a:solidFill>
          <a:latin typeface="+mj-lt"/>
          <a:ea typeface="+mj-ea"/>
          <a:cs typeface="+mj-cs"/>
        </a:defRPr>
      </a:lvl1pPr>
      <a:lvl2pPr algn="l" rtl="0" eaLnBrk="0" fontAlgn="base" hangingPunct="0">
        <a:lnSpc>
          <a:spcPct val="80000"/>
        </a:lnSpc>
        <a:spcBef>
          <a:spcPct val="0"/>
        </a:spcBef>
        <a:spcAft>
          <a:spcPct val="0"/>
        </a:spcAft>
        <a:defRPr sz="2800">
          <a:solidFill>
            <a:srgbClr val="2B608E"/>
          </a:solidFill>
          <a:latin typeface="Arial" charset="0"/>
        </a:defRPr>
      </a:lvl2pPr>
      <a:lvl3pPr algn="l" rtl="0" eaLnBrk="0" fontAlgn="base" hangingPunct="0">
        <a:lnSpc>
          <a:spcPct val="80000"/>
        </a:lnSpc>
        <a:spcBef>
          <a:spcPct val="0"/>
        </a:spcBef>
        <a:spcAft>
          <a:spcPct val="0"/>
        </a:spcAft>
        <a:defRPr sz="2800">
          <a:solidFill>
            <a:srgbClr val="2B608E"/>
          </a:solidFill>
          <a:latin typeface="Arial" charset="0"/>
        </a:defRPr>
      </a:lvl3pPr>
      <a:lvl4pPr algn="l" rtl="0" eaLnBrk="0" fontAlgn="base" hangingPunct="0">
        <a:lnSpc>
          <a:spcPct val="80000"/>
        </a:lnSpc>
        <a:spcBef>
          <a:spcPct val="0"/>
        </a:spcBef>
        <a:spcAft>
          <a:spcPct val="0"/>
        </a:spcAft>
        <a:defRPr sz="2800">
          <a:solidFill>
            <a:srgbClr val="2B608E"/>
          </a:solidFill>
          <a:latin typeface="Arial" charset="0"/>
        </a:defRPr>
      </a:lvl4pPr>
      <a:lvl5pPr algn="l" rtl="0" eaLnBrk="0" fontAlgn="base" hangingPunct="0">
        <a:lnSpc>
          <a:spcPct val="80000"/>
        </a:lnSpc>
        <a:spcBef>
          <a:spcPct val="0"/>
        </a:spcBef>
        <a:spcAft>
          <a:spcPct val="0"/>
        </a:spcAft>
        <a:defRPr sz="2800">
          <a:solidFill>
            <a:srgbClr val="2B608E"/>
          </a:solidFill>
          <a:latin typeface="Arial" charset="0"/>
        </a:defRPr>
      </a:lvl5pPr>
      <a:lvl6pPr marL="457200" algn="l" rtl="0" fontAlgn="base">
        <a:lnSpc>
          <a:spcPct val="80000"/>
        </a:lnSpc>
        <a:spcBef>
          <a:spcPct val="0"/>
        </a:spcBef>
        <a:spcAft>
          <a:spcPct val="0"/>
        </a:spcAft>
        <a:defRPr sz="2800">
          <a:solidFill>
            <a:srgbClr val="2B608E"/>
          </a:solidFill>
          <a:latin typeface="Arial" charset="0"/>
        </a:defRPr>
      </a:lvl6pPr>
      <a:lvl7pPr marL="914400" algn="l" rtl="0" fontAlgn="base">
        <a:lnSpc>
          <a:spcPct val="80000"/>
        </a:lnSpc>
        <a:spcBef>
          <a:spcPct val="0"/>
        </a:spcBef>
        <a:spcAft>
          <a:spcPct val="0"/>
        </a:spcAft>
        <a:defRPr sz="2800">
          <a:solidFill>
            <a:srgbClr val="2B608E"/>
          </a:solidFill>
          <a:latin typeface="Arial" charset="0"/>
        </a:defRPr>
      </a:lvl7pPr>
      <a:lvl8pPr marL="1371600" algn="l" rtl="0" fontAlgn="base">
        <a:lnSpc>
          <a:spcPct val="80000"/>
        </a:lnSpc>
        <a:spcBef>
          <a:spcPct val="0"/>
        </a:spcBef>
        <a:spcAft>
          <a:spcPct val="0"/>
        </a:spcAft>
        <a:defRPr sz="2800">
          <a:solidFill>
            <a:srgbClr val="2B608E"/>
          </a:solidFill>
          <a:latin typeface="Arial" charset="0"/>
        </a:defRPr>
      </a:lvl8pPr>
      <a:lvl9pPr marL="1828800" algn="l" rtl="0" fontAlgn="base">
        <a:lnSpc>
          <a:spcPct val="80000"/>
        </a:lnSpc>
        <a:spcBef>
          <a:spcPct val="0"/>
        </a:spcBef>
        <a:spcAft>
          <a:spcPct val="0"/>
        </a:spcAft>
        <a:defRPr sz="2800">
          <a:solidFill>
            <a:srgbClr val="2B608E"/>
          </a:solidFill>
          <a:latin typeface="Arial" charset="0"/>
        </a:defRPr>
      </a:lvl9pPr>
    </p:titleStyle>
    <p:bodyStyle>
      <a:lvl1pPr marL="342900" indent="-342900" algn="l" rtl="0" eaLnBrk="0" fontAlgn="base" hangingPunct="0">
        <a:spcBef>
          <a:spcPct val="0"/>
        </a:spcBef>
        <a:spcAft>
          <a:spcPct val="0"/>
        </a:spcAft>
        <a:buChar char="•"/>
        <a:defRPr>
          <a:solidFill>
            <a:srgbClr val="4D4D4D"/>
          </a:solidFill>
          <a:latin typeface="+mn-lt"/>
          <a:ea typeface="+mn-ea"/>
          <a:cs typeface="+mn-cs"/>
        </a:defRPr>
      </a:lvl1pPr>
      <a:lvl2pPr marL="742950" indent="-285750" algn="l" rtl="0" eaLnBrk="0" fontAlgn="base" hangingPunct="0">
        <a:spcBef>
          <a:spcPct val="0"/>
        </a:spcBef>
        <a:spcAft>
          <a:spcPct val="0"/>
        </a:spcAft>
        <a:buChar char="–"/>
        <a:defRPr>
          <a:solidFill>
            <a:srgbClr val="4D4D4D"/>
          </a:solidFill>
          <a:latin typeface="+mn-lt"/>
        </a:defRPr>
      </a:lvl2pPr>
      <a:lvl3pPr marL="1143000" indent="-228600" algn="l" rtl="0" eaLnBrk="0" fontAlgn="base" hangingPunct="0">
        <a:spcBef>
          <a:spcPct val="0"/>
        </a:spcBef>
        <a:spcAft>
          <a:spcPct val="0"/>
        </a:spcAft>
        <a:buChar char="•"/>
        <a:defRPr>
          <a:solidFill>
            <a:srgbClr val="4D4D4D"/>
          </a:solidFill>
          <a:latin typeface="+mn-lt"/>
        </a:defRPr>
      </a:lvl3pPr>
      <a:lvl4pPr marL="1600200" indent="-228600" algn="l" rtl="0" eaLnBrk="0" fontAlgn="base" hangingPunct="0">
        <a:spcBef>
          <a:spcPct val="0"/>
        </a:spcBef>
        <a:spcAft>
          <a:spcPct val="0"/>
        </a:spcAft>
        <a:buChar char="–"/>
        <a:defRPr>
          <a:solidFill>
            <a:srgbClr val="4D4D4D"/>
          </a:solidFill>
          <a:latin typeface="+mn-lt"/>
        </a:defRPr>
      </a:lvl4pPr>
      <a:lvl5pPr marL="2057400" indent="-228600" algn="l" rtl="0" eaLnBrk="0" fontAlgn="base" hangingPunct="0">
        <a:spcBef>
          <a:spcPct val="0"/>
        </a:spcBef>
        <a:spcAft>
          <a:spcPct val="0"/>
        </a:spcAft>
        <a:buChar char="»"/>
        <a:defRPr>
          <a:solidFill>
            <a:srgbClr val="4D4D4D"/>
          </a:solidFill>
          <a:latin typeface="+mn-lt"/>
        </a:defRPr>
      </a:lvl5pPr>
      <a:lvl6pPr marL="2514600" indent="-228600" algn="l" rtl="0" fontAlgn="base">
        <a:spcBef>
          <a:spcPct val="0"/>
        </a:spcBef>
        <a:spcAft>
          <a:spcPct val="0"/>
        </a:spcAft>
        <a:buChar char="»"/>
        <a:defRPr>
          <a:solidFill>
            <a:srgbClr val="4D4D4D"/>
          </a:solidFill>
          <a:latin typeface="+mn-lt"/>
        </a:defRPr>
      </a:lvl6pPr>
      <a:lvl7pPr marL="2971800" indent="-228600" algn="l" rtl="0" fontAlgn="base">
        <a:spcBef>
          <a:spcPct val="0"/>
        </a:spcBef>
        <a:spcAft>
          <a:spcPct val="0"/>
        </a:spcAft>
        <a:buChar char="»"/>
        <a:defRPr>
          <a:solidFill>
            <a:srgbClr val="4D4D4D"/>
          </a:solidFill>
          <a:latin typeface="+mn-lt"/>
        </a:defRPr>
      </a:lvl7pPr>
      <a:lvl8pPr marL="3429000" indent="-228600" algn="l" rtl="0" fontAlgn="base">
        <a:spcBef>
          <a:spcPct val="0"/>
        </a:spcBef>
        <a:spcAft>
          <a:spcPct val="0"/>
        </a:spcAft>
        <a:buChar char="»"/>
        <a:defRPr>
          <a:solidFill>
            <a:srgbClr val="4D4D4D"/>
          </a:solidFill>
          <a:latin typeface="+mn-lt"/>
        </a:defRPr>
      </a:lvl8pPr>
      <a:lvl9pPr marL="3886200" indent="-228600" algn="l" rtl="0" fontAlgn="base">
        <a:spcBef>
          <a:spcPct val="0"/>
        </a:spcBef>
        <a:spcAft>
          <a:spcPct val="0"/>
        </a:spcAft>
        <a:buChar char="»"/>
        <a:defRPr>
          <a:solidFill>
            <a:srgbClr val="4D4D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Microsoft_Office_Excel_97-2003_Worksheet3.xls"/><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2654300" y="2391617"/>
            <a:ext cx="5885851" cy="2339102"/>
          </a:xfrm>
          <a:noFill/>
        </p:spPr>
        <p:txBody>
          <a:bodyPr rIns="0"/>
          <a:lstStyle/>
          <a:p>
            <a:pPr>
              <a:lnSpc>
                <a:spcPct val="100000"/>
              </a:lnSpc>
            </a:pPr>
            <a:r>
              <a:rPr lang="en-US" dirty="0" smtClean="0"/>
              <a:t>Hospitals Demonstrate Commitment to Quality Improvement</a:t>
            </a:r>
            <a:br>
              <a:rPr lang="en-US" dirty="0" smtClean="0"/>
            </a:br>
            <a:r>
              <a:rPr lang="en-US" dirty="0" smtClean="0"/>
              <a:t/>
            </a:r>
            <a:br>
              <a:rPr lang="en-US" dirty="0" smtClean="0"/>
            </a:br>
            <a:r>
              <a:rPr lang="en-US" dirty="0" smtClean="0"/>
              <a:t/>
            </a:r>
            <a:br>
              <a:rPr lang="en-US" dirty="0" smtClean="0"/>
            </a:br>
            <a:r>
              <a:rPr lang="en-US" dirty="0" smtClean="0"/>
              <a:t>October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485054"/>
            <a:ext cx="8229600" cy="1034129"/>
          </a:xfrm>
        </p:spPr>
        <p:txBody>
          <a:bodyPr/>
          <a:lstStyle/>
          <a:p>
            <a:r>
              <a:rPr lang="en-US" dirty="0" smtClean="0"/>
              <a:t>Broad dissemination of quality improvement successes can improve outcomes across a hospital system.</a:t>
            </a:r>
            <a:endParaRPr lang="en-US" dirty="0"/>
          </a:p>
        </p:txBody>
      </p:sp>
      <p:sp>
        <p:nvSpPr>
          <p:cNvPr id="4" name="Rectangle 2"/>
          <p:cNvSpPr txBox="1">
            <a:spLocks noChangeArrowheads="1"/>
          </p:cNvSpPr>
          <p:nvPr/>
        </p:nvSpPr>
        <p:spPr bwMode="gray">
          <a:xfrm>
            <a:off x="836594" y="1803401"/>
            <a:ext cx="7712183" cy="196977"/>
          </a:xfrm>
          <a:prstGeom prst="rect">
            <a:avLst/>
          </a:prstGeom>
          <a:noFill/>
          <a:ln w="9525">
            <a:noFill/>
            <a:miter lim="800000"/>
            <a:headEnd/>
            <a:tailEnd/>
          </a:ln>
        </p:spPr>
        <p:txBody>
          <a:bodyPr wrap="square" lIns="0" tIns="0" rIns="0" bIns="0">
            <a:spAutoFit/>
          </a:bodyPr>
          <a:lstStyle/>
          <a:p>
            <a:pPr>
              <a:lnSpc>
                <a:spcPct val="80000"/>
              </a:lnSpc>
            </a:pPr>
            <a:r>
              <a:rPr lang="en-US" sz="1600" dirty="0" smtClean="0">
                <a:solidFill>
                  <a:srgbClr val="4D4D4D"/>
                </a:solidFill>
              </a:rPr>
              <a:t>Chart 9: System-wide Infection Counts at Legacy Health, 2008 and 2010</a:t>
            </a:r>
          </a:p>
        </p:txBody>
      </p:sp>
      <p:sp>
        <p:nvSpPr>
          <p:cNvPr id="5" name="Text Box 4"/>
          <p:cNvSpPr txBox="1">
            <a:spLocks noChangeArrowheads="1"/>
          </p:cNvSpPr>
          <p:nvPr/>
        </p:nvSpPr>
        <p:spPr bwMode="gray">
          <a:xfrm>
            <a:off x="1698625" y="6103971"/>
            <a:ext cx="5740400" cy="276999"/>
          </a:xfrm>
          <a:prstGeom prst="rect">
            <a:avLst/>
          </a:prstGeom>
          <a:noFill/>
          <a:ln w="9525" algn="ctr">
            <a:noFill/>
            <a:miter lim="800000"/>
            <a:headEnd/>
            <a:tailEnd/>
          </a:ln>
        </p:spPr>
        <p:txBody>
          <a:bodyPr wrap="square" lIns="0" tIns="0" rIns="0" bIns="0">
            <a:spAutoFit/>
          </a:bodyPr>
          <a:lstStyle/>
          <a:p>
            <a:pPr eaLnBrk="0" fontAlgn="auto" hangingPunct="0">
              <a:spcBef>
                <a:spcPts val="0"/>
              </a:spcBef>
              <a:spcAft>
                <a:spcPts val="0"/>
              </a:spcAft>
              <a:defRPr/>
            </a:pPr>
            <a:r>
              <a:rPr lang="en-US" sz="900" kern="0" dirty="0" smtClean="0">
                <a:solidFill>
                  <a:srgbClr val="4D4D4D"/>
                </a:solidFill>
                <a:cs typeface="+mn-cs"/>
              </a:rPr>
              <a:t>Source: Joyce, J., et al. (2011). Legacy Health's 'Big Aims' Initiative To Improve Patient Safety Reduced Rates Of Infection And Mortality Among Patients. </a:t>
            </a:r>
            <a:r>
              <a:rPr lang="en-US" sz="900" i="1" kern="0" dirty="0" smtClean="0">
                <a:solidFill>
                  <a:srgbClr val="4D4D4D"/>
                </a:solidFill>
                <a:cs typeface="+mn-cs"/>
              </a:rPr>
              <a:t>Health Affairs</a:t>
            </a:r>
            <a:r>
              <a:rPr lang="en-US" sz="900" kern="0" dirty="0" smtClean="0">
                <a:solidFill>
                  <a:srgbClr val="4D4D4D"/>
                </a:solidFill>
                <a:cs typeface="+mn-cs"/>
              </a:rPr>
              <a:t>, 30(4): 619-627.</a:t>
            </a:r>
          </a:p>
        </p:txBody>
      </p:sp>
      <p:graphicFrame>
        <p:nvGraphicFramePr>
          <p:cNvPr id="28673" name="Object 3"/>
          <p:cNvGraphicFramePr>
            <a:graphicFrameLocks noChangeAspect="1"/>
          </p:cNvGraphicFramePr>
          <p:nvPr/>
        </p:nvGraphicFramePr>
        <p:xfrm>
          <a:off x="1057275" y="2058988"/>
          <a:ext cx="7783513" cy="3883025"/>
        </p:xfrm>
        <a:graphic>
          <a:graphicData uri="http://schemas.openxmlformats.org/presentationml/2006/ole">
            <p:oleObj spid="_x0000_s28681" name="Worksheet" r:id="rId3" imgW="7924800" imgH="3962501" progId="Excel.Sheet.8">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819150"/>
            <a:ext cx="8229600" cy="689420"/>
          </a:xfrm>
        </p:spPr>
        <p:txBody>
          <a:bodyPr/>
          <a:lstStyle/>
          <a:p>
            <a:r>
              <a:rPr lang="en-US" dirty="0" smtClean="0"/>
              <a:t>More hospitals are adhering to accepted surgery care guidelines. </a:t>
            </a:r>
            <a:endParaRPr lang="en-US" dirty="0"/>
          </a:p>
        </p:txBody>
      </p:sp>
      <p:sp>
        <p:nvSpPr>
          <p:cNvPr id="4" name="Rectangle 2"/>
          <p:cNvSpPr txBox="1">
            <a:spLocks noChangeArrowheads="1"/>
          </p:cNvSpPr>
          <p:nvPr/>
        </p:nvSpPr>
        <p:spPr bwMode="gray">
          <a:xfrm>
            <a:off x="836594" y="1803401"/>
            <a:ext cx="7712183" cy="393954"/>
          </a:xfrm>
          <a:prstGeom prst="rect">
            <a:avLst/>
          </a:prstGeom>
          <a:noFill/>
          <a:ln w="9525">
            <a:noFill/>
            <a:miter lim="800000"/>
            <a:headEnd/>
            <a:tailEnd/>
          </a:ln>
        </p:spPr>
        <p:txBody>
          <a:bodyPr wrap="square" lIns="0" tIns="0" rIns="0" bIns="0">
            <a:spAutoFit/>
          </a:bodyPr>
          <a:lstStyle/>
          <a:p>
            <a:pPr>
              <a:lnSpc>
                <a:spcPct val="80000"/>
              </a:lnSpc>
            </a:pPr>
            <a:r>
              <a:rPr lang="en-US" sz="1600" dirty="0" smtClean="0">
                <a:solidFill>
                  <a:srgbClr val="4D4D4D"/>
                </a:solidFill>
              </a:rPr>
              <a:t>Chart 10: Rate of Adherence to Surgical Care Improvement Project (SCIP) Process Measures, Fiscal Years (FY) 2008 and 2009</a:t>
            </a:r>
            <a:endParaRPr lang="en-US" sz="1600" dirty="0">
              <a:solidFill>
                <a:srgbClr val="4D4D4D"/>
              </a:solidFill>
            </a:endParaRPr>
          </a:p>
        </p:txBody>
      </p:sp>
      <p:sp>
        <p:nvSpPr>
          <p:cNvPr id="5" name="Text Box 4"/>
          <p:cNvSpPr txBox="1">
            <a:spLocks noChangeArrowheads="1"/>
          </p:cNvSpPr>
          <p:nvPr/>
        </p:nvSpPr>
        <p:spPr bwMode="gray">
          <a:xfrm>
            <a:off x="1698625" y="6165515"/>
            <a:ext cx="5740400" cy="276999"/>
          </a:xfrm>
          <a:prstGeom prst="rect">
            <a:avLst/>
          </a:prstGeom>
          <a:noFill/>
          <a:ln w="9525" algn="ctr">
            <a:noFill/>
            <a:miter lim="800000"/>
            <a:headEnd/>
            <a:tailEnd/>
          </a:ln>
        </p:spPr>
        <p:txBody>
          <a:bodyPr wrap="square" lIns="0" tIns="0" rIns="0" bIns="0">
            <a:spAutoFit/>
          </a:bodyPr>
          <a:lstStyle/>
          <a:p>
            <a:pPr eaLnBrk="0" fontAlgn="auto" hangingPunct="0">
              <a:spcBef>
                <a:spcPts val="0"/>
              </a:spcBef>
              <a:spcAft>
                <a:spcPts val="0"/>
              </a:spcAft>
              <a:defRPr/>
            </a:pPr>
            <a:r>
              <a:rPr lang="en-US" sz="900" kern="0" dirty="0" smtClean="0">
                <a:solidFill>
                  <a:srgbClr val="4D4D4D"/>
                </a:solidFill>
                <a:cs typeface="+mn-cs"/>
              </a:rPr>
              <a:t>Source: Centers for Medicare and Medicaid Services. Progress Toward Eliminating Healthcare-Associated Infections – September 23-24, 2010. http://www.hhs.gov/ash/initiatives/hai/actionplan/cms_scip.pdf. </a:t>
            </a:r>
            <a:endParaRPr lang="en-US" sz="900" kern="0" dirty="0">
              <a:solidFill>
                <a:srgbClr val="4D4D4D"/>
              </a:solidFill>
              <a:cs typeface="+mn-cs"/>
            </a:endParaRPr>
          </a:p>
        </p:txBody>
      </p:sp>
      <p:graphicFrame>
        <p:nvGraphicFramePr>
          <p:cNvPr id="6" name="Chart 5"/>
          <p:cNvGraphicFramePr/>
          <p:nvPr/>
        </p:nvGraphicFramePr>
        <p:xfrm>
          <a:off x="717306" y="2013194"/>
          <a:ext cx="786765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
          <p:cNvSpPr txBox="1"/>
          <p:nvPr/>
        </p:nvSpPr>
        <p:spPr>
          <a:xfrm rot="16200000">
            <a:off x="-241787" y="3666378"/>
            <a:ext cx="2083776" cy="22862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dirty="0" smtClean="0">
                <a:latin typeface="+mn-lt"/>
                <a:ea typeface="+mn-ea"/>
                <a:cs typeface="+mn-cs"/>
              </a:rPr>
              <a:t>Rate of Adherence</a:t>
            </a:r>
            <a:endParaRPr lang="en-US" sz="11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28638" y="709330"/>
            <a:ext cx="8229600" cy="689420"/>
          </a:xfrm>
        </p:spPr>
        <p:txBody>
          <a:bodyPr/>
          <a:lstStyle/>
          <a:p>
            <a:r>
              <a:rPr lang="en-US" dirty="0" smtClean="0"/>
              <a:t>Hospitals are advancing on evidence-based quality measures.</a:t>
            </a:r>
            <a:endParaRPr lang="en-US" dirty="0"/>
          </a:p>
        </p:txBody>
      </p:sp>
      <p:sp>
        <p:nvSpPr>
          <p:cNvPr id="5" name="Rectangle 2"/>
          <p:cNvSpPr txBox="1">
            <a:spLocks noChangeArrowheads="1"/>
          </p:cNvSpPr>
          <p:nvPr/>
        </p:nvSpPr>
        <p:spPr bwMode="gray">
          <a:xfrm>
            <a:off x="836594" y="1803401"/>
            <a:ext cx="7712183" cy="393954"/>
          </a:xfrm>
          <a:prstGeom prst="rect">
            <a:avLst/>
          </a:prstGeom>
          <a:noFill/>
          <a:ln w="9525">
            <a:noFill/>
            <a:miter lim="800000"/>
            <a:headEnd/>
            <a:tailEnd/>
          </a:ln>
        </p:spPr>
        <p:txBody>
          <a:bodyPr wrap="square" lIns="0" tIns="0" rIns="0" bIns="0">
            <a:spAutoFit/>
          </a:bodyPr>
          <a:lstStyle/>
          <a:p>
            <a:pPr>
              <a:lnSpc>
                <a:spcPct val="80000"/>
              </a:lnSpc>
            </a:pPr>
            <a:r>
              <a:rPr lang="en-US" sz="1600" dirty="0" smtClean="0">
                <a:solidFill>
                  <a:srgbClr val="4D4D4D"/>
                </a:solidFill>
              </a:rPr>
              <a:t>Chart 11: Percentage of Hospitals Achieving Composite Rates Greater Than 90 Percent for Accountability Measures, 2007 and 2011</a:t>
            </a:r>
          </a:p>
        </p:txBody>
      </p:sp>
      <p:sp>
        <p:nvSpPr>
          <p:cNvPr id="6" name="Text Box 4"/>
          <p:cNvSpPr txBox="1">
            <a:spLocks noChangeArrowheads="1"/>
          </p:cNvSpPr>
          <p:nvPr/>
        </p:nvSpPr>
        <p:spPr bwMode="gray">
          <a:xfrm>
            <a:off x="1698625" y="6103971"/>
            <a:ext cx="5740400" cy="276999"/>
          </a:xfrm>
          <a:prstGeom prst="rect">
            <a:avLst/>
          </a:prstGeom>
          <a:noFill/>
          <a:ln w="9525" algn="ctr">
            <a:noFill/>
            <a:miter lim="800000"/>
            <a:headEnd/>
            <a:tailEnd/>
          </a:ln>
        </p:spPr>
        <p:txBody>
          <a:bodyPr wrap="square" lIns="0" tIns="0" rIns="0" bIns="0">
            <a:spAutoFit/>
          </a:bodyPr>
          <a:lstStyle/>
          <a:p>
            <a:r>
              <a:rPr lang="en-US" sz="900" kern="0" dirty="0" smtClean="0">
                <a:solidFill>
                  <a:srgbClr val="4D4D4D"/>
                </a:solidFill>
              </a:rPr>
              <a:t>Source: The Joint Commission. </a:t>
            </a:r>
            <a:r>
              <a:rPr lang="en-US" sz="900" i="1" kern="0" dirty="0" smtClean="0">
                <a:solidFill>
                  <a:srgbClr val="4D4D4D"/>
                </a:solidFill>
              </a:rPr>
              <a:t>Improving America’s Hospitals: The Joint Commission’s Annual Report on Quality and Safety 2012</a:t>
            </a:r>
            <a:r>
              <a:rPr lang="en-US" sz="900" kern="0" dirty="0" smtClean="0">
                <a:solidFill>
                  <a:srgbClr val="4D4D4D"/>
                </a:solidFill>
              </a:rPr>
              <a:t>. </a:t>
            </a:r>
            <a:endParaRPr lang="en-US" sz="900" i="1" kern="0" dirty="0">
              <a:solidFill>
                <a:srgbClr val="4D4D4D"/>
              </a:solidFill>
            </a:endParaRPr>
          </a:p>
        </p:txBody>
      </p:sp>
      <p:graphicFrame>
        <p:nvGraphicFramePr>
          <p:cNvPr id="7" name="Object 3"/>
          <p:cNvGraphicFramePr>
            <a:graphicFrameLocks noChangeAspect="1"/>
          </p:cNvGraphicFramePr>
          <p:nvPr/>
        </p:nvGraphicFramePr>
        <p:xfrm>
          <a:off x="1109663" y="2325688"/>
          <a:ext cx="7747000" cy="3351212"/>
        </p:xfrm>
        <a:graphic>
          <a:graphicData uri="http://schemas.openxmlformats.org/presentationml/2006/ole">
            <p:oleObj spid="_x0000_s29698" name="Worksheet" r:id="rId3" imgW="7886584" imgH="3419346" progId="Excel.Sheet.8">
              <p:embed/>
            </p:oleObj>
          </a:graphicData>
        </a:graphic>
      </p:graphicFrame>
      <p:sp>
        <p:nvSpPr>
          <p:cNvPr id="8" name="TextBox 7"/>
          <p:cNvSpPr txBox="1"/>
          <p:nvPr/>
        </p:nvSpPr>
        <p:spPr>
          <a:xfrm rot="16200000">
            <a:off x="394754" y="3904276"/>
            <a:ext cx="1681871" cy="261610"/>
          </a:xfrm>
          <a:prstGeom prst="rect">
            <a:avLst/>
          </a:prstGeom>
          <a:noFill/>
        </p:spPr>
        <p:txBody>
          <a:bodyPr wrap="none" rtlCol="0">
            <a:spAutoFit/>
          </a:bodyPr>
          <a:lstStyle/>
          <a:p>
            <a:r>
              <a:rPr lang="en-US" sz="1100" dirty="0" smtClean="0"/>
              <a:t>Percentage of Hospitals</a:t>
            </a:r>
            <a:endParaRPr lang="en-US" sz="11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txBox="1">
            <a:spLocks noChangeArrowheads="1"/>
          </p:cNvSpPr>
          <p:nvPr/>
        </p:nvSpPr>
        <p:spPr bwMode="gray">
          <a:xfrm>
            <a:off x="836594" y="1803401"/>
            <a:ext cx="7712183" cy="393954"/>
          </a:xfrm>
          <a:prstGeom prst="rect">
            <a:avLst/>
          </a:prstGeom>
          <a:noFill/>
          <a:ln w="9525">
            <a:noFill/>
            <a:miter lim="800000"/>
            <a:headEnd/>
            <a:tailEnd/>
          </a:ln>
        </p:spPr>
        <p:txBody>
          <a:bodyPr wrap="square" lIns="0" tIns="0" rIns="0" bIns="0">
            <a:spAutoFit/>
          </a:bodyPr>
          <a:lstStyle/>
          <a:p>
            <a:pPr>
              <a:lnSpc>
                <a:spcPct val="80000"/>
              </a:lnSpc>
            </a:pPr>
            <a:r>
              <a:rPr lang="en-US" sz="1600" dirty="0" smtClean="0">
                <a:solidFill>
                  <a:srgbClr val="4D4D4D"/>
                </a:solidFill>
              </a:rPr>
              <a:t>Chart 12: Inpatient Deaths per 1,000 Adult Hospital Admissions with Heart Attack, by Age, 2000 – 2008</a:t>
            </a:r>
            <a:endParaRPr lang="en-US" sz="1600" dirty="0">
              <a:solidFill>
                <a:srgbClr val="4D4D4D"/>
              </a:solidFill>
            </a:endParaRPr>
          </a:p>
        </p:txBody>
      </p:sp>
      <p:sp>
        <p:nvSpPr>
          <p:cNvPr id="13" name="Title 1"/>
          <p:cNvSpPr txBox="1">
            <a:spLocks/>
          </p:cNvSpPr>
          <p:nvPr/>
        </p:nvSpPr>
        <p:spPr bwMode="auto">
          <a:xfrm>
            <a:off x="528638" y="788011"/>
            <a:ext cx="8229600" cy="68942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lnSpc>
                <a:spcPct val="80000"/>
              </a:lnSpc>
              <a:defRPr/>
            </a:pPr>
            <a:r>
              <a:rPr lang="en-US" sz="2800" dirty="0" smtClean="0">
                <a:solidFill>
                  <a:srgbClr val="2B608E"/>
                </a:solidFill>
              </a:rPr>
              <a:t>Hospitals’ quality initiatives are yielding better patient outcomes. </a:t>
            </a:r>
          </a:p>
        </p:txBody>
      </p:sp>
      <p:sp>
        <p:nvSpPr>
          <p:cNvPr id="15" name="Text Box 4"/>
          <p:cNvSpPr txBox="1">
            <a:spLocks noChangeArrowheads="1"/>
          </p:cNvSpPr>
          <p:nvPr/>
        </p:nvSpPr>
        <p:spPr bwMode="gray">
          <a:xfrm>
            <a:off x="1698625" y="6103971"/>
            <a:ext cx="5740400" cy="276999"/>
          </a:xfrm>
          <a:prstGeom prst="rect">
            <a:avLst/>
          </a:prstGeom>
          <a:noFill/>
          <a:ln w="9525" algn="ctr">
            <a:noFill/>
            <a:miter lim="800000"/>
            <a:headEnd/>
            <a:tailEnd/>
          </a:ln>
        </p:spPr>
        <p:txBody>
          <a:bodyPr wrap="square" lIns="0" tIns="0" rIns="0" bIns="0">
            <a:spAutoFit/>
          </a:bodyPr>
          <a:lstStyle/>
          <a:p>
            <a:pPr eaLnBrk="0" fontAlgn="auto" hangingPunct="0">
              <a:spcBef>
                <a:spcPts val="0"/>
              </a:spcBef>
              <a:spcAft>
                <a:spcPts val="0"/>
              </a:spcAft>
              <a:defRPr/>
            </a:pPr>
            <a:r>
              <a:rPr lang="en-US" sz="900" kern="0" dirty="0" smtClean="0">
                <a:solidFill>
                  <a:srgbClr val="4D4D4D"/>
                </a:solidFill>
                <a:cs typeface="+mn-cs"/>
              </a:rPr>
              <a:t>Source: U.S. Department of Health and Human Services. (2011). National Healthcare Quality Report. Washington, DC: Agency for Healthcare Research and Quality.</a:t>
            </a:r>
            <a:endParaRPr lang="en-US" sz="900" kern="0" dirty="0">
              <a:solidFill>
                <a:srgbClr val="4D4D4D"/>
              </a:solidFill>
              <a:cs typeface="+mn-cs"/>
            </a:endParaRPr>
          </a:p>
        </p:txBody>
      </p:sp>
      <p:graphicFrame>
        <p:nvGraphicFramePr>
          <p:cNvPr id="11" name="Content Placeholder 3"/>
          <p:cNvGraphicFramePr>
            <a:graphicFrameLocks noGrp="1"/>
          </p:cNvGraphicFramePr>
          <p:nvPr>
            <p:ph idx="1"/>
          </p:nvPr>
        </p:nvGraphicFramePr>
        <p:xfrm>
          <a:off x="669682" y="2470731"/>
          <a:ext cx="7823688" cy="323209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819150"/>
            <a:ext cx="8229600" cy="689420"/>
          </a:xfrm>
        </p:spPr>
        <p:txBody>
          <a:bodyPr/>
          <a:lstStyle/>
          <a:p>
            <a:r>
              <a:rPr lang="en-US" dirty="0" smtClean="0"/>
              <a:t>Quality improvement can be viewed as a five-step process.</a:t>
            </a:r>
            <a:endParaRPr lang="en-US" dirty="0"/>
          </a:p>
        </p:txBody>
      </p:sp>
      <p:sp>
        <p:nvSpPr>
          <p:cNvPr id="4" name="Rectangle 2"/>
          <p:cNvSpPr txBox="1">
            <a:spLocks noChangeArrowheads="1"/>
          </p:cNvSpPr>
          <p:nvPr/>
        </p:nvSpPr>
        <p:spPr bwMode="gray">
          <a:xfrm>
            <a:off x="836594" y="1803401"/>
            <a:ext cx="7712183" cy="196977"/>
          </a:xfrm>
          <a:prstGeom prst="rect">
            <a:avLst/>
          </a:prstGeom>
          <a:noFill/>
          <a:ln w="9525">
            <a:noFill/>
            <a:miter lim="800000"/>
            <a:headEnd/>
            <a:tailEnd/>
          </a:ln>
        </p:spPr>
        <p:txBody>
          <a:bodyPr wrap="square" lIns="0" tIns="0" rIns="0" bIns="0">
            <a:spAutoFit/>
          </a:bodyPr>
          <a:lstStyle/>
          <a:p>
            <a:pPr>
              <a:lnSpc>
                <a:spcPct val="80000"/>
              </a:lnSpc>
            </a:pPr>
            <a:r>
              <a:rPr lang="en-US" sz="1600" dirty="0" smtClean="0">
                <a:solidFill>
                  <a:srgbClr val="4D4D4D"/>
                </a:solidFill>
              </a:rPr>
              <a:t>Chart 1: Five Steps to Improving Quality</a:t>
            </a:r>
            <a:endParaRPr lang="en-US" sz="1600" dirty="0">
              <a:solidFill>
                <a:srgbClr val="4D4D4D"/>
              </a:solidFill>
            </a:endParaRPr>
          </a:p>
        </p:txBody>
      </p:sp>
      <p:sp>
        <p:nvSpPr>
          <p:cNvPr id="6" name="Text Box 32"/>
          <p:cNvSpPr txBox="1">
            <a:spLocks noChangeArrowheads="1"/>
          </p:cNvSpPr>
          <p:nvPr/>
        </p:nvSpPr>
        <p:spPr bwMode="gray">
          <a:xfrm>
            <a:off x="1889125" y="6309944"/>
            <a:ext cx="5494338" cy="152400"/>
          </a:xfrm>
          <a:prstGeom prst="rect">
            <a:avLst/>
          </a:prstGeom>
          <a:noFill/>
          <a:ln w="9525">
            <a:noFill/>
            <a:miter lim="800000"/>
            <a:headEnd/>
            <a:tailEnd/>
          </a:ln>
          <a:effectLst/>
        </p:spPr>
        <p:txBody>
          <a:bodyPr lIns="0" tIns="0" rIns="0" bIns="0">
            <a:spAutoFit/>
          </a:bodyPr>
          <a:lstStyle/>
          <a:p>
            <a:pPr>
              <a:lnSpc>
                <a:spcPct val="100000"/>
              </a:lnSpc>
            </a:pPr>
            <a:r>
              <a:rPr lang="en-US" sz="1000" dirty="0">
                <a:solidFill>
                  <a:srgbClr val="4D4D4D"/>
                </a:solidFill>
              </a:rPr>
              <a:t>Source: Analysis by Avalere Health and American Hospital Association.</a:t>
            </a:r>
          </a:p>
        </p:txBody>
      </p:sp>
      <p:graphicFrame>
        <p:nvGraphicFramePr>
          <p:cNvPr id="7" name="Diagram 6"/>
          <p:cNvGraphicFramePr/>
          <p:nvPr>
            <p:extLst>
              <p:ext uri="{D42A27DB-BD31-4B8C-83A1-F6EECF244321}">
                <p14:modId xmlns:p14="http://schemas.microsoft.com/office/powerpoint/2010/main" xmlns="" val="4071372484"/>
              </p:ext>
            </p:extLst>
          </p:nvPr>
        </p:nvGraphicFramePr>
        <p:xfrm>
          <a:off x="1567961" y="212676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Line 45"/>
          <p:cNvSpPr>
            <a:spLocks noChangeShapeType="1"/>
          </p:cNvSpPr>
          <p:nvPr/>
        </p:nvSpPr>
        <p:spPr bwMode="auto">
          <a:xfrm flipV="1">
            <a:off x="3446585" y="4475284"/>
            <a:ext cx="808893" cy="1310054"/>
          </a:xfrm>
          <a:prstGeom prst="line">
            <a:avLst/>
          </a:prstGeom>
          <a:noFill/>
          <a:ln w="9525">
            <a:solidFill>
              <a:schemeClr val="tx1"/>
            </a:solidFill>
            <a:round/>
            <a:headEnd/>
            <a:tailEnd/>
          </a:ln>
          <a:effectLst/>
        </p:spPr>
        <p:txBody>
          <a:bodyPr lIns="45720" rIns="45720"/>
          <a:lstStyle/>
          <a:p>
            <a:endParaRPr lang="en-US"/>
          </a:p>
        </p:txBody>
      </p:sp>
      <p:sp>
        <p:nvSpPr>
          <p:cNvPr id="85" name="Line 45"/>
          <p:cNvSpPr>
            <a:spLocks noChangeShapeType="1"/>
          </p:cNvSpPr>
          <p:nvPr/>
        </p:nvSpPr>
        <p:spPr bwMode="auto">
          <a:xfrm flipH="1" flipV="1">
            <a:off x="4492870" y="4510454"/>
            <a:ext cx="52754" cy="1257300"/>
          </a:xfrm>
          <a:prstGeom prst="line">
            <a:avLst/>
          </a:prstGeom>
          <a:noFill/>
          <a:ln w="9525">
            <a:solidFill>
              <a:schemeClr val="tx1"/>
            </a:solidFill>
            <a:round/>
            <a:headEnd/>
            <a:tailEnd/>
          </a:ln>
          <a:effectLst/>
        </p:spPr>
        <p:txBody>
          <a:bodyPr lIns="45720" rIns="45720"/>
          <a:lstStyle/>
          <a:p>
            <a:endParaRPr lang="en-US"/>
          </a:p>
        </p:txBody>
      </p:sp>
      <p:sp>
        <p:nvSpPr>
          <p:cNvPr id="84" name="Line 50"/>
          <p:cNvSpPr>
            <a:spLocks noChangeShapeType="1"/>
          </p:cNvSpPr>
          <p:nvPr/>
        </p:nvSpPr>
        <p:spPr bwMode="auto">
          <a:xfrm flipV="1">
            <a:off x="4809392" y="3640016"/>
            <a:ext cx="3050931" cy="193430"/>
          </a:xfrm>
          <a:prstGeom prst="line">
            <a:avLst/>
          </a:prstGeom>
          <a:noFill/>
          <a:ln w="9525">
            <a:solidFill>
              <a:schemeClr val="tx1"/>
            </a:solidFill>
            <a:round/>
            <a:headEnd/>
            <a:tailEnd/>
          </a:ln>
          <a:effectLst/>
        </p:spPr>
        <p:txBody>
          <a:bodyPr lIns="45720" rIns="45720"/>
          <a:lstStyle/>
          <a:p>
            <a:endParaRPr lang="en-US"/>
          </a:p>
        </p:txBody>
      </p:sp>
      <p:sp>
        <p:nvSpPr>
          <p:cNvPr id="82" name="Line 50"/>
          <p:cNvSpPr>
            <a:spLocks noChangeShapeType="1"/>
          </p:cNvSpPr>
          <p:nvPr/>
        </p:nvSpPr>
        <p:spPr bwMode="auto">
          <a:xfrm flipV="1">
            <a:off x="4800600" y="2945422"/>
            <a:ext cx="2831123" cy="800100"/>
          </a:xfrm>
          <a:prstGeom prst="line">
            <a:avLst/>
          </a:prstGeom>
          <a:noFill/>
          <a:ln w="9525">
            <a:solidFill>
              <a:schemeClr val="tx1"/>
            </a:solidFill>
            <a:round/>
            <a:headEnd/>
            <a:tailEnd/>
          </a:ln>
          <a:effectLst/>
        </p:spPr>
        <p:txBody>
          <a:bodyPr lIns="45720" rIns="45720"/>
          <a:lstStyle/>
          <a:p>
            <a:endParaRPr lang="en-US"/>
          </a:p>
        </p:txBody>
      </p:sp>
      <p:sp>
        <p:nvSpPr>
          <p:cNvPr id="83" name="Line 50"/>
          <p:cNvSpPr>
            <a:spLocks noChangeShapeType="1"/>
          </p:cNvSpPr>
          <p:nvPr/>
        </p:nvSpPr>
        <p:spPr bwMode="auto">
          <a:xfrm flipV="1">
            <a:off x="4730261" y="2540977"/>
            <a:ext cx="1855177" cy="1178168"/>
          </a:xfrm>
          <a:prstGeom prst="line">
            <a:avLst/>
          </a:prstGeom>
          <a:noFill/>
          <a:ln w="9525">
            <a:solidFill>
              <a:schemeClr val="tx1"/>
            </a:solidFill>
            <a:round/>
            <a:headEnd/>
            <a:tailEnd/>
          </a:ln>
          <a:effectLst/>
        </p:spPr>
        <p:txBody>
          <a:bodyPr lIns="45720" rIns="45720"/>
          <a:lstStyle/>
          <a:p>
            <a:endParaRPr lang="en-US"/>
          </a:p>
        </p:txBody>
      </p:sp>
      <p:sp>
        <p:nvSpPr>
          <p:cNvPr id="80" name="Line 44"/>
          <p:cNvSpPr>
            <a:spLocks noChangeShapeType="1"/>
          </p:cNvSpPr>
          <p:nvPr/>
        </p:nvSpPr>
        <p:spPr bwMode="auto">
          <a:xfrm flipV="1">
            <a:off x="2206869" y="4457700"/>
            <a:ext cx="1802424" cy="1090245"/>
          </a:xfrm>
          <a:prstGeom prst="line">
            <a:avLst/>
          </a:prstGeom>
          <a:noFill/>
          <a:ln w="9525">
            <a:solidFill>
              <a:schemeClr val="tx1"/>
            </a:solidFill>
            <a:round/>
            <a:headEnd/>
            <a:tailEnd/>
          </a:ln>
          <a:effectLst/>
        </p:spPr>
        <p:txBody>
          <a:bodyPr lIns="45720" rIns="45720"/>
          <a:lstStyle/>
          <a:p>
            <a:endParaRPr lang="en-US"/>
          </a:p>
        </p:txBody>
      </p:sp>
      <p:sp>
        <p:nvSpPr>
          <p:cNvPr id="25" name="Line 47"/>
          <p:cNvSpPr>
            <a:spLocks noChangeShapeType="1"/>
          </p:cNvSpPr>
          <p:nvPr/>
        </p:nvSpPr>
        <p:spPr bwMode="auto">
          <a:xfrm flipV="1">
            <a:off x="4615963" y="2576145"/>
            <a:ext cx="703384" cy="1081454"/>
          </a:xfrm>
          <a:prstGeom prst="line">
            <a:avLst/>
          </a:prstGeom>
          <a:noFill/>
          <a:ln w="9525">
            <a:solidFill>
              <a:schemeClr val="tx1"/>
            </a:solidFill>
            <a:round/>
            <a:headEnd/>
            <a:tailEnd/>
          </a:ln>
          <a:effectLst/>
        </p:spPr>
        <p:txBody>
          <a:bodyPr lIns="45720" rIns="45720"/>
          <a:lstStyle/>
          <a:p>
            <a:endParaRPr lang="en-US"/>
          </a:p>
        </p:txBody>
      </p:sp>
      <p:sp>
        <p:nvSpPr>
          <p:cNvPr id="26" name="Line 48"/>
          <p:cNvSpPr>
            <a:spLocks noChangeShapeType="1"/>
          </p:cNvSpPr>
          <p:nvPr/>
        </p:nvSpPr>
        <p:spPr bwMode="auto">
          <a:xfrm>
            <a:off x="3429000" y="2628900"/>
            <a:ext cx="815975" cy="1030288"/>
          </a:xfrm>
          <a:prstGeom prst="line">
            <a:avLst/>
          </a:prstGeom>
          <a:noFill/>
          <a:ln w="9525">
            <a:solidFill>
              <a:schemeClr val="tx1"/>
            </a:solidFill>
            <a:round/>
            <a:headEnd/>
            <a:tailEnd/>
          </a:ln>
          <a:effectLst/>
        </p:spPr>
        <p:txBody>
          <a:bodyPr lIns="45720" rIns="45720"/>
          <a:lstStyle/>
          <a:p>
            <a:endParaRPr lang="en-US"/>
          </a:p>
        </p:txBody>
      </p:sp>
      <p:sp>
        <p:nvSpPr>
          <p:cNvPr id="27" name="Line 49"/>
          <p:cNvSpPr>
            <a:spLocks noChangeShapeType="1"/>
          </p:cNvSpPr>
          <p:nvPr/>
        </p:nvSpPr>
        <p:spPr bwMode="auto">
          <a:xfrm flipH="1" flipV="1">
            <a:off x="4387362" y="2637691"/>
            <a:ext cx="17584" cy="1037494"/>
          </a:xfrm>
          <a:prstGeom prst="line">
            <a:avLst/>
          </a:prstGeom>
          <a:noFill/>
          <a:ln w="9525">
            <a:solidFill>
              <a:schemeClr val="tx1"/>
            </a:solidFill>
            <a:round/>
            <a:headEnd/>
            <a:tailEnd/>
          </a:ln>
          <a:effectLst/>
        </p:spPr>
        <p:txBody>
          <a:bodyPr lIns="45720" rIns="45720"/>
          <a:lstStyle/>
          <a:p>
            <a:endParaRPr lang="en-US"/>
          </a:p>
        </p:txBody>
      </p:sp>
      <p:sp>
        <p:nvSpPr>
          <p:cNvPr id="28" name="Line 50"/>
          <p:cNvSpPr>
            <a:spLocks noChangeShapeType="1"/>
          </p:cNvSpPr>
          <p:nvPr/>
        </p:nvSpPr>
        <p:spPr bwMode="auto">
          <a:xfrm>
            <a:off x="4967654" y="4026877"/>
            <a:ext cx="2795954" cy="211014"/>
          </a:xfrm>
          <a:prstGeom prst="line">
            <a:avLst/>
          </a:prstGeom>
          <a:noFill/>
          <a:ln w="9525">
            <a:solidFill>
              <a:schemeClr val="tx1"/>
            </a:solidFill>
            <a:round/>
            <a:headEnd/>
            <a:tailEnd/>
          </a:ln>
          <a:effectLst/>
        </p:spPr>
        <p:txBody>
          <a:bodyPr lIns="45720" rIns="45720"/>
          <a:lstStyle/>
          <a:p>
            <a:endParaRPr lang="en-US"/>
          </a:p>
        </p:txBody>
      </p:sp>
      <p:sp>
        <p:nvSpPr>
          <p:cNvPr id="29" name="Line 51"/>
          <p:cNvSpPr>
            <a:spLocks noChangeShapeType="1"/>
          </p:cNvSpPr>
          <p:nvPr/>
        </p:nvSpPr>
        <p:spPr bwMode="auto">
          <a:xfrm>
            <a:off x="5051424" y="4224337"/>
            <a:ext cx="2483583" cy="725731"/>
          </a:xfrm>
          <a:prstGeom prst="line">
            <a:avLst/>
          </a:prstGeom>
          <a:noFill/>
          <a:ln w="9525">
            <a:solidFill>
              <a:schemeClr val="tx1"/>
            </a:solidFill>
            <a:round/>
            <a:headEnd/>
            <a:tailEnd/>
          </a:ln>
          <a:effectLst/>
        </p:spPr>
        <p:txBody>
          <a:bodyPr lIns="45720" rIns="45720"/>
          <a:lstStyle/>
          <a:p>
            <a:endParaRPr lang="en-US"/>
          </a:p>
        </p:txBody>
      </p:sp>
      <p:sp>
        <p:nvSpPr>
          <p:cNvPr id="30" name="Line 44"/>
          <p:cNvSpPr>
            <a:spLocks noChangeShapeType="1"/>
          </p:cNvSpPr>
          <p:nvPr/>
        </p:nvSpPr>
        <p:spPr bwMode="auto">
          <a:xfrm flipV="1">
            <a:off x="1406770" y="4387362"/>
            <a:ext cx="2514600" cy="720969"/>
          </a:xfrm>
          <a:prstGeom prst="line">
            <a:avLst/>
          </a:prstGeom>
          <a:noFill/>
          <a:ln w="9525">
            <a:solidFill>
              <a:schemeClr val="tx1"/>
            </a:solidFill>
            <a:round/>
            <a:headEnd/>
            <a:tailEnd/>
          </a:ln>
          <a:effectLst/>
        </p:spPr>
        <p:txBody>
          <a:bodyPr lIns="45720" rIns="45720"/>
          <a:lstStyle/>
          <a:p>
            <a:endParaRPr lang="en-US"/>
          </a:p>
        </p:txBody>
      </p:sp>
      <p:sp>
        <p:nvSpPr>
          <p:cNvPr id="31" name="Line 45"/>
          <p:cNvSpPr>
            <a:spLocks noChangeShapeType="1"/>
          </p:cNvSpPr>
          <p:nvPr/>
        </p:nvSpPr>
        <p:spPr bwMode="auto">
          <a:xfrm flipH="1" flipV="1">
            <a:off x="4712677" y="4431323"/>
            <a:ext cx="1116622" cy="1301261"/>
          </a:xfrm>
          <a:prstGeom prst="line">
            <a:avLst/>
          </a:prstGeom>
          <a:noFill/>
          <a:ln w="9525">
            <a:solidFill>
              <a:schemeClr val="tx1"/>
            </a:solidFill>
            <a:round/>
            <a:headEnd/>
            <a:tailEnd/>
          </a:ln>
          <a:effectLst/>
        </p:spPr>
        <p:txBody>
          <a:bodyPr lIns="45720" rIns="45720"/>
          <a:lstStyle/>
          <a:p>
            <a:endParaRPr lang="en-US"/>
          </a:p>
        </p:txBody>
      </p:sp>
      <p:sp>
        <p:nvSpPr>
          <p:cNvPr id="32" name="Line 46"/>
          <p:cNvSpPr>
            <a:spLocks noChangeShapeType="1"/>
          </p:cNvSpPr>
          <p:nvPr/>
        </p:nvSpPr>
        <p:spPr bwMode="auto">
          <a:xfrm flipH="1" flipV="1">
            <a:off x="4953000" y="4370387"/>
            <a:ext cx="1896208" cy="992920"/>
          </a:xfrm>
          <a:prstGeom prst="line">
            <a:avLst/>
          </a:prstGeom>
          <a:noFill/>
          <a:ln w="9525">
            <a:solidFill>
              <a:schemeClr val="tx1"/>
            </a:solidFill>
            <a:round/>
            <a:headEnd/>
            <a:tailEnd/>
          </a:ln>
          <a:effectLst/>
        </p:spPr>
        <p:txBody>
          <a:bodyPr lIns="45720" rIns="45720"/>
          <a:lstStyle/>
          <a:p>
            <a:endParaRPr lang="en-US"/>
          </a:p>
        </p:txBody>
      </p:sp>
      <p:sp>
        <p:nvSpPr>
          <p:cNvPr id="33" name="Line 41"/>
          <p:cNvSpPr>
            <a:spLocks noChangeShapeType="1"/>
          </p:cNvSpPr>
          <p:nvPr/>
        </p:nvSpPr>
        <p:spPr bwMode="auto">
          <a:xfrm>
            <a:off x="1230924" y="3666392"/>
            <a:ext cx="2576146" cy="404446"/>
          </a:xfrm>
          <a:prstGeom prst="line">
            <a:avLst/>
          </a:prstGeom>
          <a:noFill/>
          <a:ln w="9525">
            <a:solidFill>
              <a:schemeClr val="tx1"/>
            </a:solidFill>
            <a:round/>
            <a:headEnd/>
            <a:tailEnd/>
          </a:ln>
          <a:effectLst/>
        </p:spPr>
        <p:txBody>
          <a:bodyPr lIns="45720" rIns="45720"/>
          <a:lstStyle/>
          <a:p>
            <a:endParaRPr lang="en-US"/>
          </a:p>
        </p:txBody>
      </p:sp>
      <p:sp>
        <p:nvSpPr>
          <p:cNvPr id="34" name="Line 42"/>
          <p:cNvSpPr>
            <a:spLocks noChangeShapeType="1"/>
          </p:cNvSpPr>
          <p:nvPr/>
        </p:nvSpPr>
        <p:spPr bwMode="auto">
          <a:xfrm>
            <a:off x="1380392" y="2971801"/>
            <a:ext cx="2455008" cy="895350"/>
          </a:xfrm>
          <a:prstGeom prst="line">
            <a:avLst/>
          </a:prstGeom>
          <a:noFill/>
          <a:ln w="9525">
            <a:solidFill>
              <a:schemeClr val="tx1"/>
            </a:solidFill>
            <a:round/>
            <a:headEnd/>
            <a:tailEnd/>
          </a:ln>
          <a:effectLst/>
        </p:spPr>
        <p:txBody>
          <a:bodyPr lIns="45720" rIns="45720"/>
          <a:lstStyle/>
          <a:p>
            <a:endParaRPr lang="en-US"/>
          </a:p>
        </p:txBody>
      </p:sp>
      <p:sp>
        <p:nvSpPr>
          <p:cNvPr id="35" name="Line 43"/>
          <p:cNvSpPr>
            <a:spLocks noChangeShapeType="1"/>
          </p:cNvSpPr>
          <p:nvPr/>
        </p:nvSpPr>
        <p:spPr bwMode="auto">
          <a:xfrm>
            <a:off x="2259623" y="2646486"/>
            <a:ext cx="1804377" cy="1052390"/>
          </a:xfrm>
          <a:prstGeom prst="line">
            <a:avLst/>
          </a:prstGeom>
          <a:noFill/>
          <a:ln w="9525">
            <a:solidFill>
              <a:schemeClr val="tx1"/>
            </a:solidFill>
            <a:round/>
            <a:headEnd/>
            <a:tailEnd/>
          </a:ln>
          <a:effectLst/>
        </p:spPr>
        <p:txBody>
          <a:bodyPr lIns="45720" rIns="45720"/>
          <a:lstStyle/>
          <a:p>
            <a:endParaRPr lang="en-US"/>
          </a:p>
        </p:txBody>
      </p:sp>
      <p:sp>
        <p:nvSpPr>
          <p:cNvPr id="36" name="Line 40"/>
          <p:cNvSpPr>
            <a:spLocks noChangeShapeType="1"/>
          </p:cNvSpPr>
          <p:nvPr/>
        </p:nvSpPr>
        <p:spPr bwMode="auto">
          <a:xfrm flipV="1">
            <a:off x="1397977" y="4273059"/>
            <a:ext cx="2488224" cy="149471"/>
          </a:xfrm>
          <a:prstGeom prst="line">
            <a:avLst/>
          </a:prstGeom>
          <a:noFill/>
          <a:ln w="9525">
            <a:solidFill>
              <a:schemeClr val="tx1"/>
            </a:solidFill>
            <a:round/>
            <a:headEnd/>
            <a:tailEnd/>
          </a:ln>
          <a:effectLst/>
        </p:spPr>
        <p:txBody>
          <a:bodyPr lIns="45720" rIns="45720"/>
          <a:lstStyle/>
          <a:p>
            <a:endParaRPr lang="en-US"/>
          </a:p>
        </p:txBody>
      </p:sp>
      <p:sp>
        <p:nvSpPr>
          <p:cNvPr id="37" name="Rectangle 8"/>
          <p:cNvSpPr>
            <a:spLocks noChangeArrowheads="1"/>
          </p:cNvSpPr>
          <p:nvPr/>
        </p:nvSpPr>
        <p:spPr bwMode="gray">
          <a:xfrm>
            <a:off x="413238" y="3287467"/>
            <a:ext cx="1115646" cy="827331"/>
          </a:xfrm>
          <a:prstGeom prst="ellipse">
            <a:avLst/>
          </a:prstGeom>
          <a:solidFill>
            <a:srgbClr val="C4E0E6"/>
          </a:solidFill>
          <a:ln w="9525">
            <a:noFill/>
            <a:round/>
            <a:headEnd/>
            <a:tailEnd/>
          </a:ln>
        </p:spPr>
        <p:txBody>
          <a:bodyPr wrap="none" anchor="ctr"/>
          <a:lstStyle/>
          <a:p>
            <a:pPr algn="ctr">
              <a:lnSpc>
                <a:spcPct val="85000"/>
              </a:lnSpc>
              <a:buClr>
                <a:srgbClr val="FECC68"/>
              </a:buClr>
              <a:buSzPct val="85000"/>
            </a:pPr>
            <a:r>
              <a:rPr lang="en-US" sz="1000" b="1" dirty="0" smtClean="0">
                <a:solidFill>
                  <a:schemeClr val="tx2"/>
                </a:solidFill>
                <a:ea typeface="Arial Unicode MS" pitchFamily="34" charset="-128"/>
                <a:cs typeface="Arial Unicode MS" pitchFamily="34" charset="-128"/>
              </a:rPr>
              <a:t>Health </a:t>
            </a:r>
          </a:p>
          <a:p>
            <a:pPr algn="ctr">
              <a:lnSpc>
                <a:spcPct val="85000"/>
              </a:lnSpc>
              <a:buClr>
                <a:srgbClr val="FECC68"/>
              </a:buClr>
              <a:buSzPct val="85000"/>
            </a:pPr>
            <a:r>
              <a:rPr lang="en-US" sz="1000" b="1" dirty="0" smtClean="0">
                <a:solidFill>
                  <a:schemeClr val="tx2"/>
                </a:solidFill>
                <a:ea typeface="Arial Unicode MS" pitchFamily="34" charset="-128"/>
                <a:cs typeface="Arial Unicode MS" pitchFamily="34" charset="-128"/>
              </a:rPr>
              <a:t>Resources </a:t>
            </a:r>
          </a:p>
          <a:p>
            <a:pPr algn="ctr">
              <a:lnSpc>
                <a:spcPct val="85000"/>
              </a:lnSpc>
              <a:buClr>
                <a:srgbClr val="FECC68"/>
              </a:buClr>
              <a:buSzPct val="85000"/>
            </a:pPr>
            <a:r>
              <a:rPr lang="en-US" sz="1000" b="1" dirty="0" smtClean="0">
                <a:solidFill>
                  <a:schemeClr val="tx2"/>
                </a:solidFill>
                <a:ea typeface="Arial Unicode MS" pitchFamily="34" charset="-128"/>
                <a:cs typeface="Arial Unicode MS" pitchFamily="34" charset="-128"/>
              </a:rPr>
              <a:t>and Services</a:t>
            </a:r>
          </a:p>
          <a:p>
            <a:pPr algn="ctr">
              <a:lnSpc>
                <a:spcPct val="85000"/>
              </a:lnSpc>
              <a:buClr>
                <a:srgbClr val="FECC68"/>
              </a:buClr>
              <a:buSzPct val="85000"/>
            </a:pPr>
            <a:r>
              <a:rPr lang="en-US" sz="1000" b="1" dirty="0" smtClean="0">
                <a:solidFill>
                  <a:schemeClr val="tx2"/>
                </a:solidFill>
                <a:ea typeface="Arial Unicode MS" pitchFamily="34" charset="-128"/>
                <a:cs typeface="Arial Unicode MS" pitchFamily="34" charset="-128"/>
              </a:rPr>
              <a:t>Administration </a:t>
            </a:r>
            <a:endParaRPr lang="en-US" sz="1000" b="1" dirty="0">
              <a:solidFill>
                <a:schemeClr val="tx2"/>
              </a:solidFill>
              <a:ea typeface="Arial Unicode MS" pitchFamily="34" charset="-128"/>
              <a:cs typeface="Arial Unicode MS" pitchFamily="34" charset="-128"/>
            </a:endParaRPr>
          </a:p>
        </p:txBody>
      </p:sp>
      <p:sp>
        <p:nvSpPr>
          <p:cNvPr id="38" name="Rectangle 11"/>
          <p:cNvSpPr>
            <a:spLocks noChangeArrowheads="1"/>
          </p:cNvSpPr>
          <p:nvPr/>
        </p:nvSpPr>
        <p:spPr bwMode="gray">
          <a:xfrm>
            <a:off x="6383217" y="5257800"/>
            <a:ext cx="1230922" cy="949569"/>
          </a:xfrm>
          <a:prstGeom prst="ellipse">
            <a:avLst/>
          </a:prstGeom>
          <a:solidFill>
            <a:srgbClr val="C4E0E6"/>
          </a:solidFill>
          <a:ln w="9525">
            <a:noFill/>
            <a:round/>
            <a:headEnd/>
            <a:tailEnd/>
          </a:ln>
        </p:spPr>
        <p:txBody>
          <a:bodyPr wrap="none" anchor="ctr"/>
          <a:lstStyle/>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Health Research</a:t>
            </a:r>
          </a:p>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and Educational </a:t>
            </a:r>
          </a:p>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Trust</a:t>
            </a:r>
            <a:endParaRPr lang="en-US" sz="1000" b="1" dirty="0">
              <a:solidFill>
                <a:schemeClr val="tx2"/>
              </a:solidFill>
              <a:ea typeface="Arial Unicode MS" pitchFamily="34" charset="-128"/>
              <a:cs typeface="Arial Unicode MS" pitchFamily="34" charset="-128"/>
            </a:endParaRPr>
          </a:p>
        </p:txBody>
      </p:sp>
      <p:sp>
        <p:nvSpPr>
          <p:cNvPr id="39" name="Rectangle 11"/>
          <p:cNvSpPr>
            <a:spLocks noChangeArrowheads="1"/>
          </p:cNvSpPr>
          <p:nvPr/>
        </p:nvSpPr>
        <p:spPr bwMode="gray">
          <a:xfrm>
            <a:off x="1482237" y="1966181"/>
            <a:ext cx="1066800" cy="785812"/>
          </a:xfrm>
          <a:prstGeom prst="ellipse">
            <a:avLst/>
          </a:prstGeom>
          <a:solidFill>
            <a:srgbClr val="C4E0E6"/>
          </a:solidFill>
          <a:ln w="9525">
            <a:noFill/>
            <a:round/>
            <a:headEnd/>
            <a:tailEnd/>
          </a:ln>
        </p:spPr>
        <p:txBody>
          <a:bodyPr wrap="none" anchor="ctr"/>
          <a:lstStyle/>
          <a:p>
            <a:pPr algn="ctr">
              <a:lnSpc>
                <a:spcPct val="85000"/>
              </a:lnSpc>
              <a:buClr>
                <a:srgbClr val="FECC68"/>
              </a:buClr>
              <a:buSzPct val="85000"/>
              <a:buFont typeface="Wingdings 2" pitchFamily="18" charset="2"/>
              <a:buNone/>
            </a:pPr>
            <a:r>
              <a:rPr lang="en-US" sz="1000" b="1" dirty="0">
                <a:solidFill>
                  <a:schemeClr val="tx2"/>
                </a:solidFill>
              </a:rPr>
              <a:t>Agency for</a:t>
            </a:r>
          </a:p>
          <a:p>
            <a:pPr algn="ctr">
              <a:lnSpc>
                <a:spcPct val="85000"/>
              </a:lnSpc>
              <a:buClr>
                <a:srgbClr val="FECC68"/>
              </a:buClr>
              <a:buSzPct val="85000"/>
              <a:buFont typeface="Wingdings 2" pitchFamily="18" charset="2"/>
              <a:buNone/>
            </a:pPr>
            <a:r>
              <a:rPr lang="en-US" sz="1000" b="1" dirty="0">
                <a:solidFill>
                  <a:schemeClr val="tx2"/>
                </a:solidFill>
              </a:rPr>
              <a:t>Healthcare </a:t>
            </a:r>
          </a:p>
          <a:p>
            <a:pPr algn="ctr">
              <a:lnSpc>
                <a:spcPct val="85000"/>
              </a:lnSpc>
              <a:buClr>
                <a:srgbClr val="FECC68"/>
              </a:buClr>
              <a:buSzPct val="85000"/>
              <a:buFont typeface="Wingdings 2" pitchFamily="18" charset="2"/>
              <a:buNone/>
            </a:pPr>
            <a:r>
              <a:rPr lang="en-US" sz="1000" b="1" dirty="0">
                <a:solidFill>
                  <a:schemeClr val="tx2"/>
                </a:solidFill>
              </a:rPr>
              <a:t>Research and</a:t>
            </a:r>
          </a:p>
          <a:p>
            <a:pPr algn="ctr">
              <a:lnSpc>
                <a:spcPct val="85000"/>
              </a:lnSpc>
              <a:buClr>
                <a:srgbClr val="FECC68"/>
              </a:buClr>
              <a:buSzPct val="85000"/>
              <a:buFont typeface="Wingdings 2" pitchFamily="18" charset="2"/>
              <a:buNone/>
            </a:pPr>
            <a:r>
              <a:rPr lang="en-US" sz="1000" b="1" dirty="0">
                <a:solidFill>
                  <a:schemeClr val="tx2"/>
                </a:solidFill>
              </a:rPr>
              <a:t>Quality</a:t>
            </a:r>
          </a:p>
        </p:txBody>
      </p:sp>
      <p:sp>
        <p:nvSpPr>
          <p:cNvPr id="40" name="Rectangle 11"/>
          <p:cNvSpPr>
            <a:spLocks noChangeArrowheads="1"/>
          </p:cNvSpPr>
          <p:nvPr/>
        </p:nvSpPr>
        <p:spPr bwMode="gray">
          <a:xfrm>
            <a:off x="461966" y="4168043"/>
            <a:ext cx="1066800" cy="785813"/>
          </a:xfrm>
          <a:prstGeom prst="ellipse">
            <a:avLst/>
          </a:prstGeom>
          <a:solidFill>
            <a:srgbClr val="C4E0E6"/>
          </a:solidFill>
          <a:ln w="9525">
            <a:noFill/>
            <a:round/>
            <a:headEnd/>
            <a:tailEnd/>
          </a:ln>
        </p:spPr>
        <p:txBody>
          <a:bodyPr wrap="none" anchor="ctr"/>
          <a:lstStyle/>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Department of </a:t>
            </a:r>
          </a:p>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Veterans Affairs</a:t>
            </a:r>
            <a:endParaRPr lang="en-US" sz="1000" b="1" dirty="0">
              <a:solidFill>
                <a:schemeClr val="tx2"/>
              </a:solidFill>
              <a:ea typeface="Arial Unicode MS" pitchFamily="34" charset="-128"/>
              <a:cs typeface="Arial Unicode MS" pitchFamily="34" charset="-128"/>
            </a:endParaRPr>
          </a:p>
        </p:txBody>
      </p:sp>
      <p:sp>
        <p:nvSpPr>
          <p:cNvPr id="41" name="Rectangle 23"/>
          <p:cNvSpPr>
            <a:spLocks noChangeArrowheads="1"/>
          </p:cNvSpPr>
          <p:nvPr/>
        </p:nvSpPr>
        <p:spPr bwMode="gray">
          <a:xfrm>
            <a:off x="528638" y="730250"/>
            <a:ext cx="8229600" cy="861774"/>
          </a:xfrm>
          <a:prstGeom prst="rect">
            <a:avLst/>
          </a:prstGeom>
          <a:noFill/>
          <a:ln w="9525">
            <a:noFill/>
            <a:miter lim="800000"/>
            <a:headEnd/>
            <a:tailEnd/>
          </a:ln>
          <a:effectLst/>
        </p:spPr>
        <p:txBody>
          <a:bodyPr lIns="0" tIns="0" rIns="0" bIns="0">
            <a:spAutoFit/>
          </a:bodyPr>
          <a:lstStyle/>
          <a:p>
            <a:r>
              <a:rPr lang="en-US" sz="2800" dirty="0">
                <a:solidFill>
                  <a:srgbClr val="2B608E"/>
                </a:solidFill>
              </a:rPr>
              <a:t>Hospitals </a:t>
            </a:r>
            <a:r>
              <a:rPr lang="en-US" sz="2800" dirty="0" smtClean="0">
                <a:solidFill>
                  <a:srgbClr val="2B608E"/>
                </a:solidFill>
              </a:rPr>
              <a:t>engage with government agencies and non-governmental bodies on quality improvement.</a:t>
            </a:r>
            <a:endParaRPr lang="en-US" sz="2800" dirty="0">
              <a:solidFill>
                <a:srgbClr val="2B608E"/>
              </a:solidFill>
            </a:endParaRPr>
          </a:p>
        </p:txBody>
      </p:sp>
      <p:sp>
        <p:nvSpPr>
          <p:cNvPr id="42" name="Rectangle 7"/>
          <p:cNvSpPr>
            <a:spLocks noChangeArrowheads="1"/>
          </p:cNvSpPr>
          <p:nvPr/>
        </p:nvSpPr>
        <p:spPr bwMode="gray">
          <a:xfrm>
            <a:off x="561852" y="2456474"/>
            <a:ext cx="1066800" cy="785813"/>
          </a:xfrm>
          <a:prstGeom prst="ellipse">
            <a:avLst/>
          </a:prstGeom>
          <a:solidFill>
            <a:srgbClr val="C4E0E6"/>
          </a:solidFill>
          <a:ln w="9525">
            <a:noFill/>
            <a:round/>
            <a:headEnd/>
            <a:tailEnd/>
          </a:ln>
        </p:spPr>
        <p:txBody>
          <a:bodyPr wrap="none" anchor="ctr"/>
          <a:lstStyle/>
          <a:p>
            <a:pPr algn="ctr">
              <a:lnSpc>
                <a:spcPct val="85000"/>
              </a:lnSpc>
              <a:buClr>
                <a:srgbClr val="FECC68"/>
              </a:buClr>
              <a:buSzPct val="85000"/>
              <a:buFont typeface="Wingdings 2" pitchFamily="18" charset="2"/>
              <a:buNone/>
            </a:pPr>
            <a:r>
              <a:rPr lang="en-US" sz="1000" b="1">
                <a:solidFill>
                  <a:schemeClr val="tx2"/>
                </a:solidFill>
                <a:ea typeface="Arial Unicode MS" pitchFamily="34" charset="-128"/>
                <a:cs typeface="Arial Unicode MS" pitchFamily="34" charset="-128"/>
              </a:rPr>
              <a:t>Centers for</a:t>
            </a:r>
          </a:p>
          <a:p>
            <a:pPr algn="ctr">
              <a:lnSpc>
                <a:spcPct val="85000"/>
              </a:lnSpc>
              <a:buClr>
                <a:srgbClr val="FECC68"/>
              </a:buClr>
              <a:buSzPct val="85000"/>
              <a:buFont typeface="Wingdings 2" pitchFamily="18" charset="2"/>
              <a:buNone/>
            </a:pPr>
            <a:r>
              <a:rPr lang="en-US" sz="1000" b="1">
                <a:solidFill>
                  <a:schemeClr val="tx2"/>
                </a:solidFill>
                <a:ea typeface="Arial Unicode MS" pitchFamily="34" charset="-128"/>
                <a:cs typeface="Arial Unicode MS" pitchFamily="34" charset="-128"/>
              </a:rPr>
              <a:t>Medicare &amp; </a:t>
            </a:r>
          </a:p>
          <a:p>
            <a:pPr algn="ctr">
              <a:lnSpc>
                <a:spcPct val="85000"/>
              </a:lnSpc>
              <a:buClr>
                <a:srgbClr val="FECC68"/>
              </a:buClr>
              <a:buSzPct val="85000"/>
              <a:buFont typeface="Wingdings 2" pitchFamily="18" charset="2"/>
              <a:buNone/>
            </a:pPr>
            <a:r>
              <a:rPr lang="en-US" sz="1000" b="1">
                <a:solidFill>
                  <a:schemeClr val="tx2"/>
                </a:solidFill>
                <a:ea typeface="Arial Unicode MS" pitchFamily="34" charset="-128"/>
                <a:cs typeface="Arial Unicode MS" pitchFamily="34" charset="-128"/>
              </a:rPr>
              <a:t>Medicaid</a:t>
            </a:r>
          </a:p>
          <a:p>
            <a:pPr algn="ctr">
              <a:lnSpc>
                <a:spcPct val="85000"/>
              </a:lnSpc>
              <a:buClr>
                <a:srgbClr val="FECC68"/>
              </a:buClr>
              <a:buSzPct val="85000"/>
              <a:buFont typeface="Wingdings 2" pitchFamily="18" charset="2"/>
              <a:buNone/>
            </a:pPr>
            <a:r>
              <a:rPr lang="en-US" sz="1000" b="1">
                <a:solidFill>
                  <a:schemeClr val="tx2"/>
                </a:solidFill>
                <a:ea typeface="Arial Unicode MS" pitchFamily="34" charset="-128"/>
                <a:cs typeface="Arial Unicode MS" pitchFamily="34" charset="-128"/>
              </a:rPr>
              <a:t>Services</a:t>
            </a:r>
          </a:p>
        </p:txBody>
      </p:sp>
      <p:sp>
        <p:nvSpPr>
          <p:cNvPr id="43" name="Rectangle 9"/>
          <p:cNvSpPr>
            <a:spLocks noChangeArrowheads="1"/>
          </p:cNvSpPr>
          <p:nvPr/>
        </p:nvSpPr>
        <p:spPr bwMode="gray">
          <a:xfrm>
            <a:off x="756016" y="4965580"/>
            <a:ext cx="1066800" cy="785812"/>
          </a:xfrm>
          <a:prstGeom prst="ellipse">
            <a:avLst/>
          </a:prstGeom>
          <a:solidFill>
            <a:srgbClr val="C4E0E6"/>
          </a:solidFill>
          <a:ln w="9525">
            <a:noFill/>
            <a:round/>
            <a:headEnd/>
            <a:tailEnd/>
          </a:ln>
        </p:spPr>
        <p:txBody>
          <a:bodyPr wrap="none" anchor="ctr"/>
          <a:lstStyle/>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Department </a:t>
            </a:r>
          </a:p>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of Health </a:t>
            </a:r>
          </a:p>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and Human </a:t>
            </a:r>
          </a:p>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Services</a:t>
            </a:r>
            <a:endParaRPr lang="en-US" sz="1000" b="1" dirty="0">
              <a:solidFill>
                <a:schemeClr val="tx2"/>
              </a:solidFill>
              <a:ea typeface="Arial Unicode MS" pitchFamily="34" charset="-128"/>
              <a:cs typeface="Arial Unicode MS" pitchFamily="34" charset="-128"/>
            </a:endParaRPr>
          </a:p>
        </p:txBody>
      </p:sp>
      <p:sp>
        <p:nvSpPr>
          <p:cNvPr id="44" name="Rectangle 5"/>
          <p:cNvSpPr>
            <a:spLocks noChangeArrowheads="1"/>
          </p:cNvSpPr>
          <p:nvPr/>
        </p:nvSpPr>
        <p:spPr bwMode="gray">
          <a:xfrm>
            <a:off x="3713163" y="3543300"/>
            <a:ext cx="1408112" cy="1096963"/>
          </a:xfrm>
          <a:prstGeom prst="ellipse">
            <a:avLst/>
          </a:prstGeom>
          <a:solidFill>
            <a:schemeClr val="tx2"/>
          </a:solidFill>
          <a:ln w="9525">
            <a:noFill/>
            <a:round/>
            <a:headEnd/>
            <a:tailEnd/>
          </a:ln>
        </p:spPr>
        <p:txBody>
          <a:bodyPr wrap="none" anchor="ctr"/>
          <a:lstStyle/>
          <a:p>
            <a:pPr algn="ctr">
              <a:lnSpc>
                <a:spcPct val="90000"/>
              </a:lnSpc>
              <a:buClr>
                <a:srgbClr val="FECC68"/>
              </a:buClr>
              <a:buSzPct val="85000"/>
              <a:buFont typeface="Wingdings 2" pitchFamily="18" charset="2"/>
              <a:buNone/>
            </a:pPr>
            <a:r>
              <a:rPr lang="en-US" sz="1300" b="1" dirty="0" smtClean="0">
                <a:solidFill>
                  <a:schemeClr val="bg1"/>
                </a:solidFill>
                <a:ea typeface="Arial Unicode MS" pitchFamily="34" charset="-128"/>
                <a:cs typeface="Arial Unicode MS" pitchFamily="34" charset="-128"/>
              </a:rPr>
              <a:t>Quality</a:t>
            </a:r>
            <a:endParaRPr lang="en-US" sz="1300" b="1" dirty="0">
              <a:solidFill>
                <a:schemeClr val="bg1"/>
              </a:solidFill>
              <a:ea typeface="Arial Unicode MS" pitchFamily="34" charset="-128"/>
              <a:cs typeface="Arial Unicode MS" pitchFamily="34" charset="-128"/>
            </a:endParaRPr>
          </a:p>
          <a:p>
            <a:pPr algn="ctr">
              <a:lnSpc>
                <a:spcPct val="90000"/>
              </a:lnSpc>
              <a:buClr>
                <a:srgbClr val="FECC68"/>
              </a:buClr>
              <a:buSzPct val="85000"/>
              <a:buFont typeface="Wingdings 2" pitchFamily="18" charset="2"/>
              <a:buNone/>
            </a:pPr>
            <a:r>
              <a:rPr lang="en-US" sz="1300" b="1" dirty="0">
                <a:solidFill>
                  <a:schemeClr val="bg1"/>
                </a:solidFill>
                <a:ea typeface="Arial Unicode MS" pitchFamily="34" charset="-128"/>
                <a:cs typeface="Arial Unicode MS" pitchFamily="34" charset="-128"/>
              </a:rPr>
              <a:t>Improvement</a:t>
            </a:r>
          </a:p>
          <a:p>
            <a:pPr algn="ctr">
              <a:lnSpc>
                <a:spcPct val="90000"/>
              </a:lnSpc>
              <a:buClr>
                <a:srgbClr val="FECC68"/>
              </a:buClr>
              <a:buSzPct val="85000"/>
              <a:buFont typeface="Wingdings 2" pitchFamily="18" charset="2"/>
              <a:buNone/>
            </a:pPr>
            <a:r>
              <a:rPr lang="en-US" sz="1300" b="1" dirty="0" smtClean="0">
                <a:solidFill>
                  <a:schemeClr val="bg1"/>
                </a:solidFill>
                <a:ea typeface="Arial Unicode MS" pitchFamily="34" charset="-128"/>
                <a:cs typeface="Arial Unicode MS" pitchFamily="34" charset="-128"/>
              </a:rPr>
              <a:t>Initiatives</a:t>
            </a:r>
            <a:endParaRPr lang="en-US" sz="1300" b="1" dirty="0">
              <a:solidFill>
                <a:schemeClr val="bg1"/>
              </a:solidFill>
              <a:ea typeface="Arial Unicode MS" pitchFamily="34" charset="-128"/>
              <a:cs typeface="Arial Unicode MS" pitchFamily="34" charset="-128"/>
            </a:endParaRPr>
          </a:p>
        </p:txBody>
      </p:sp>
      <p:sp>
        <p:nvSpPr>
          <p:cNvPr id="45" name="Rectangle 14"/>
          <p:cNvSpPr>
            <a:spLocks noChangeArrowheads="1"/>
          </p:cNvSpPr>
          <p:nvPr/>
        </p:nvSpPr>
        <p:spPr bwMode="gray">
          <a:xfrm>
            <a:off x="2714259" y="1919409"/>
            <a:ext cx="1066800" cy="785813"/>
          </a:xfrm>
          <a:prstGeom prst="ellipse">
            <a:avLst/>
          </a:prstGeom>
          <a:solidFill>
            <a:srgbClr val="C4E0E6"/>
          </a:solidFill>
          <a:ln w="9525">
            <a:noFill/>
            <a:round/>
            <a:headEnd/>
            <a:tailEnd/>
          </a:ln>
        </p:spPr>
        <p:txBody>
          <a:bodyPr wrap="none" anchor="ctr"/>
          <a:lstStyle/>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Centers for </a:t>
            </a:r>
          </a:p>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Disease</a:t>
            </a:r>
          </a:p>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Control and </a:t>
            </a:r>
          </a:p>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Prevention</a:t>
            </a:r>
            <a:endParaRPr lang="en-US" sz="1000" b="1" dirty="0">
              <a:solidFill>
                <a:schemeClr val="tx2"/>
              </a:solidFill>
              <a:ea typeface="Arial Unicode MS" pitchFamily="34" charset="-128"/>
              <a:cs typeface="Arial Unicode MS" pitchFamily="34" charset="-128"/>
            </a:endParaRPr>
          </a:p>
        </p:txBody>
      </p:sp>
      <p:sp>
        <p:nvSpPr>
          <p:cNvPr id="46" name="Text Box 32"/>
          <p:cNvSpPr txBox="1">
            <a:spLocks noChangeArrowheads="1"/>
          </p:cNvSpPr>
          <p:nvPr/>
        </p:nvSpPr>
        <p:spPr bwMode="gray">
          <a:xfrm>
            <a:off x="1889125" y="6309944"/>
            <a:ext cx="5494338" cy="152400"/>
          </a:xfrm>
          <a:prstGeom prst="rect">
            <a:avLst/>
          </a:prstGeom>
          <a:noFill/>
          <a:ln w="9525">
            <a:noFill/>
            <a:miter lim="800000"/>
            <a:headEnd/>
            <a:tailEnd/>
          </a:ln>
          <a:effectLst/>
        </p:spPr>
        <p:txBody>
          <a:bodyPr lIns="0" tIns="0" rIns="0" bIns="0">
            <a:spAutoFit/>
          </a:bodyPr>
          <a:lstStyle/>
          <a:p>
            <a:pPr>
              <a:lnSpc>
                <a:spcPct val="100000"/>
              </a:lnSpc>
            </a:pPr>
            <a:r>
              <a:rPr lang="en-US" sz="1000" dirty="0">
                <a:solidFill>
                  <a:srgbClr val="4D4D4D"/>
                </a:solidFill>
              </a:rPr>
              <a:t>Source: Analysis by Avalere Health and American Hospital Association.</a:t>
            </a:r>
          </a:p>
        </p:txBody>
      </p:sp>
      <p:sp>
        <p:nvSpPr>
          <p:cNvPr id="47" name="Text Box 33"/>
          <p:cNvSpPr txBox="1">
            <a:spLocks noChangeArrowheads="1"/>
          </p:cNvSpPr>
          <p:nvPr/>
        </p:nvSpPr>
        <p:spPr bwMode="gray">
          <a:xfrm>
            <a:off x="455613" y="1643063"/>
            <a:ext cx="8229600" cy="336550"/>
          </a:xfrm>
          <a:prstGeom prst="rect">
            <a:avLst/>
          </a:prstGeom>
          <a:noFill/>
          <a:ln w="9525">
            <a:noFill/>
            <a:miter lim="800000"/>
            <a:headEnd/>
            <a:tailEnd/>
          </a:ln>
          <a:effectLst/>
        </p:spPr>
        <p:txBody>
          <a:bodyPr>
            <a:spAutoFit/>
          </a:bodyPr>
          <a:lstStyle/>
          <a:p>
            <a:pPr>
              <a:lnSpc>
                <a:spcPct val="100000"/>
              </a:lnSpc>
              <a:spcBef>
                <a:spcPct val="50000"/>
              </a:spcBef>
            </a:pPr>
            <a:r>
              <a:rPr lang="en-US" sz="1600" dirty="0">
                <a:solidFill>
                  <a:srgbClr val="4D4D4D"/>
                </a:solidFill>
              </a:rPr>
              <a:t>Chart </a:t>
            </a:r>
            <a:r>
              <a:rPr lang="en-US" sz="1600" dirty="0" smtClean="0">
                <a:solidFill>
                  <a:srgbClr val="4D4D4D"/>
                </a:solidFill>
              </a:rPr>
              <a:t>2: </a:t>
            </a:r>
            <a:r>
              <a:rPr lang="en-US" sz="1600" dirty="0">
                <a:solidFill>
                  <a:srgbClr val="4D4D4D"/>
                </a:solidFill>
              </a:rPr>
              <a:t>Sample of </a:t>
            </a:r>
            <a:r>
              <a:rPr lang="en-US" sz="1600" dirty="0" smtClean="0">
                <a:solidFill>
                  <a:srgbClr val="4D4D4D"/>
                </a:solidFill>
              </a:rPr>
              <a:t>Hospital </a:t>
            </a:r>
            <a:r>
              <a:rPr lang="en-US" sz="1600" dirty="0">
                <a:solidFill>
                  <a:srgbClr val="4D4D4D"/>
                </a:solidFill>
              </a:rPr>
              <a:t>Quality Improvement </a:t>
            </a:r>
            <a:r>
              <a:rPr lang="en-US" sz="1600" dirty="0" smtClean="0">
                <a:solidFill>
                  <a:srgbClr val="4D4D4D"/>
                </a:solidFill>
              </a:rPr>
              <a:t>Partners and Entities</a:t>
            </a:r>
            <a:endParaRPr lang="en-US" sz="1600" dirty="0">
              <a:solidFill>
                <a:srgbClr val="4D4D4D"/>
              </a:solidFill>
            </a:endParaRPr>
          </a:p>
        </p:txBody>
      </p:sp>
      <p:sp>
        <p:nvSpPr>
          <p:cNvPr id="48" name="Rectangle 15"/>
          <p:cNvSpPr>
            <a:spLocks noChangeArrowheads="1"/>
          </p:cNvSpPr>
          <p:nvPr/>
        </p:nvSpPr>
        <p:spPr bwMode="gray">
          <a:xfrm>
            <a:off x="7678616" y="3927598"/>
            <a:ext cx="1066800" cy="785812"/>
          </a:xfrm>
          <a:prstGeom prst="ellipse">
            <a:avLst/>
          </a:prstGeom>
          <a:solidFill>
            <a:srgbClr val="C4E0E6"/>
          </a:solidFill>
          <a:ln w="9525">
            <a:noFill/>
            <a:round/>
            <a:headEnd/>
            <a:tailEnd/>
          </a:ln>
        </p:spPr>
        <p:txBody>
          <a:bodyPr wrap="none" anchor="ctr"/>
          <a:lstStyle/>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Institute for</a:t>
            </a:r>
          </a:p>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Healthcare</a:t>
            </a:r>
          </a:p>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Improvement</a:t>
            </a:r>
            <a:endParaRPr lang="en-US" sz="1000" b="1" dirty="0">
              <a:solidFill>
                <a:schemeClr val="tx2"/>
              </a:solidFill>
              <a:ea typeface="Arial Unicode MS" pitchFamily="34" charset="-128"/>
              <a:cs typeface="Arial Unicode MS" pitchFamily="34" charset="-128"/>
            </a:endParaRPr>
          </a:p>
        </p:txBody>
      </p:sp>
      <p:sp>
        <p:nvSpPr>
          <p:cNvPr id="49" name="Rectangle 11"/>
          <p:cNvSpPr>
            <a:spLocks noChangeArrowheads="1"/>
          </p:cNvSpPr>
          <p:nvPr/>
        </p:nvSpPr>
        <p:spPr bwMode="gray">
          <a:xfrm>
            <a:off x="6142008" y="1932316"/>
            <a:ext cx="1199071" cy="911428"/>
          </a:xfrm>
          <a:prstGeom prst="ellipse">
            <a:avLst/>
          </a:prstGeom>
          <a:solidFill>
            <a:srgbClr val="C4E0E6"/>
          </a:solidFill>
          <a:ln w="9525">
            <a:noFill/>
            <a:round/>
            <a:headEnd/>
            <a:tailEnd/>
          </a:ln>
        </p:spPr>
        <p:txBody>
          <a:bodyPr wrap="none" anchor="ctr"/>
          <a:lstStyle/>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Disease Groups</a:t>
            </a:r>
          </a:p>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(e.g., American </a:t>
            </a:r>
          </a:p>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Heart </a:t>
            </a:r>
          </a:p>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Association)</a:t>
            </a:r>
            <a:endParaRPr lang="en-US" sz="1000" b="1" dirty="0">
              <a:solidFill>
                <a:schemeClr val="tx2"/>
              </a:solidFill>
              <a:ea typeface="Arial Unicode MS" pitchFamily="34" charset="-128"/>
              <a:cs typeface="Arial Unicode MS" pitchFamily="34" charset="-128"/>
            </a:endParaRPr>
          </a:p>
        </p:txBody>
      </p:sp>
      <p:sp>
        <p:nvSpPr>
          <p:cNvPr id="50" name="Rectangle 15"/>
          <p:cNvSpPr>
            <a:spLocks noChangeArrowheads="1"/>
          </p:cNvSpPr>
          <p:nvPr/>
        </p:nvSpPr>
        <p:spPr bwMode="gray">
          <a:xfrm>
            <a:off x="7460885" y="4781794"/>
            <a:ext cx="1131024" cy="894387"/>
          </a:xfrm>
          <a:prstGeom prst="ellipse">
            <a:avLst/>
          </a:prstGeom>
          <a:solidFill>
            <a:srgbClr val="C4E0E6"/>
          </a:solidFill>
          <a:ln w="9525">
            <a:noFill/>
            <a:round/>
            <a:headEnd/>
            <a:tailEnd/>
          </a:ln>
        </p:spPr>
        <p:txBody>
          <a:bodyPr wrap="none" anchor="ctr"/>
          <a:lstStyle/>
          <a:p>
            <a:pPr algn="ctr">
              <a:lnSpc>
                <a:spcPct val="85000"/>
              </a:lnSpc>
              <a:buClr>
                <a:srgbClr val="FECC68"/>
              </a:buClr>
              <a:buSzPct val="85000"/>
            </a:pPr>
            <a:r>
              <a:rPr lang="en-US" sz="1000" b="1" dirty="0" smtClean="0">
                <a:solidFill>
                  <a:schemeClr val="tx2"/>
                </a:solidFill>
                <a:ea typeface="Arial Unicode MS" pitchFamily="34" charset="-128"/>
                <a:cs typeface="Arial Unicode MS" pitchFamily="34" charset="-128"/>
              </a:rPr>
              <a:t>Premier/</a:t>
            </a:r>
          </a:p>
          <a:p>
            <a:pPr algn="ctr">
              <a:lnSpc>
                <a:spcPct val="85000"/>
              </a:lnSpc>
              <a:buClr>
                <a:srgbClr val="FECC68"/>
              </a:buClr>
              <a:buSzPct val="85000"/>
            </a:pPr>
            <a:r>
              <a:rPr lang="en-US" sz="1000" b="1" dirty="0" smtClean="0">
                <a:solidFill>
                  <a:schemeClr val="tx2"/>
                </a:solidFill>
                <a:ea typeface="Arial Unicode MS" pitchFamily="34" charset="-128"/>
                <a:cs typeface="Arial Unicode MS" pitchFamily="34" charset="-128"/>
              </a:rPr>
              <a:t>VHA/ </a:t>
            </a:r>
          </a:p>
          <a:p>
            <a:pPr algn="ctr">
              <a:lnSpc>
                <a:spcPct val="85000"/>
              </a:lnSpc>
              <a:buClr>
                <a:srgbClr val="FECC68"/>
              </a:buClr>
              <a:buSzPct val="85000"/>
            </a:pPr>
            <a:r>
              <a:rPr lang="en-US" sz="1000" b="1" dirty="0" smtClean="0">
                <a:solidFill>
                  <a:schemeClr val="tx2"/>
                </a:solidFill>
                <a:ea typeface="Arial Unicode MS" pitchFamily="34" charset="-128"/>
                <a:cs typeface="Arial Unicode MS" pitchFamily="34" charset="-128"/>
              </a:rPr>
              <a:t>Group </a:t>
            </a:r>
          </a:p>
          <a:p>
            <a:pPr algn="ctr">
              <a:lnSpc>
                <a:spcPct val="85000"/>
              </a:lnSpc>
              <a:buClr>
                <a:srgbClr val="FECC68"/>
              </a:buClr>
              <a:buSzPct val="85000"/>
            </a:pPr>
            <a:r>
              <a:rPr lang="en-US" sz="1000" b="1" dirty="0" smtClean="0">
                <a:solidFill>
                  <a:schemeClr val="tx2"/>
                </a:solidFill>
                <a:ea typeface="Arial Unicode MS" pitchFamily="34" charset="-128"/>
                <a:cs typeface="Arial Unicode MS" pitchFamily="34" charset="-128"/>
              </a:rPr>
              <a:t>Purchasing </a:t>
            </a:r>
          </a:p>
          <a:p>
            <a:pPr algn="ctr">
              <a:lnSpc>
                <a:spcPct val="85000"/>
              </a:lnSpc>
              <a:buClr>
                <a:srgbClr val="FECC68"/>
              </a:buClr>
              <a:buSzPct val="85000"/>
            </a:pPr>
            <a:r>
              <a:rPr lang="en-US" sz="1000" b="1" dirty="0" smtClean="0">
                <a:solidFill>
                  <a:schemeClr val="tx2"/>
                </a:solidFill>
                <a:ea typeface="Arial Unicode MS" pitchFamily="34" charset="-128"/>
                <a:cs typeface="Arial Unicode MS" pitchFamily="34" charset="-128"/>
              </a:rPr>
              <a:t>Organizations</a:t>
            </a:r>
            <a:endParaRPr lang="en-US" sz="1100" b="1" dirty="0">
              <a:solidFill>
                <a:schemeClr val="tx2"/>
              </a:solidFill>
              <a:ea typeface="Arial Unicode MS" pitchFamily="34" charset="-128"/>
              <a:cs typeface="Arial Unicode MS" pitchFamily="34" charset="-128"/>
            </a:endParaRPr>
          </a:p>
        </p:txBody>
      </p:sp>
      <p:sp>
        <p:nvSpPr>
          <p:cNvPr id="51" name="Rectangle 15"/>
          <p:cNvSpPr>
            <a:spLocks noChangeArrowheads="1"/>
          </p:cNvSpPr>
          <p:nvPr/>
        </p:nvSpPr>
        <p:spPr bwMode="gray">
          <a:xfrm>
            <a:off x="3849443" y="1901703"/>
            <a:ext cx="1066800" cy="785812"/>
          </a:xfrm>
          <a:prstGeom prst="ellipse">
            <a:avLst/>
          </a:prstGeom>
          <a:solidFill>
            <a:srgbClr val="C4E0E6"/>
          </a:solidFill>
          <a:ln w="9525">
            <a:noFill/>
            <a:round/>
            <a:headEnd/>
            <a:tailEnd/>
          </a:ln>
        </p:spPr>
        <p:txBody>
          <a:bodyPr wrap="none" anchor="ctr"/>
          <a:lstStyle/>
          <a:p>
            <a:pPr algn="ctr">
              <a:lnSpc>
                <a:spcPct val="85000"/>
              </a:lnSpc>
              <a:buClr>
                <a:srgbClr val="FECC68"/>
              </a:buClr>
              <a:buSzPct val="85000"/>
              <a:buFont typeface="Wingdings 2" pitchFamily="18" charset="2"/>
              <a:buNone/>
            </a:pPr>
            <a:r>
              <a:rPr lang="en-US" sz="1000" b="1" dirty="0">
                <a:solidFill>
                  <a:schemeClr val="tx2"/>
                </a:solidFill>
                <a:ea typeface="Arial Unicode MS" pitchFamily="34" charset="-128"/>
                <a:cs typeface="Arial Unicode MS" pitchFamily="34" charset="-128"/>
              </a:rPr>
              <a:t>The Joint</a:t>
            </a:r>
          </a:p>
          <a:p>
            <a:pPr algn="ctr">
              <a:lnSpc>
                <a:spcPct val="85000"/>
              </a:lnSpc>
              <a:buClr>
                <a:srgbClr val="FECC68"/>
              </a:buClr>
              <a:buSzPct val="85000"/>
              <a:buFont typeface="Wingdings 2" pitchFamily="18" charset="2"/>
              <a:buNone/>
            </a:pPr>
            <a:r>
              <a:rPr lang="en-US" sz="1000" b="1" dirty="0">
                <a:solidFill>
                  <a:schemeClr val="tx2"/>
                </a:solidFill>
                <a:ea typeface="Arial Unicode MS" pitchFamily="34" charset="-128"/>
                <a:cs typeface="Arial Unicode MS" pitchFamily="34" charset="-128"/>
              </a:rPr>
              <a:t>Commission</a:t>
            </a:r>
          </a:p>
        </p:txBody>
      </p:sp>
      <p:sp>
        <p:nvSpPr>
          <p:cNvPr id="52" name="Rectangle 15"/>
          <p:cNvSpPr>
            <a:spLocks noChangeArrowheads="1"/>
          </p:cNvSpPr>
          <p:nvPr/>
        </p:nvSpPr>
        <p:spPr bwMode="gray">
          <a:xfrm>
            <a:off x="5053868" y="1899506"/>
            <a:ext cx="1066800" cy="785812"/>
          </a:xfrm>
          <a:prstGeom prst="ellipse">
            <a:avLst/>
          </a:prstGeom>
          <a:solidFill>
            <a:srgbClr val="C4E0E6"/>
          </a:solidFill>
          <a:ln w="9525">
            <a:noFill/>
            <a:round/>
            <a:headEnd/>
            <a:tailEnd/>
          </a:ln>
        </p:spPr>
        <p:txBody>
          <a:bodyPr wrap="none" anchor="ctr"/>
          <a:lstStyle/>
          <a:p>
            <a:pPr algn="ctr">
              <a:lnSpc>
                <a:spcPct val="85000"/>
              </a:lnSpc>
              <a:buClr>
                <a:srgbClr val="FECC68"/>
              </a:buClr>
              <a:buSzPct val="85000"/>
              <a:buFont typeface="Wingdings 2" pitchFamily="18" charset="2"/>
              <a:buNone/>
            </a:pPr>
            <a:r>
              <a:rPr lang="en-US" sz="1000" b="1" dirty="0">
                <a:solidFill>
                  <a:schemeClr val="tx2"/>
                </a:solidFill>
                <a:ea typeface="Arial Unicode MS" pitchFamily="34" charset="-128"/>
                <a:cs typeface="Arial Unicode MS" pitchFamily="34" charset="-128"/>
              </a:rPr>
              <a:t>National</a:t>
            </a:r>
          </a:p>
          <a:p>
            <a:pPr algn="ctr">
              <a:lnSpc>
                <a:spcPct val="85000"/>
              </a:lnSpc>
              <a:buClr>
                <a:srgbClr val="FECC68"/>
              </a:buClr>
              <a:buSzPct val="85000"/>
              <a:buFont typeface="Wingdings 2" pitchFamily="18" charset="2"/>
              <a:buNone/>
            </a:pPr>
            <a:r>
              <a:rPr lang="en-US" sz="1000" b="1" dirty="0">
                <a:solidFill>
                  <a:schemeClr val="tx2"/>
                </a:solidFill>
                <a:ea typeface="Arial Unicode MS" pitchFamily="34" charset="-128"/>
                <a:cs typeface="Arial Unicode MS" pitchFamily="34" charset="-128"/>
              </a:rPr>
              <a:t>Quality</a:t>
            </a:r>
          </a:p>
          <a:p>
            <a:pPr algn="ctr">
              <a:lnSpc>
                <a:spcPct val="85000"/>
              </a:lnSpc>
              <a:buClr>
                <a:srgbClr val="FECC68"/>
              </a:buClr>
              <a:buSzPct val="85000"/>
              <a:buFont typeface="Wingdings 2" pitchFamily="18" charset="2"/>
              <a:buNone/>
            </a:pPr>
            <a:r>
              <a:rPr lang="en-US" sz="1000" b="1" dirty="0">
                <a:solidFill>
                  <a:schemeClr val="tx2"/>
                </a:solidFill>
                <a:ea typeface="Arial Unicode MS" pitchFamily="34" charset="-128"/>
                <a:cs typeface="Arial Unicode MS" pitchFamily="34" charset="-128"/>
              </a:rPr>
              <a:t>Forum</a:t>
            </a:r>
          </a:p>
        </p:txBody>
      </p:sp>
      <p:sp>
        <p:nvSpPr>
          <p:cNvPr id="75" name="Rectangle 11"/>
          <p:cNvSpPr>
            <a:spLocks noChangeArrowheads="1"/>
          </p:cNvSpPr>
          <p:nvPr/>
        </p:nvSpPr>
        <p:spPr bwMode="gray">
          <a:xfrm>
            <a:off x="7281496" y="2317995"/>
            <a:ext cx="1066800" cy="785813"/>
          </a:xfrm>
          <a:prstGeom prst="ellipse">
            <a:avLst/>
          </a:prstGeom>
          <a:solidFill>
            <a:srgbClr val="C4E0E6"/>
          </a:solidFill>
          <a:ln w="9525">
            <a:noFill/>
            <a:round/>
            <a:headEnd/>
            <a:tailEnd/>
          </a:ln>
        </p:spPr>
        <p:txBody>
          <a:bodyPr wrap="none" anchor="ctr"/>
          <a:lstStyle/>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Private Payers</a:t>
            </a:r>
            <a:endParaRPr lang="en-US" sz="1000" b="1" dirty="0">
              <a:solidFill>
                <a:schemeClr val="tx2"/>
              </a:solidFill>
              <a:ea typeface="Arial Unicode MS" pitchFamily="34" charset="-128"/>
              <a:cs typeface="Arial Unicode MS" pitchFamily="34" charset="-128"/>
            </a:endParaRPr>
          </a:p>
        </p:txBody>
      </p:sp>
      <p:sp>
        <p:nvSpPr>
          <p:cNvPr id="76" name="Rectangle 11"/>
          <p:cNvSpPr>
            <a:spLocks noChangeArrowheads="1"/>
          </p:cNvSpPr>
          <p:nvPr/>
        </p:nvSpPr>
        <p:spPr bwMode="gray">
          <a:xfrm>
            <a:off x="2817934" y="5547702"/>
            <a:ext cx="1066800" cy="785813"/>
          </a:xfrm>
          <a:prstGeom prst="ellipse">
            <a:avLst/>
          </a:prstGeom>
          <a:solidFill>
            <a:srgbClr val="C4E0E6"/>
          </a:solidFill>
          <a:ln w="9525">
            <a:noFill/>
            <a:round/>
            <a:headEnd/>
            <a:tailEnd/>
          </a:ln>
        </p:spPr>
        <p:txBody>
          <a:bodyPr wrap="none" anchor="ctr"/>
          <a:lstStyle/>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States</a:t>
            </a:r>
            <a:endParaRPr lang="en-US" sz="1000" b="1" dirty="0">
              <a:solidFill>
                <a:schemeClr val="tx2"/>
              </a:solidFill>
              <a:ea typeface="Arial Unicode MS" pitchFamily="34" charset="-128"/>
              <a:cs typeface="Arial Unicode MS" pitchFamily="34" charset="-128"/>
            </a:endParaRPr>
          </a:p>
        </p:txBody>
      </p:sp>
      <p:sp>
        <p:nvSpPr>
          <p:cNvPr id="77" name="Rectangle 11"/>
          <p:cNvSpPr>
            <a:spLocks noChangeArrowheads="1"/>
          </p:cNvSpPr>
          <p:nvPr/>
        </p:nvSpPr>
        <p:spPr bwMode="gray">
          <a:xfrm>
            <a:off x="5203580" y="5497880"/>
            <a:ext cx="1066800" cy="785813"/>
          </a:xfrm>
          <a:prstGeom prst="ellipse">
            <a:avLst/>
          </a:prstGeom>
          <a:solidFill>
            <a:srgbClr val="C4E0E6"/>
          </a:solidFill>
          <a:ln w="9525">
            <a:noFill/>
            <a:round/>
            <a:headEnd/>
            <a:tailEnd/>
          </a:ln>
        </p:spPr>
        <p:txBody>
          <a:bodyPr wrap="none" anchor="ctr"/>
          <a:lstStyle/>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Public Health</a:t>
            </a:r>
          </a:p>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Agencies</a:t>
            </a:r>
            <a:endParaRPr lang="en-US" sz="1000" b="1" dirty="0">
              <a:solidFill>
                <a:schemeClr val="tx2"/>
              </a:solidFill>
              <a:ea typeface="Arial Unicode MS" pitchFamily="34" charset="-128"/>
              <a:cs typeface="Arial Unicode MS" pitchFamily="34" charset="-128"/>
            </a:endParaRPr>
          </a:p>
        </p:txBody>
      </p:sp>
      <p:sp>
        <p:nvSpPr>
          <p:cNvPr id="78" name="Rectangle 11"/>
          <p:cNvSpPr>
            <a:spLocks noChangeArrowheads="1"/>
          </p:cNvSpPr>
          <p:nvPr/>
        </p:nvSpPr>
        <p:spPr bwMode="gray">
          <a:xfrm>
            <a:off x="7721111" y="3100509"/>
            <a:ext cx="1066800" cy="785813"/>
          </a:xfrm>
          <a:prstGeom prst="ellipse">
            <a:avLst/>
          </a:prstGeom>
          <a:solidFill>
            <a:srgbClr val="C4E0E6"/>
          </a:solidFill>
          <a:ln w="9525">
            <a:noFill/>
            <a:round/>
            <a:headEnd/>
            <a:tailEnd/>
          </a:ln>
        </p:spPr>
        <p:txBody>
          <a:bodyPr wrap="none" anchor="ctr"/>
          <a:lstStyle/>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Professional </a:t>
            </a:r>
          </a:p>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Societies</a:t>
            </a:r>
            <a:endParaRPr lang="en-US" sz="1000" b="1" dirty="0">
              <a:solidFill>
                <a:schemeClr val="tx2"/>
              </a:solidFill>
              <a:ea typeface="Arial Unicode MS" pitchFamily="34" charset="-128"/>
              <a:cs typeface="Arial Unicode MS" pitchFamily="34" charset="-128"/>
            </a:endParaRPr>
          </a:p>
        </p:txBody>
      </p:sp>
      <p:sp>
        <p:nvSpPr>
          <p:cNvPr id="79" name="Rectangle 11"/>
          <p:cNvSpPr>
            <a:spLocks noChangeArrowheads="1"/>
          </p:cNvSpPr>
          <p:nvPr/>
        </p:nvSpPr>
        <p:spPr bwMode="gray">
          <a:xfrm>
            <a:off x="1672004" y="5465642"/>
            <a:ext cx="1066800" cy="785813"/>
          </a:xfrm>
          <a:prstGeom prst="ellipse">
            <a:avLst/>
          </a:prstGeom>
          <a:solidFill>
            <a:srgbClr val="C4E0E6"/>
          </a:solidFill>
          <a:ln w="9525">
            <a:noFill/>
            <a:round/>
            <a:headEnd/>
            <a:tailEnd/>
          </a:ln>
        </p:spPr>
        <p:txBody>
          <a:bodyPr wrap="none" anchor="ctr"/>
          <a:lstStyle/>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Partnership for </a:t>
            </a:r>
          </a:p>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Patients</a:t>
            </a:r>
            <a:endParaRPr lang="en-US" sz="1000" b="1" dirty="0">
              <a:solidFill>
                <a:schemeClr val="tx2"/>
              </a:solidFill>
              <a:ea typeface="Arial Unicode MS" pitchFamily="34" charset="-128"/>
              <a:cs typeface="Arial Unicode MS" pitchFamily="34" charset="-128"/>
            </a:endParaRPr>
          </a:p>
        </p:txBody>
      </p:sp>
      <p:sp>
        <p:nvSpPr>
          <p:cNvPr id="81" name="Rectangle 11"/>
          <p:cNvSpPr>
            <a:spLocks noChangeArrowheads="1"/>
          </p:cNvSpPr>
          <p:nvPr/>
        </p:nvSpPr>
        <p:spPr bwMode="gray">
          <a:xfrm>
            <a:off x="4054718" y="5518394"/>
            <a:ext cx="1066800" cy="785813"/>
          </a:xfrm>
          <a:prstGeom prst="ellipse">
            <a:avLst/>
          </a:prstGeom>
          <a:solidFill>
            <a:srgbClr val="C4E0E6"/>
          </a:solidFill>
          <a:ln w="9525">
            <a:noFill/>
            <a:round/>
            <a:headEnd/>
            <a:tailEnd/>
          </a:ln>
        </p:spPr>
        <p:txBody>
          <a:bodyPr wrap="none" anchor="ctr"/>
          <a:lstStyle/>
          <a:p>
            <a:pPr algn="ctr">
              <a:lnSpc>
                <a:spcPct val="85000"/>
              </a:lnSpc>
              <a:buClr>
                <a:srgbClr val="FECC68"/>
              </a:buClr>
              <a:buSzPct val="85000"/>
              <a:buFont typeface="Wingdings 2" pitchFamily="18" charset="2"/>
              <a:buNone/>
            </a:pPr>
            <a:r>
              <a:rPr lang="en-US" sz="1000" b="1" dirty="0" smtClean="0">
                <a:solidFill>
                  <a:schemeClr val="tx2"/>
                </a:solidFill>
                <a:ea typeface="Arial Unicode MS" pitchFamily="34" charset="-128"/>
                <a:cs typeface="Arial Unicode MS" pitchFamily="34" charset="-128"/>
              </a:rPr>
              <a:t>Regional</a:t>
            </a:r>
          </a:p>
          <a:p>
            <a:pPr algn="ctr">
              <a:lnSpc>
                <a:spcPct val="85000"/>
              </a:lnSpc>
              <a:buClr>
                <a:srgbClr val="FECC68"/>
              </a:buClr>
              <a:buSzPct val="85000"/>
              <a:buFont typeface="Wingdings 2" pitchFamily="18" charset="2"/>
              <a:buNone/>
            </a:pPr>
            <a:r>
              <a:rPr lang="en-US" sz="1000" b="1" dirty="0" err="1" smtClean="0">
                <a:solidFill>
                  <a:schemeClr val="tx2"/>
                </a:solidFill>
                <a:ea typeface="Arial Unicode MS" pitchFamily="34" charset="-128"/>
                <a:cs typeface="Arial Unicode MS" pitchFamily="34" charset="-128"/>
              </a:rPr>
              <a:t>Collaboratives</a:t>
            </a:r>
            <a:endParaRPr lang="en-US" sz="1000" b="1" dirty="0">
              <a:solidFill>
                <a:schemeClr val="tx2"/>
              </a:solidFill>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819150"/>
            <a:ext cx="8229600" cy="689420"/>
          </a:xfrm>
        </p:spPr>
        <p:txBody>
          <a:bodyPr/>
          <a:lstStyle/>
          <a:p>
            <a:r>
              <a:rPr lang="en-US" dirty="0" smtClean="0"/>
              <a:t>National quality campaigns have improved hospital delivery of cardiac care. </a:t>
            </a:r>
            <a:endParaRPr lang="en-US" dirty="0"/>
          </a:p>
        </p:txBody>
      </p:sp>
      <p:sp>
        <p:nvSpPr>
          <p:cNvPr id="4" name="Rectangle 2"/>
          <p:cNvSpPr txBox="1">
            <a:spLocks noChangeArrowheads="1"/>
          </p:cNvSpPr>
          <p:nvPr/>
        </p:nvSpPr>
        <p:spPr bwMode="gray">
          <a:xfrm>
            <a:off x="836594" y="1803401"/>
            <a:ext cx="7712183" cy="393954"/>
          </a:xfrm>
          <a:prstGeom prst="rect">
            <a:avLst/>
          </a:prstGeom>
          <a:noFill/>
          <a:ln w="9525">
            <a:noFill/>
            <a:miter lim="800000"/>
            <a:headEnd/>
            <a:tailEnd/>
          </a:ln>
        </p:spPr>
        <p:txBody>
          <a:bodyPr wrap="square" lIns="0" tIns="0" rIns="0" bIns="0">
            <a:spAutoFit/>
          </a:bodyPr>
          <a:lstStyle/>
          <a:p>
            <a:pPr lvl="0">
              <a:lnSpc>
                <a:spcPct val="80000"/>
              </a:lnSpc>
            </a:pPr>
            <a:r>
              <a:rPr lang="en-US" sz="1600" dirty="0" smtClean="0">
                <a:solidFill>
                  <a:srgbClr val="4D4D4D"/>
                </a:solidFill>
              </a:rPr>
              <a:t>Chart 3: Percentage of Patients Undergoing Percutaneous Coronary Interventions within 90 Minutes of Arrival at a Hospital, 2007 – 2011</a:t>
            </a:r>
          </a:p>
        </p:txBody>
      </p:sp>
      <p:sp>
        <p:nvSpPr>
          <p:cNvPr id="5" name="Text Box 4"/>
          <p:cNvSpPr txBox="1">
            <a:spLocks noChangeArrowheads="1"/>
          </p:cNvSpPr>
          <p:nvPr/>
        </p:nvSpPr>
        <p:spPr bwMode="gray">
          <a:xfrm>
            <a:off x="1698625" y="6103971"/>
            <a:ext cx="5740400" cy="276999"/>
          </a:xfrm>
          <a:prstGeom prst="rect">
            <a:avLst/>
          </a:prstGeom>
          <a:noFill/>
          <a:ln w="9525" algn="ctr">
            <a:noFill/>
            <a:miter lim="800000"/>
            <a:headEnd/>
            <a:tailEnd/>
          </a:ln>
        </p:spPr>
        <p:txBody>
          <a:bodyPr wrap="square" lIns="0" tIns="0" rIns="0" bIns="0">
            <a:spAutoFit/>
          </a:bodyPr>
          <a:lstStyle/>
          <a:p>
            <a:r>
              <a:rPr lang="en-US" sz="900" kern="0" dirty="0" smtClean="0">
                <a:solidFill>
                  <a:srgbClr val="4D4D4D"/>
                </a:solidFill>
                <a:cs typeface="+mn-cs"/>
              </a:rPr>
              <a:t>Source: The Joint Commission. </a:t>
            </a:r>
            <a:r>
              <a:rPr lang="en-US" sz="900" i="1" kern="0" dirty="0" smtClean="0">
                <a:solidFill>
                  <a:srgbClr val="4D4D4D"/>
                </a:solidFill>
                <a:cs typeface="+mn-cs"/>
              </a:rPr>
              <a:t>Improving America’s Hospitals: The Joint Commission’s Annual Report on Quality and Safety 2012</a:t>
            </a:r>
            <a:r>
              <a:rPr lang="en-US" sz="900" kern="0" dirty="0" smtClean="0">
                <a:solidFill>
                  <a:srgbClr val="4D4D4D"/>
                </a:solidFill>
                <a:cs typeface="+mn-cs"/>
              </a:rPr>
              <a:t>. </a:t>
            </a:r>
            <a:endParaRPr lang="en-US" sz="900" i="1" kern="0" dirty="0">
              <a:solidFill>
                <a:srgbClr val="4D4D4D"/>
              </a:solidFill>
              <a:cs typeface="+mn-cs"/>
            </a:endParaRPr>
          </a:p>
        </p:txBody>
      </p:sp>
      <p:graphicFrame>
        <p:nvGraphicFramePr>
          <p:cNvPr id="7" name="Chart 6"/>
          <p:cNvGraphicFramePr/>
          <p:nvPr/>
        </p:nvGraphicFramePr>
        <p:xfrm>
          <a:off x="1524000" y="1915746"/>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819150"/>
            <a:ext cx="8229600" cy="689420"/>
          </a:xfrm>
        </p:spPr>
        <p:txBody>
          <a:bodyPr/>
          <a:lstStyle/>
          <a:p>
            <a:r>
              <a:rPr lang="en-US" dirty="0" smtClean="0"/>
              <a:t>Evidence-based protocols have improved quality in </a:t>
            </a:r>
            <a:r>
              <a:rPr lang="en-US" dirty="0" smtClean="0"/>
              <a:t>intensive care units (ICUs). </a:t>
            </a:r>
            <a:endParaRPr lang="en-US" dirty="0"/>
          </a:p>
        </p:txBody>
      </p:sp>
      <p:sp>
        <p:nvSpPr>
          <p:cNvPr id="4" name="Rectangle 2"/>
          <p:cNvSpPr txBox="1">
            <a:spLocks noChangeArrowheads="1"/>
          </p:cNvSpPr>
          <p:nvPr/>
        </p:nvSpPr>
        <p:spPr bwMode="gray">
          <a:xfrm>
            <a:off x="836594" y="1803401"/>
            <a:ext cx="7712183" cy="393954"/>
          </a:xfrm>
          <a:prstGeom prst="rect">
            <a:avLst/>
          </a:prstGeom>
          <a:noFill/>
          <a:ln w="9525">
            <a:noFill/>
            <a:miter lim="800000"/>
            <a:headEnd/>
            <a:tailEnd/>
          </a:ln>
        </p:spPr>
        <p:txBody>
          <a:bodyPr wrap="square" lIns="0" tIns="0" rIns="0" bIns="0">
            <a:spAutoFit/>
          </a:bodyPr>
          <a:lstStyle/>
          <a:p>
            <a:pPr>
              <a:lnSpc>
                <a:spcPct val="80000"/>
              </a:lnSpc>
            </a:pPr>
            <a:r>
              <a:rPr lang="en-US" sz="1600" dirty="0" smtClean="0">
                <a:solidFill>
                  <a:srgbClr val="4D4D4D"/>
                </a:solidFill>
              </a:rPr>
              <a:t>Chart 4: CLABSIs per 1,000 Central Line Days at Hospitals Participating in Michigan Hospital Association (MHA) </a:t>
            </a:r>
            <a:r>
              <a:rPr lang="en-US" sz="1600" i="1" dirty="0" smtClean="0">
                <a:solidFill>
                  <a:srgbClr val="4D4D4D"/>
                </a:solidFill>
              </a:rPr>
              <a:t>Keystone: ICU</a:t>
            </a:r>
            <a:r>
              <a:rPr lang="en-US" sz="1600" dirty="0" smtClean="0">
                <a:solidFill>
                  <a:srgbClr val="4D4D4D"/>
                </a:solidFill>
              </a:rPr>
              <a:t>, 2004 – 2009</a:t>
            </a:r>
          </a:p>
        </p:txBody>
      </p:sp>
      <p:sp>
        <p:nvSpPr>
          <p:cNvPr id="5" name="Text Box 4"/>
          <p:cNvSpPr txBox="1">
            <a:spLocks noChangeArrowheads="1"/>
          </p:cNvSpPr>
          <p:nvPr/>
        </p:nvSpPr>
        <p:spPr bwMode="gray">
          <a:xfrm>
            <a:off x="1698625" y="6103971"/>
            <a:ext cx="5740400" cy="138499"/>
          </a:xfrm>
          <a:prstGeom prst="rect">
            <a:avLst/>
          </a:prstGeom>
          <a:noFill/>
          <a:ln w="9525" algn="ctr">
            <a:noFill/>
            <a:miter lim="800000"/>
            <a:headEnd/>
            <a:tailEnd/>
          </a:ln>
        </p:spPr>
        <p:txBody>
          <a:bodyPr wrap="square" lIns="0" tIns="0" rIns="0" bIns="0">
            <a:spAutoFit/>
          </a:bodyPr>
          <a:lstStyle/>
          <a:p>
            <a:pPr eaLnBrk="0" fontAlgn="auto" hangingPunct="0">
              <a:spcBef>
                <a:spcPts val="0"/>
              </a:spcBef>
              <a:spcAft>
                <a:spcPts val="0"/>
              </a:spcAft>
              <a:defRPr/>
            </a:pPr>
            <a:r>
              <a:rPr lang="en-US" sz="900" kern="0" dirty="0" smtClean="0">
                <a:solidFill>
                  <a:srgbClr val="4D4D4D"/>
                </a:solidFill>
                <a:cs typeface="+mn-cs"/>
              </a:rPr>
              <a:t>Source: MHA Keystone Center for Patient Safety &amp; Quality. 2010 Annual Report. </a:t>
            </a:r>
          </a:p>
        </p:txBody>
      </p:sp>
      <p:graphicFrame>
        <p:nvGraphicFramePr>
          <p:cNvPr id="6" name="Chart 5"/>
          <p:cNvGraphicFramePr/>
          <p:nvPr/>
        </p:nvGraphicFramePr>
        <p:xfrm>
          <a:off x="987668" y="2233245"/>
          <a:ext cx="7347438" cy="349933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819150"/>
            <a:ext cx="8229600" cy="689420"/>
          </a:xfrm>
        </p:spPr>
        <p:txBody>
          <a:bodyPr/>
          <a:lstStyle/>
          <a:p>
            <a:r>
              <a:rPr lang="en-US" dirty="0" smtClean="0"/>
              <a:t>Hospitals have progressed in combating hospital-acquired infections…</a:t>
            </a:r>
            <a:endParaRPr lang="en-US" dirty="0"/>
          </a:p>
        </p:txBody>
      </p:sp>
      <p:sp>
        <p:nvSpPr>
          <p:cNvPr id="5" name="Text Box 4"/>
          <p:cNvSpPr txBox="1">
            <a:spLocks noChangeArrowheads="1"/>
          </p:cNvSpPr>
          <p:nvPr/>
        </p:nvSpPr>
        <p:spPr bwMode="gray">
          <a:xfrm>
            <a:off x="1698625" y="5786722"/>
            <a:ext cx="5740400" cy="830997"/>
          </a:xfrm>
          <a:prstGeom prst="rect">
            <a:avLst/>
          </a:prstGeom>
          <a:noFill/>
          <a:ln w="9525" algn="ctr">
            <a:noFill/>
            <a:miter lim="800000"/>
            <a:headEnd/>
            <a:tailEnd/>
          </a:ln>
        </p:spPr>
        <p:txBody>
          <a:bodyPr wrap="square" lIns="0" tIns="0" rIns="0" bIns="0">
            <a:spAutoFit/>
          </a:bodyPr>
          <a:lstStyle/>
          <a:p>
            <a:r>
              <a:rPr lang="en-US" sz="900" kern="0" dirty="0" smtClean="0">
                <a:solidFill>
                  <a:srgbClr val="4D4D4D"/>
                </a:solidFill>
              </a:rPr>
              <a:t>Source: U.S. Department of Health and Human Services. Health System Measurement Project. Central Line-Associated Bloodstream Infection Standardized Infection Ratio.</a:t>
            </a:r>
          </a:p>
          <a:p>
            <a:r>
              <a:rPr lang="en-US" sz="900" kern="0" dirty="0" smtClean="0">
                <a:solidFill>
                  <a:srgbClr val="4D4D4D"/>
                </a:solidFill>
              </a:rPr>
              <a:t>Note: SIR is a ratio of the observed number of CLABSI as reported to CDC's National Healthcare Safety Network (NHSN) each year to the predicted occurrence based on the rates of infections among all facilities reporting to NHSN during the referent period (January 2006 through December 2008). SIR below 1.0 means hospitals reported fewer infections than predicted.</a:t>
            </a:r>
          </a:p>
        </p:txBody>
      </p:sp>
      <p:graphicFrame>
        <p:nvGraphicFramePr>
          <p:cNvPr id="13" name="Content Placeholder 3"/>
          <p:cNvGraphicFramePr>
            <a:graphicFrameLocks noGrp="1"/>
          </p:cNvGraphicFramePr>
          <p:nvPr>
            <p:ph idx="1"/>
          </p:nvPr>
        </p:nvGraphicFramePr>
        <p:xfrm>
          <a:off x="168679" y="2563783"/>
          <a:ext cx="8660995" cy="3232090"/>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2"/>
          <p:cNvSpPr txBox="1">
            <a:spLocks noChangeArrowheads="1"/>
          </p:cNvSpPr>
          <p:nvPr/>
        </p:nvSpPr>
        <p:spPr bwMode="gray">
          <a:xfrm>
            <a:off x="836594" y="1803401"/>
            <a:ext cx="7712183" cy="393954"/>
          </a:xfrm>
          <a:prstGeom prst="rect">
            <a:avLst/>
          </a:prstGeom>
          <a:noFill/>
          <a:ln w="9525">
            <a:noFill/>
            <a:miter lim="800000"/>
            <a:headEnd/>
            <a:tailEnd/>
          </a:ln>
        </p:spPr>
        <p:txBody>
          <a:bodyPr wrap="square" lIns="0" tIns="0" rIns="0" bIns="0">
            <a:spAutoFit/>
          </a:bodyPr>
          <a:lstStyle/>
          <a:p>
            <a:pPr>
              <a:lnSpc>
                <a:spcPct val="80000"/>
              </a:lnSpc>
            </a:pPr>
            <a:r>
              <a:rPr lang="en-US" sz="1600" dirty="0" smtClean="0">
                <a:solidFill>
                  <a:srgbClr val="4D4D4D"/>
                </a:solidFill>
              </a:rPr>
              <a:t>Chart 5: Central Line-associated Bloodstream Infection (CLABSI) Standardized Infection Ratio (SIR), 2006 – 2010</a:t>
            </a:r>
            <a:endParaRPr lang="en-US" sz="1600" dirty="0">
              <a:solidFill>
                <a:srgbClr val="4D4D4D"/>
              </a:solidFill>
            </a:endParaRPr>
          </a:p>
        </p:txBody>
      </p:sp>
      <p:cxnSp>
        <p:nvCxnSpPr>
          <p:cNvPr id="23" name="Straight Connector 22"/>
          <p:cNvCxnSpPr/>
          <p:nvPr/>
        </p:nvCxnSpPr>
        <p:spPr>
          <a:xfrm>
            <a:off x="1362808" y="3305908"/>
            <a:ext cx="6717323" cy="2637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819150"/>
            <a:ext cx="8229600" cy="344710"/>
          </a:xfrm>
        </p:spPr>
        <p:txBody>
          <a:bodyPr/>
          <a:lstStyle/>
          <a:p>
            <a:r>
              <a:rPr lang="en-US" dirty="0" smtClean="0"/>
              <a:t>…and in adhering to accepted treatment protocols.</a:t>
            </a:r>
            <a:endParaRPr lang="en-US" dirty="0"/>
          </a:p>
        </p:txBody>
      </p:sp>
      <p:sp>
        <p:nvSpPr>
          <p:cNvPr id="4" name="Text Box 4"/>
          <p:cNvSpPr txBox="1">
            <a:spLocks noChangeArrowheads="1"/>
          </p:cNvSpPr>
          <p:nvPr/>
        </p:nvSpPr>
        <p:spPr bwMode="gray">
          <a:xfrm>
            <a:off x="1698625" y="6103971"/>
            <a:ext cx="5740400" cy="276999"/>
          </a:xfrm>
          <a:prstGeom prst="rect">
            <a:avLst/>
          </a:prstGeom>
          <a:noFill/>
          <a:ln w="9525" algn="ctr">
            <a:noFill/>
            <a:miter lim="800000"/>
            <a:headEnd/>
            <a:tailEnd/>
          </a:ln>
        </p:spPr>
        <p:txBody>
          <a:bodyPr wrap="square" lIns="0" tIns="0" rIns="0" bIns="0">
            <a:spAutoFit/>
          </a:bodyPr>
          <a:lstStyle/>
          <a:p>
            <a:pPr eaLnBrk="0" fontAlgn="auto" hangingPunct="0">
              <a:spcBef>
                <a:spcPts val="0"/>
              </a:spcBef>
              <a:spcAft>
                <a:spcPts val="0"/>
              </a:spcAft>
              <a:defRPr/>
            </a:pPr>
            <a:r>
              <a:rPr lang="en-US" sz="900" kern="0" dirty="0" smtClean="0">
                <a:solidFill>
                  <a:srgbClr val="4D4D4D"/>
                </a:solidFill>
              </a:rPr>
              <a:t>Source: U.S. Department of Health and Human Services. (2011). National Healthcare Quality Report. Washington, DC: Agency for Healthcare Research and Quality.</a:t>
            </a:r>
            <a:endParaRPr lang="en-US" sz="900" kern="0" dirty="0">
              <a:solidFill>
                <a:srgbClr val="4D4D4D"/>
              </a:solidFill>
            </a:endParaRPr>
          </a:p>
        </p:txBody>
      </p:sp>
      <p:sp>
        <p:nvSpPr>
          <p:cNvPr id="6" name="Rectangle 2"/>
          <p:cNvSpPr txBox="1">
            <a:spLocks noChangeArrowheads="1"/>
          </p:cNvSpPr>
          <p:nvPr/>
        </p:nvSpPr>
        <p:spPr bwMode="gray">
          <a:xfrm>
            <a:off x="836594" y="1803401"/>
            <a:ext cx="7712183" cy="393954"/>
          </a:xfrm>
          <a:prstGeom prst="rect">
            <a:avLst/>
          </a:prstGeom>
          <a:noFill/>
          <a:ln w="9525">
            <a:noFill/>
            <a:miter lim="800000"/>
            <a:headEnd/>
            <a:tailEnd/>
          </a:ln>
        </p:spPr>
        <p:txBody>
          <a:bodyPr wrap="square" lIns="0" tIns="0" rIns="0" bIns="0">
            <a:spAutoFit/>
          </a:bodyPr>
          <a:lstStyle/>
          <a:p>
            <a:pPr>
              <a:lnSpc>
                <a:spcPct val="80000"/>
              </a:lnSpc>
            </a:pPr>
            <a:r>
              <a:rPr lang="en-US" sz="1600" dirty="0" smtClean="0">
                <a:solidFill>
                  <a:srgbClr val="4D4D4D"/>
                </a:solidFill>
              </a:rPr>
              <a:t>Chart 6: Adult Surgery Patients </a:t>
            </a:r>
            <a:r>
              <a:rPr lang="en-US" sz="1600" dirty="0" smtClean="0">
                <a:solidFill>
                  <a:srgbClr val="4D4D4D"/>
                </a:solidFill>
              </a:rPr>
              <a:t>Who </a:t>
            </a:r>
            <a:r>
              <a:rPr lang="en-US" sz="1600" dirty="0" smtClean="0">
                <a:solidFill>
                  <a:srgbClr val="4D4D4D"/>
                </a:solidFill>
              </a:rPr>
              <a:t>Received Appropriate Timing of Antibiotics, by Age, 2005 – 2009</a:t>
            </a:r>
            <a:endParaRPr lang="en-US" sz="1600" dirty="0">
              <a:solidFill>
                <a:srgbClr val="4D4D4D"/>
              </a:solidFill>
            </a:endParaRPr>
          </a:p>
        </p:txBody>
      </p:sp>
      <p:graphicFrame>
        <p:nvGraphicFramePr>
          <p:cNvPr id="12" name="Content Placeholder 3"/>
          <p:cNvGraphicFramePr>
            <a:graphicFrameLocks noGrp="1"/>
          </p:cNvGraphicFramePr>
          <p:nvPr>
            <p:ph idx="1"/>
          </p:nvPr>
        </p:nvGraphicFramePr>
        <p:xfrm>
          <a:off x="669682" y="2470731"/>
          <a:ext cx="7823688" cy="323209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28638" y="819150"/>
            <a:ext cx="8229600" cy="689420"/>
          </a:xfrm>
        </p:spPr>
        <p:txBody>
          <a:bodyPr/>
          <a:lstStyle/>
          <a:p>
            <a:r>
              <a:rPr lang="en-US" dirty="0" smtClean="0"/>
              <a:t>Hospital efforts to curb infections have produced impressive results. </a:t>
            </a:r>
            <a:endParaRPr lang="en-US" dirty="0"/>
          </a:p>
        </p:txBody>
      </p:sp>
      <p:sp>
        <p:nvSpPr>
          <p:cNvPr id="5" name="Rectangle 2"/>
          <p:cNvSpPr txBox="1">
            <a:spLocks noChangeArrowheads="1"/>
          </p:cNvSpPr>
          <p:nvPr/>
        </p:nvSpPr>
        <p:spPr bwMode="gray">
          <a:xfrm>
            <a:off x="836594" y="1803401"/>
            <a:ext cx="7712183" cy="393954"/>
          </a:xfrm>
          <a:prstGeom prst="rect">
            <a:avLst/>
          </a:prstGeom>
          <a:noFill/>
          <a:ln w="9525">
            <a:noFill/>
            <a:miter lim="800000"/>
            <a:headEnd/>
            <a:tailEnd/>
          </a:ln>
        </p:spPr>
        <p:txBody>
          <a:bodyPr wrap="square" lIns="0" tIns="0" rIns="0" bIns="0">
            <a:spAutoFit/>
          </a:bodyPr>
          <a:lstStyle/>
          <a:p>
            <a:pPr>
              <a:lnSpc>
                <a:spcPct val="80000"/>
              </a:lnSpc>
            </a:pPr>
            <a:r>
              <a:rPr lang="en-US" sz="1600" dirty="0" smtClean="0">
                <a:solidFill>
                  <a:srgbClr val="4D4D4D"/>
                </a:solidFill>
              </a:rPr>
              <a:t>Chart 7: Percentage of </a:t>
            </a:r>
            <a:r>
              <a:rPr lang="en-US" sz="1600" i="1" dirty="0" smtClean="0">
                <a:solidFill>
                  <a:srgbClr val="4D4D4D"/>
                </a:solidFill>
              </a:rPr>
              <a:t>On the CUSP: Stop BSI </a:t>
            </a:r>
            <a:r>
              <a:rPr lang="en-US" sz="1600" dirty="0" smtClean="0">
                <a:solidFill>
                  <a:srgbClr val="4D4D4D"/>
                </a:solidFill>
              </a:rPr>
              <a:t>Intensive Care Units (ICUs) with Zero Percent Central Line-associated Bloodstream Infection (CLABSI) Rate</a:t>
            </a:r>
            <a:endParaRPr lang="en-US" sz="1600" dirty="0">
              <a:solidFill>
                <a:srgbClr val="4D4D4D"/>
              </a:solidFill>
            </a:endParaRPr>
          </a:p>
        </p:txBody>
      </p:sp>
      <p:sp>
        <p:nvSpPr>
          <p:cNvPr id="6" name="Text Box 4"/>
          <p:cNvSpPr txBox="1">
            <a:spLocks noChangeArrowheads="1"/>
          </p:cNvSpPr>
          <p:nvPr/>
        </p:nvSpPr>
        <p:spPr bwMode="gray">
          <a:xfrm>
            <a:off x="1698625" y="6051219"/>
            <a:ext cx="5740400" cy="553998"/>
          </a:xfrm>
          <a:prstGeom prst="rect">
            <a:avLst/>
          </a:prstGeom>
          <a:noFill/>
          <a:ln w="9525" algn="ctr">
            <a:noFill/>
            <a:miter lim="800000"/>
            <a:headEnd/>
            <a:tailEnd/>
          </a:ln>
        </p:spPr>
        <p:txBody>
          <a:bodyPr wrap="square" lIns="0" tIns="0" rIns="0" bIns="0">
            <a:spAutoFit/>
          </a:bodyPr>
          <a:lstStyle/>
          <a:p>
            <a:pPr eaLnBrk="0" fontAlgn="auto" hangingPunct="0">
              <a:spcBef>
                <a:spcPts val="0"/>
              </a:spcBef>
              <a:spcAft>
                <a:spcPts val="0"/>
              </a:spcAft>
              <a:defRPr/>
            </a:pPr>
            <a:r>
              <a:rPr lang="en-US" sz="900" kern="0" dirty="0" smtClean="0">
                <a:solidFill>
                  <a:srgbClr val="4D4D4D"/>
                </a:solidFill>
                <a:cs typeface="+mn-cs"/>
              </a:rPr>
              <a:t>Source: Agency for Healthcare Research and Quality. CLABSI Update. http://www.ahrq.gov/qual/clabsiupdate/clabsiupdate.pdf.</a:t>
            </a:r>
          </a:p>
          <a:p>
            <a:pPr eaLnBrk="0" fontAlgn="auto" hangingPunct="0">
              <a:spcBef>
                <a:spcPts val="0"/>
              </a:spcBef>
              <a:spcAft>
                <a:spcPts val="0"/>
              </a:spcAft>
              <a:defRPr/>
            </a:pPr>
            <a:r>
              <a:rPr lang="en-US" sz="900" kern="0" dirty="0" smtClean="0">
                <a:solidFill>
                  <a:srgbClr val="4D4D4D"/>
                </a:solidFill>
                <a:cs typeface="+mn-cs"/>
              </a:rPr>
              <a:t>Note: To achieve a zero percent CLABSI rate, an ICU had to report no CLABSIs for each data point submitted during the period. </a:t>
            </a:r>
          </a:p>
        </p:txBody>
      </p:sp>
      <p:graphicFrame>
        <p:nvGraphicFramePr>
          <p:cNvPr id="7" name="Content Placeholder 3"/>
          <p:cNvGraphicFramePr>
            <a:graphicFrameLocks noGrp="1"/>
          </p:cNvGraphicFramePr>
          <p:nvPr>
            <p:ph idx="1"/>
            <p:extLst>
              <p:ext uri="{D42A27DB-BD31-4B8C-83A1-F6EECF244321}">
                <p14:modId xmlns:p14="http://schemas.microsoft.com/office/powerpoint/2010/main" xmlns="" val="3629597277"/>
              </p:ext>
            </p:extLst>
          </p:nvPr>
        </p:nvGraphicFramePr>
        <p:xfrm>
          <a:off x="514350" y="2209800"/>
          <a:ext cx="8267700" cy="3567023"/>
        </p:xfrm>
        <a:graphic>
          <a:graphicData uri="http://schemas.openxmlformats.org/drawingml/2006/chart">
            <c:chart xmlns:c="http://schemas.openxmlformats.org/drawingml/2006/chart" xmlns:r="http://schemas.openxmlformats.org/officeDocument/2006/relationships" r:id="rId2"/>
          </a:graphicData>
        </a:graphic>
      </p:graphicFrame>
      <p:sp>
        <p:nvSpPr>
          <p:cNvPr id="19" name="TextBox 18"/>
          <p:cNvSpPr txBox="1"/>
          <p:nvPr/>
        </p:nvSpPr>
        <p:spPr>
          <a:xfrm>
            <a:off x="1438634" y="5249007"/>
            <a:ext cx="1688122" cy="430887"/>
          </a:xfrm>
          <a:prstGeom prst="rect">
            <a:avLst/>
          </a:prstGeom>
          <a:noFill/>
        </p:spPr>
        <p:txBody>
          <a:bodyPr wrap="square" rtlCol="0">
            <a:spAutoFit/>
          </a:bodyPr>
          <a:lstStyle/>
          <a:p>
            <a:pPr algn="ctr"/>
            <a:r>
              <a:rPr lang="en-US" sz="1100" dirty="0" smtClean="0"/>
              <a:t>12 Months Before Intervention</a:t>
            </a:r>
            <a:endParaRPr lang="en-US" sz="1100" dirty="0"/>
          </a:p>
        </p:txBody>
      </p:sp>
      <p:sp>
        <p:nvSpPr>
          <p:cNvPr id="20" name="TextBox 19"/>
          <p:cNvSpPr txBox="1"/>
          <p:nvPr/>
        </p:nvSpPr>
        <p:spPr>
          <a:xfrm>
            <a:off x="2935668" y="5251936"/>
            <a:ext cx="1304192" cy="430887"/>
          </a:xfrm>
          <a:prstGeom prst="rect">
            <a:avLst/>
          </a:prstGeom>
          <a:noFill/>
        </p:spPr>
        <p:txBody>
          <a:bodyPr wrap="square" rtlCol="0">
            <a:spAutoFit/>
          </a:bodyPr>
          <a:lstStyle/>
          <a:p>
            <a:pPr algn="ctr"/>
            <a:r>
              <a:rPr lang="en-US" sz="1100" dirty="0" smtClean="0"/>
              <a:t>1-3 Months Post Intervention</a:t>
            </a:r>
            <a:endParaRPr lang="en-US" sz="1100" dirty="0"/>
          </a:p>
        </p:txBody>
      </p:sp>
      <p:sp>
        <p:nvSpPr>
          <p:cNvPr id="21" name="TextBox 20"/>
          <p:cNvSpPr txBox="1"/>
          <p:nvPr/>
        </p:nvSpPr>
        <p:spPr>
          <a:xfrm>
            <a:off x="4251356" y="5263662"/>
            <a:ext cx="1342292" cy="430887"/>
          </a:xfrm>
          <a:prstGeom prst="rect">
            <a:avLst/>
          </a:prstGeom>
          <a:noFill/>
        </p:spPr>
        <p:txBody>
          <a:bodyPr wrap="square" rtlCol="0">
            <a:spAutoFit/>
          </a:bodyPr>
          <a:lstStyle/>
          <a:p>
            <a:pPr algn="ctr"/>
            <a:r>
              <a:rPr lang="en-US" sz="1100" dirty="0" smtClean="0"/>
              <a:t>4-6 Months Post Intervention</a:t>
            </a:r>
            <a:endParaRPr lang="en-US" sz="1100" dirty="0"/>
          </a:p>
        </p:txBody>
      </p:sp>
      <p:sp>
        <p:nvSpPr>
          <p:cNvPr id="22" name="TextBox 21"/>
          <p:cNvSpPr txBox="1"/>
          <p:nvPr/>
        </p:nvSpPr>
        <p:spPr>
          <a:xfrm>
            <a:off x="5524079" y="5272453"/>
            <a:ext cx="1403837" cy="430887"/>
          </a:xfrm>
          <a:prstGeom prst="rect">
            <a:avLst/>
          </a:prstGeom>
          <a:noFill/>
        </p:spPr>
        <p:txBody>
          <a:bodyPr wrap="square" rtlCol="0">
            <a:spAutoFit/>
          </a:bodyPr>
          <a:lstStyle/>
          <a:p>
            <a:pPr algn="ctr"/>
            <a:r>
              <a:rPr lang="en-US" sz="1100" dirty="0" smtClean="0"/>
              <a:t>7-9 Months Post Intervention</a:t>
            </a:r>
            <a:endParaRPr lang="en-US" sz="1100" dirty="0"/>
          </a:p>
        </p:txBody>
      </p:sp>
      <p:sp>
        <p:nvSpPr>
          <p:cNvPr id="23" name="TextBox 22"/>
          <p:cNvSpPr txBox="1"/>
          <p:nvPr/>
        </p:nvSpPr>
        <p:spPr>
          <a:xfrm>
            <a:off x="6837010" y="5272455"/>
            <a:ext cx="1515208" cy="430887"/>
          </a:xfrm>
          <a:prstGeom prst="rect">
            <a:avLst/>
          </a:prstGeom>
          <a:noFill/>
        </p:spPr>
        <p:txBody>
          <a:bodyPr wrap="square" rtlCol="0">
            <a:spAutoFit/>
          </a:bodyPr>
          <a:lstStyle/>
          <a:p>
            <a:pPr algn="ctr"/>
            <a:r>
              <a:rPr lang="en-US" sz="1100" dirty="0" smtClean="0"/>
              <a:t>10-12 Months Post Intervention</a:t>
            </a:r>
            <a:endParaRPr lang="en-US" sz="1100" dirty="0"/>
          </a:p>
        </p:txBody>
      </p:sp>
      <p:sp>
        <p:nvSpPr>
          <p:cNvPr id="27" name="TextBox 26"/>
          <p:cNvSpPr txBox="1"/>
          <p:nvPr/>
        </p:nvSpPr>
        <p:spPr>
          <a:xfrm>
            <a:off x="2282695" y="3043263"/>
            <a:ext cx="1192823" cy="261610"/>
          </a:xfrm>
          <a:prstGeom prst="rect">
            <a:avLst/>
          </a:prstGeom>
          <a:noFill/>
        </p:spPr>
        <p:txBody>
          <a:bodyPr wrap="square" rtlCol="0">
            <a:spAutoFit/>
          </a:bodyPr>
          <a:lstStyle/>
          <a:p>
            <a:pPr algn="ctr"/>
            <a:r>
              <a:rPr lang="en-US" sz="1100" b="1" dirty="0" smtClean="0"/>
              <a:t>Intervention</a:t>
            </a:r>
            <a:endParaRPr lang="en-US" sz="1100" b="1" dirty="0"/>
          </a:p>
        </p:txBody>
      </p:sp>
      <p:cxnSp>
        <p:nvCxnSpPr>
          <p:cNvPr id="3" name="Straight Arrow Connector 2"/>
          <p:cNvCxnSpPr/>
          <p:nvPr/>
        </p:nvCxnSpPr>
        <p:spPr>
          <a:xfrm>
            <a:off x="2881219" y="3387890"/>
            <a:ext cx="0" cy="17448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511430"/>
            <a:ext cx="8229600" cy="1034129"/>
          </a:xfrm>
        </p:spPr>
        <p:txBody>
          <a:bodyPr/>
          <a:lstStyle/>
          <a:p>
            <a:r>
              <a:rPr lang="en-US" dirty="0" smtClean="0"/>
              <a:t>Collaboration to develop and implement multiple interventions across a system can yield </a:t>
            </a:r>
            <a:r>
              <a:rPr lang="en-US" dirty="0" smtClean="0"/>
              <a:t>quality gains.</a:t>
            </a:r>
            <a:endParaRPr lang="en-US" dirty="0"/>
          </a:p>
        </p:txBody>
      </p:sp>
      <p:sp>
        <p:nvSpPr>
          <p:cNvPr id="4" name="Rectangle 2"/>
          <p:cNvSpPr txBox="1">
            <a:spLocks noChangeArrowheads="1"/>
          </p:cNvSpPr>
          <p:nvPr/>
        </p:nvSpPr>
        <p:spPr bwMode="gray">
          <a:xfrm>
            <a:off x="836594" y="1803401"/>
            <a:ext cx="7712183" cy="393954"/>
          </a:xfrm>
          <a:prstGeom prst="rect">
            <a:avLst/>
          </a:prstGeom>
          <a:noFill/>
          <a:ln w="9525">
            <a:noFill/>
            <a:miter lim="800000"/>
            <a:headEnd/>
            <a:tailEnd/>
          </a:ln>
        </p:spPr>
        <p:txBody>
          <a:bodyPr wrap="square" lIns="0" tIns="0" rIns="0" bIns="0">
            <a:spAutoFit/>
          </a:bodyPr>
          <a:lstStyle/>
          <a:p>
            <a:pPr>
              <a:lnSpc>
                <a:spcPct val="80000"/>
              </a:lnSpc>
            </a:pPr>
            <a:r>
              <a:rPr lang="en-US" sz="1600" dirty="0" smtClean="0">
                <a:solidFill>
                  <a:srgbClr val="4D4D4D"/>
                </a:solidFill>
              </a:rPr>
              <a:t>Chart 8: Unadjusted Mortality Decline and Case-mix Index in Hospitals in the Ascension Health System, 2004 – 2010</a:t>
            </a:r>
          </a:p>
        </p:txBody>
      </p:sp>
      <p:sp>
        <p:nvSpPr>
          <p:cNvPr id="5" name="Text Box 4"/>
          <p:cNvSpPr txBox="1">
            <a:spLocks noChangeArrowheads="1"/>
          </p:cNvSpPr>
          <p:nvPr/>
        </p:nvSpPr>
        <p:spPr bwMode="gray">
          <a:xfrm>
            <a:off x="1698625" y="6103971"/>
            <a:ext cx="5740400" cy="276999"/>
          </a:xfrm>
          <a:prstGeom prst="rect">
            <a:avLst/>
          </a:prstGeom>
          <a:noFill/>
          <a:ln w="9525" algn="ctr">
            <a:noFill/>
            <a:miter lim="800000"/>
            <a:headEnd/>
            <a:tailEnd/>
          </a:ln>
        </p:spPr>
        <p:txBody>
          <a:bodyPr wrap="square" lIns="0" tIns="0" rIns="0" bIns="0">
            <a:spAutoFit/>
          </a:bodyPr>
          <a:lstStyle/>
          <a:p>
            <a:pPr eaLnBrk="0" fontAlgn="auto" hangingPunct="0">
              <a:spcBef>
                <a:spcPts val="0"/>
              </a:spcBef>
              <a:spcAft>
                <a:spcPts val="0"/>
              </a:spcAft>
              <a:defRPr/>
            </a:pPr>
            <a:r>
              <a:rPr lang="en-US" sz="900" kern="0" dirty="0" smtClean="0">
                <a:solidFill>
                  <a:srgbClr val="4D4D4D"/>
                </a:solidFill>
                <a:cs typeface="+mn-cs"/>
              </a:rPr>
              <a:t>Source: Pryor, D., et al. (April 2011). The Quality ‘Journey’ At Ascension Health: How We’ve Prevented At Least 1,500 Avoidable Deaths A Year—And Aim To Do Even Better. </a:t>
            </a:r>
            <a:r>
              <a:rPr lang="en-US" sz="900" i="1" kern="0" dirty="0" smtClean="0">
                <a:solidFill>
                  <a:srgbClr val="4D4D4D"/>
                </a:solidFill>
                <a:cs typeface="+mn-cs"/>
              </a:rPr>
              <a:t>Health Affairs</a:t>
            </a:r>
            <a:r>
              <a:rPr lang="en-US" sz="900" kern="0" dirty="0" smtClean="0">
                <a:solidFill>
                  <a:srgbClr val="4D4D4D"/>
                </a:solidFill>
                <a:cs typeface="+mn-cs"/>
              </a:rPr>
              <a:t>, 30(4): 604-611. </a:t>
            </a:r>
            <a:endParaRPr lang="en-US" sz="900" kern="0" dirty="0">
              <a:solidFill>
                <a:srgbClr val="4D4D4D"/>
              </a:solidFill>
              <a:cs typeface="+mn-cs"/>
            </a:endParaRPr>
          </a:p>
        </p:txBody>
      </p:sp>
      <p:graphicFrame>
        <p:nvGraphicFramePr>
          <p:cNvPr id="2050" name="Object 3"/>
          <p:cNvGraphicFramePr>
            <a:graphicFrameLocks noChangeAspect="1"/>
          </p:cNvGraphicFramePr>
          <p:nvPr/>
        </p:nvGraphicFramePr>
        <p:xfrm>
          <a:off x="1277938" y="2427288"/>
          <a:ext cx="6586537" cy="3089275"/>
        </p:xfrm>
        <a:graphic>
          <a:graphicData uri="http://schemas.openxmlformats.org/presentationml/2006/ole">
            <p:oleObj spid="_x0000_s2058" name="Worksheet" r:id="rId3" imgW="6705728" imgH="3152826" progId="Excel.Sheet.8">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232323"/>
      </a:dk1>
      <a:lt1>
        <a:srgbClr val="FFFFFF"/>
      </a:lt1>
      <a:dk2>
        <a:srgbClr val="00548B"/>
      </a:dk2>
      <a:lt2>
        <a:srgbClr val="E9E3BA"/>
      </a:lt2>
      <a:accent1>
        <a:srgbClr val="00548B"/>
      </a:accent1>
      <a:accent2>
        <a:srgbClr val="799D34"/>
      </a:accent2>
      <a:accent3>
        <a:srgbClr val="FFFFFF"/>
      </a:accent3>
      <a:accent4>
        <a:srgbClr val="1C1C1C"/>
      </a:accent4>
      <a:accent5>
        <a:srgbClr val="AAB3C4"/>
      </a:accent5>
      <a:accent6>
        <a:srgbClr val="6D8E2E"/>
      </a:accent6>
      <a:hlink>
        <a:srgbClr val="EDB50F"/>
      </a:hlink>
      <a:folHlink>
        <a:srgbClr val="A7322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232323"/>
        </a:dk1>
        <a:lt1>
          <a:srgbClr val="FFFFFF"/>
        </a:lt1>
        <a:dk2>
          <a:srgbClr val="00548B"/>
        </a:dk2>
        <a:lt2>
          <a:srgbClr val="E9E3BA"/>
        </a:lt2>
        <a:accent1>
          <a:srgbClr val="00548B"/>
        </a:accent1>
        <a:accent2>
          <a:srgbClr val="799D34"/>
        </a:accent2>
        <a:accent3>
          <a:srgbClr val="FFFFFF"/>
        </a:accent3>
        <a:accent4>
          <a:srgbClr val="1C1C1C"/>
        </a:accent4>
        <a:accent5>
          <a:srgbClr val="AAB3C4"/>
        </a:accent5>
        <a:accent6>
          <a:srgbClr val="6D8E2E"/>
        </a:accent6>
        <a:hlink>
          <a:srgbClr val="EDB50F"/>
        </a:hlink>
        <a:folHlink>
          <a:srgbClr val="A73226"/>
        </a:folHlink>
      </a:clrScheme>
      <a:clrMap bg1="lt1" tx1="dk1" bg2="lt2" tx2="dk2" accent1="accent1" accent2="accent2" accent3="accent3" accent4="accent4" accent5="accent5" accent6="accent6" hlink="hlink" folHlink="folHlink"/>
    </a:extraClrScheme>
    <a:extraClrScheme>
      <a:clrScheme name="Default Design 2">
        <a:dk1>
          <a:srgbClr val="232323"/>
        </a:dk1>
        <a:lt1>
          <a:srgbClr val="FFFFFF"/>
        </a:lt1>
        <a:dk2>
          <a:srgbClr val="4BB6FF"/>
        </a:dk2>
        <a:lt2>
          <a:srgbClr val="E9E3BA"/>
        </a:lt2>
        <a:accent1>
          <a:srgbClr val="00548B"/>
        </a:accent1>
        <a:accent2>
          <a:srgbClr val="799D34"/>
        </a:accent2>
        <a:accent3>
          <a:srgbClr val="FFFFFF"/>
        </a:accent3>
        <a:accent4>
          <a:srgbClr val="1C1C1C"/>
        </a:accent4>
        <a:accent5>
          <a:srgbClr val="AAB3C4"/>
        </a:accent5>
        <a:accent6>
          <a:srgbClr val="6D8E2E"/>
        </a:accent6>
        <a:hlink>
          <a:srgbClr val="EDB50F"/>
        </a:hlink>
        <a:folHlink>
          <a:srgbClr val="A7322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16110</TotalTime>
  <Words>914</Words>
  <Application>Microsoft Office PowerPoint</Application>
  <PresentationFormat>On-screen Show (4:3)</PresentationFormat>
  <Paragraphs>119</Paragraphs>
  <Slides>13</Slides>
  <Notes>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16" baseType="lpstr">
      <vt:lpstr>Default Design</vt:lpstr>
      <vt:lpstr>Worksheet</vt:lpstr>
      <vt:lpstr>Microsoft Office Excel 97-2003 Worksheet</vt:lpstr>
      <vt:lpstr>Hospitals Demonstrate Commitment to Quality Improvement   October 2012</vt:lpstr>
      <vt:lpstr>Quality improvement can be viewed as a five-step process.</vt:lpstr>
      <vt:lpstr>Slide 3</vt:lpstr>
      <vt:lpstr>National quality campaigns have improved hospital delivery of cardiac care. </vt:lpstr>
      <vt:lpstr>Evidence-based protocols have improved quality in intensive care units (ICUs). </vt:lpstr>
      <vt:lpstr>Hospitals have progressed in combating hospital-acquired infections…</vt:lpstr>
      <vt:lpstr>…and in adhering to accepted treatment protocols.</vt:lpstr>
      <vt:lpstr>Hospital efforts to curb infections have produced impressive results. </vt:lpstr>
      <vt:lpstr>Collaboration to develop and implement multiple interventions across a system can yield quality gains.</vt:lpstr>
      <vt:lpstr>Broad dissemination of quality improvement successes can improve outcomes across a hospital system.</vt:lpstr>
      <vt:lpstr>More hospitals are adhering to accepted surgery care guidelines. </vt:lpstr>
      <vt:lpstr>Hospitals are advancing on evidence-based quality measures.</vt:lpstr>
      <vt:lpstr>Slide 13</vt:lpstr>
    </vt:vector>
  </TitlesOfParts>
  <Company>Avalere Health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Tom Moreno</dc:creator>
  <cp:lastModifiedBy>audrey.horn</cp:lastModifiedBy>
  <cp:revision>1017</cp:revision>
  <cp:lastPrinted>2012-08-01T21:12:00Z</cp:lastPrinted>
  <dcterms:created xsi:type="dcterms:W3CDTF">2006-04-18T17:03:54Z</dcterms:created>
  <dcterms:modified xsi:type="dcterms:W3CDTF">2012-10-17T14:33:56Z</dcterms:modified>
</cp:coreProperties>
</file>